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3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6T14:53:53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93CD4-F085-4AE7-8DB0-A20B9A14B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9F6036-D61F-4211-8FBA-BAC3FE642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D8656E-3833-4A09-8BC1-9F114366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18/09/20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CB902C-B6A8-48A0-AAD0-9CA83B44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49FAE9-1A27-4A5B-B40C-91F036CE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59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2A417-9BB2-493F-A327-3913127D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C78BB9-653F-4392-9DF7-014AA3434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2817B3-48A1-4997-9801-0D7390F6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18/09/20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9287E-1BEB-4C94-A89E-81A7F4CB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173693-20AD-4BE5-9339-D76E65B7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07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29660B-0EDC-4904-A4DB-27B91C069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8F8378-79D5-4F68-97FD-145C4B167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501490-00CB-446A-A47E-3411A25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18/09/20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6983E-0EE2-4771-9AAD-EFA45274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9BEDF0-079A-4D8C-BC02-C4AF2706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35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A0343-5AD5-4512-9558-BCDED0E0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24EEB-4F67-40A2-9D38-9F0F289E2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564F77-BB98-4726-9869-D79B21CF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18/09/20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144E10-3F33-4096-99FA-3A3CDF0B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D15C1F-4174-494E-A2B4-4394621D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9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73873-A308-4C23-8347-7D84671B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924461-230E-40E9-B1EC-6D4419A3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64E3E3-82A4-4711-9213-596D94DF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18/09/20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9C8652-8F70-44D3-94A0-A9C06837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0D9701-282C-4E43-971D-A38E5BF9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47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54AF7-6E17-4FD5-9F41-BAA081B4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DE24C-17AC-42D8-8A8F-E765036BA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C55D99-55EF-4AEA-AB94-9D37CBE97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E7DA91-AA87-41E2-8712-187CD0C5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18/09/20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F1D2CC-1B08-46E8-AAFB-D31DE9F8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1234EB-C6D3-4AA7-8547-30B88380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39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A0203-4AC6-4E6F-8ED7-84232F4E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F15C36-CD91-4C07-827B-CB903F60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84AD59-6766-4BD1-B7F5-D3AB86741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712AA2-147A-4E9A-BA24-B61F2E6E3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A1F7B1-00FD-46FC-8683-3AF4237A0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3210D2-FD6C-4863-8721-749E3B22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18/09/20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5704B1-6B56-41CF-8E62-5B14D596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78B3AB-94A7-4C44-9718-5DE62414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11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E7B74-39C9-4B56-A289-DA511797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60A5C7-49F4-462E-A592-B9EEF856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18/09/20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999915-7965-4FBB-A13D-293248CA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FDBDA6-B8DB-499C-AC9A-8FAA00E5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39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6B60B6-86CF-44AC-B9D2-337687E0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18/09/20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67BF61-6178-4669-97F3-AFD1807C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C15BC0-2B72-4AE3-9BF6-95010373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49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BE623-35A3-40CF-A80D-9AA58E86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38210-B966-4421-90A9-D13FA6B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337036-C5E0-455F-B538-FBF4EC919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0EB07D-8D85-4183-9007-EFDCD6EC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18/09/20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16B0C5-EA9A-42D8-AEFA-9DE4D31A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018F71-6C3B-469E-86F2-F4B22F1E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31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064CC-15C7-4E5D-A5FD-0AA9EA5F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2B7FAA-DF6D-4A08-B94A-FBFD16A22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AAC3F5-70AF-4352-81B7-4C0CCB3E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FC0D96-CAF3-4354-AC3E-8918F224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18/09/20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444A54-2D78-4533-AD39-F84D264F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65C6FE-3673-4BD3-B4E4-85F17DD5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89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19C2F7-1970-46B4-81AE-B2A64E4E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D13A6A-0D04-4D65-85B0-C7E6041D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99BF98-AC50-4F02-9B12-8A18CDC26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FB0F-FD72-4B7A-9B91-BDD5A838F994}" type="datetimeFigureOut">
              <a:rPr lang="pt-BR" smtClean="0"/>
              <a:t>18/09/20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EBE310-C351-4C4F-AE59-E50EE1840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07529B-C5B2-471F-89B9-5333547D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20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mailto:sustabil@bandtec.com.b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A0BA44-4EA1-4E8D-B01E-9C9C8A953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9"/>
            <a:ext cx="5334930" cy="1530782"/>
          </a:xfrm>
        </p:spPr>
        <p:txBody>
          <a:bodyPr>
            <a:normAutofit/>
          </a:bodyPr>
          <a:lstStyle/>
          <a:p>
            <a:r>
              <a:rPr lang="pt-BR" sz="6600" dirty="0">
                <a:latin typeface="Arial" panose="020B0604020202020204" pitchFamily="34" charset="0"/>
                <a:cs typeface="Arial" panose="020B0604020202020204" pitchFamily="34" charset="0"/>
              </a:rPr>
              <a:t>SUSTABIL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6E4049-8F19-4FDA-BFA5-27ADC22F1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8056" y="3927823"/>
            <a:ext cx="2203944" cy="2930177"/>
          </a:xfrm>
        </p:spPr>
        <p:txBody>
          <a:bodyPr>
            <a:normAutofit/>
          </a:bodyPr>
          <a:lstStyle/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Grupo 6: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Anderson Mariano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Arthur de Paula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Franklin da Silva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Gabriel Ferraz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Guilherme Nascimento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João Oliveira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5507BF8-2CF5-4C87-81C4-514B69A4E4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672D8-2279-4C88-8623-C6CD1621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24B46F-D3F7-4E4F-9A42-2A1AD4F4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 lnSpcReduction="10000"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Como funciona o processo de distribuição de água? A água é captada do mar e vai até a usina de dessalinização e segue para o abastecimento e vai até o usuário (nós). Tudo isso acontece por canos subterrâneos, algo acontecendo embaixo do nosso nariz e não nos importamos como deveríamos.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Com isto no nordeste está ocorrendo um grande projeto de instalação de dessalinizadores, com o nosso projeto será mais prático instalar nessa região a princípio.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Nenhuma descrição de foto disponível.">
            <a:extLst>
              <a:ext uri="{FF2B5EF4-FFF2-40B4-BE49-F238E27FC236}">
                <a16:creationId xmlns:a16="http://schemas.microsoft.com/office/drawing/2014/main" id="{1BD0136C-ED1B-4EB4-B788-980FEA39A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" r="4" b="108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3A087C4-C7E9-4FBA-9D0E-02F75CECA642}"/>
              </a:ext>
            </a:extLst>
          </p:cNvPr>
          <p:cNvSpPr/>
          <p:nvPr/>
        </p:nvSpPr>
        <p:spPr>
          <a:xfrm>
            <a:off x="7403690" y="1083485"/>
            <a:ext cx="1828800" cy="1247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é o meu processo até sua residência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2A500B55-AD1A-47D8-8F45-05816A8CBEE9}"/>
                  </a:ext>
                </a:extLst>
              </p14:cNvPr>
              <p14:cNvContentPartPr/>
              <p14:nvPr/>
            </p14:nvContentPartPr>
            <p14:xfrm>
              <a:off x="10471668" y="2167665"/>
              <a:ext cx="360" cy="3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2A500B55-AD1A-47D8-8F45-05816A8CBE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2668" y="215866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300A8DB-2963-4BEB-8118-087B58E7B37F}"/>
              </a:ext>
            </a:extLst>
          </p:cNvPr>
          <p:cNvSpPr/>
          <p:nvPr/>
        </p:nvSpPr>
        <p:spPr>
          <a:xfrm>
            <a:off x="9571703" y="798718"/>
            <a:ext cx="1828800" cy="2268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Cuide do vazamento, faça sua parte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7C8FCBC-073B-422B-932F-648F80011394}"/>
              </a:ext>
            </a:extLst>
          </p:cNvPr>
          <p:cNvSpPr/>
          <p:nvPr/>
        </p:nvSpPr>
        <p:spPr>
          <a:xfrm>
            <a:off x="10697670" y="0"/>
            <a:ext cx="1494329" cy="50893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760816A-D101-475E-AF6A-8A0D9C118B8D}"/>
              </a:ext>
            </a:extLst>
          </p:cNvPr>
          <p:cNvSpPr/>
          <p:nvPr/>
        </p:nvSpPr>
        <p:spPr>
          <a:xfrm>
            <a:off x="11695176" y="508936"/>
            <a:ext cx="496823" cy="63484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392FB23-B092-4742-AD2E-96414F44802F}"/>
              </a:ext>
            </a:extLst>
          </p:cNvPr>
          <p:cNvSpPr/>
          <p:nvPr/>
        </p:nvSpPr>
        <p:spPr>
          <a:xfrm>
            <a:off x="10697671" y="6344147"/>
            <a:ext cx="1494329" cy="50893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3467704-DFC6-4BF7-9BE3-7D61FA10D731}"/>
              </a:ext>
            </a:extLst>
          </p:cNvPr>
          <p:cNvCxnSpPr>
            <a:cxnSpLocks/>
          </p:cNvCxnSpPr>
          <p:nvPr/>
        </p:nvCxnSpPr>
        <p:spPr>
          <a:xfrm>
            <a:off x="665085" y="2089934"/>
            <a:ext cx="429768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CF8DC45-32B9-4086-9DBD-2554AB466C36}"/>
              </a:ext>
            </a:extLst>
          </p:cNvPr>
          <p:cNvCxnSpPr>
            <a:cxnSpLocks/>
          </p:cNvCxnSpPr>
          <p:nvPr/>
        </p:nvCxnSpPr>
        <p:spPr>
          <a:xfrm flipV="1">
            <a:off x="665085" y="2104285"/>
            <a:ext cx="4297680" cy="8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17CE0430-C94A-4213-80B0-CA29092AE5FA}"/>
              </a:ext>
            </a:extLst>
          </p:cNvPr>
          <p:cNvSpPr/>
          <p:nvPr/>
        </p:nvSpPr>
        <p:spPr>
          <a:xfrm>
            <a:off x="159341" y="1083484"/>
            <a:ext cx="195855" cy="673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25FEFDD-5BD7-415C-A18B-00916A3BAF7B}"/>
              </a:ext>
            </a:extLst>
          </p:cNvPr>
          <p:cNvSpPr/>
          <p:nvPr/>
        </p:nvSpPr>
        <p:spPr>
          <a:xfrm>
            <a:off x="0" y="1083484"/>
            <a:ext cx="87363" cy="673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C0DF888-86F0-4473-90AC-49AC87E8D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2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C4928-2005-41A2-A1DA-BDD434C9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Problemática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5A4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AD6025A6-3D52-461A-9A88-737CB2E50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43" y="2610355"/>
            <a:ext cx="4310209" cy="3555923"/>
          </a:xfrm>
          <a:prstGeom prst="rect">
            <a:avLst/>
          </a:prstGeom>
        </p:spPr>
      </p:pic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11C7C17-9709-42E7-8B32-8173C9DFA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4" y="3038168"/>
            <a:ext cx="5594514" cy="2461585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44B6F4DB-AFC2-4938-967C-7CF98C63B08D}"/>
              </a:ext>
            </a:extLst>
          </p:cNvPr>
          <p:cNvCxnSpPr/>
          <p:nvPr/>
        </p:nvCxnSpPr>
        <p:spPr>
          <a:xfrm>
            <a:off x="321564" y="1607575"/>
            <a:ext cx="11436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07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CAC30E6-CC8D-452B-9AE2-A24C5DF49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" r="2539"/>
          <a:stretch/>
        </p:blipFill>
        <p:spPr>
          <a:xfrm>
            <a:off x="6096000" y="10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60B237-C9AC-4ACD-A499-7F6112F4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996" y="150461"/>
            <a:ext cx="3995338" cy="1311664"/>
          </a:xfrm>
        </p:spPr>
        <p:txBody>
          <a:bodyPr>
            <a:normAutofit/>
          </a:bodyPr>
          <a:lstStyle/>
          <a:p>
            <a:r>
              <a:rPr lang="pt-BR" sz="3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Surgimento da Sustabil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1D34CD-F03C-491C-B093-ABAE6022A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99" y="1664168"/>
            <a:ext cx="4706803" cy="5071988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Sustabil surgiu em 2019 afins de resolver o problema de vazamento no Nordeste, de maneira eficaz o descobrimento de vazamento e possíveis vazamentos se tornou simples e rápido com o nosso sistema. </a:t>
            </a: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Somos uma empresa privada que se preocupa com o desperdício e com o meio ambiente.</a:t>
            </a: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Nossos possíveis clientes seriam as distribuidoras de água, como a Sabesp.</a:t>
            </a: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em contato conosco: 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sustabil@bandtec.com.br</a:t>
            </a:r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AEFBF8-22EC-44B4-A163-CDD5AA2A8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9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607FAA0-4E26-4001-A444-6AB4A5C2BBF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227" y="144240"/>
            <a:ext cx="5384028" cy="3174104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E6F9085-635A-4BAC-9856-DAD1A9F91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635" y="52800"/>
            <a:ext cx="4065145" cy="3265544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D617A6C-987F-432E-9A64-F60CA09DA181}"/>
              </a:ext>
            </a:extLst>
          </p:cNvPr>
          <p:cNvPicPr/>
          <p:nvPr/>
        </p:nvPicPr>
        <p:blipFill rotWithShape="1">
          <a:blip r:embed="rId4"/>
          <a:srcRect l="10374" t="10558" r="18313" b="21207"/>
          <a:stretch/>
        </p:blipFill>
        <p:spPr>
          <a:xfrm>
            <a:off x="221227" y="3631096"/>
            <a:ext cx="5384028" cy="29790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FCD2E20-84C7-459E-B207-7E01941FA28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636" y="3631096"/>
            <a:ext cx="4065145" cy="317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6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aste Water Treatment Leakage Broke Svg Png Icon Free Download (#569149) -  OnlineWebFonts.COM">
            <a:extLst>
              <a:ext uri="{FF2B5EF4-FFF2-40B4-BE49-F238E27FC236}">
                <a16:creationId xmlns:a16="http://schemas.microsoft.com/office/drawing/2014/main" id="{348C5914-0332-44A9-A263-874DBD14E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"/>
          <a:stretch/>
        </p:blipFill>
        <p:spPr bwMode="auto">
          <a:xfrm>
            <a:off x="6683974" y="1454277"/>
            <a:ext cx="4703028" cy="504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134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202CBA9-2D61-4174-A1AC-83B90BFD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638" y="554596"/>
            <a:ext cx="5878976" cy="131166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A22FE0-C875-4748-927C-26336D59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8" y="2172440"/>
            <a:ext cx="5073979" cy="4379380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solução proposta pela Sustabil foi implantar sensores de umidade (DHT11) nos encanamentos onde os dados passariam por roteadores das ruas e chegariam no servidor da Sustabil onde terá um site para acessar e checar as informações transmitidas em gráficos. </a:t>
            </a: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Fixados em partes externas dos canos para detecção do vazamento e futuros prejuízos gigantescos.</a:t>
            </a: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Sinal de vazamento? O sensor emitiria um alerta que será possível visualizar no site e assim entraremos em contato com o cliente o mais rápido possível.</a:t>
            </a:r>
          </a:p>
        </p:txBody>
      </p:sp>
      <p:pic>
        <p:nvPicPr>
          <p:cNvPr id="3078" name="Picture 6" descr="temperature and humidity sensor">
            <a:extLst>
              <a:ext uri="{FF2B5EF4-FFF2-40B4-BE49-F238E27FC236}">
                <a16:creationId xmlns:a16="http://schemas.microsoft.com/office/drawing/2014/main" id="{C38E409A-CA7F-4DB1-8501-637D116F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5752">
            <a:off x="8902044" y="5087401"/>
            <a:ext cx="632643" cy="63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lert Alt Svg Png Icon Free Download (#565392) - OnlineWebFonts.COM">
            <a:extLst>
              <a:ext uri="{FF2B5EF4-FFF2-40B4-BE49-F238E27FC236}">
                <a16:creationId xmlns:a16="http://schemas.microsoft.com/office/drawing/2014/main" id="{B68E42DD-DD1B-45E6-9C9F-C39EA0794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360"/>
                    </a14:imgEffect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111"/>
          <a:stretch/>
        </p:blipFill>
        <p:spPr bwMode="auto">
          <a:xfrm rot="13158707">
            <a:off x="8479838" y="5585981"/>
            <a:ext cx="975042" cy="416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2A77FA0-C3E9-4E63-BED4-0B3B92519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6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2E59CC-F430-4678-9423-C4E72D20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Onde verificar?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D01A9E-3F7D-4D09-A3E9-8876F598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Criamos um site institucional para a verificação dos dados nos gráficos, o cliente tem acesso total para acompanhar, mas o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acompanhamento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seria de nossa equipe para o cliente não precisar ficar o dia inteiro olhando gráficos. </a:t>
            </a:r>
          </a:p>
        </p:txBody>
      </p:sp>
      <p:pic>
        <p:nvPicPr>
          <p:cNvPr id="20" name="Imagem 19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A02DED5-E702-4845-AFB5-A488487D1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" r="6182" b="-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745EBB1-8D29-4430-8E72-390A36EEA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5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209C2C9-A43E-4733-B56F-3F2914D00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87" b="941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D73150-65D3-4741-828B-B40CC69E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Custos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1043F8-F1AC-46A4-8531-5AB47FD52BAD}"/>
              </a:ext>
            </a:extLst>
          </p:cNvPr>
          <p:cNvSpPr txBox="1"/>
          <p:nvPr/>
        </p:nvSpPr>
        <p:spPr>
          <a:xfrm>
            <a:off x="136328" y="3928087"/>
            <a:ext cx="5880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Não ter um prejuízo de estimados R$38 milhões mensais por vazamentos e somente ter um custo de estimados R$ 9 milhões por ano é: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F005EC4-8AA8-40E3-8432-45BD49F7C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5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17266-6AEC-4E54-ABDD-4B3A2718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896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Onde os dados são armazenados?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7D884-3835-4901-A2A5-B94BB6781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Os dados serão armazenados em nosso banco de dados, todas as informações pedidas para o cadastro serão armazenadas e os sensores atribuídos a seus respectivos clientes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Waste Water Treatment Leakage Broke Svg Png Icon Free Download (#569149) -  OnlineWebFonts.COM">
            <a:extLst>
              <a:ext uri="{FF2B5EF4-FFF2-40B4-BE49-F238E27FC236}">
                <a16:creationId xmlns:a16="http://schemas.microsoft.com/office/drawing/2014/main" id="{A9027475-A512-4FFC-B95F-6730DF59B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"/>
          <a:stretch/>
        </p:blipFill>
        <p:spPr bwMode="auto">
          <a:xfrm>
            <a:off x="314372" y="4851908"/>
            <a:ext cx="1870411" cy="200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emperature and humidity sensor">
            <a:extLst>
              <a:ext uri="{FF2B5EF4-FFF2-40B4-BE49-F238E27FC236}">
                <a16:creationId xmlns:a16="http://schemas.microsoft.com/office/drawing/2014/main" id="{B285B2BE-0AF8-4A57-823E-D0EFFB44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5752">
            <a:off x="1092002" y="6225041"/>
            <a:ext cx="315149" cy="3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Alert Alt Svg Png Icon Free Download (#565392) - OnlineWebFonts.COM">
            <a:extLst>
              <a:ext uri="{FF2B5EF4-FFF2-40B4-BE49-F238E27FC236}">
                <a16:creationId xmlns:a16="http://schemas.microsoft.com/office/drawing/2014/main" id="{2E7665F3-0BAE-4C54-AF17-EF1B6CAB0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360"/>
                    </a14:imgEffect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111"/>
          <a:stretch/>
        </p:blipFill>
        <p:spPr bwMode="auto">
          <a:xfrm rot="13158707">
            <a:off x="841771" y="6471416"/>
            <a:ext cx="491158" cy="209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poste elétrico - ícones de eletrônicos grátis">
            <a:extLst>
              <a:ext uri="{FF2B5EF4-FFF2-40B4-BE49-F238E27FC236}">
                <a16:creationId xmlns:a16="http://schemas.microsoft.com/office/drawing/2014/main" id="{49B43E45-D4D5-48F4-8B57-4A932C3C7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10" y="3143029"/>
            <a:ext cx="1708879" cy="170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teador Wi-Fi Ícone - Download Grátis, PNG e Vetores">
            <a:extLst>
              <a:ext uri="{FF2B5EF4-FFF2-40B4-BE49-F238E27FC236}">
                <a16:creationId xmlns:a16="http://schemas.microsoft.com/office/drawing/2014/main" id="{7A8BDA75-8082-4131-8F58-CCE859769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4" b="5242"/>
          <a:stretch/>
        </p:blipFill>
        <p:spPr bwMode="auto">
          <a:xfrm>
            <a:off x="2708612" y="2809952"/>
            <a:ext cx="742512" cy="74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ícone Servidor Livre de WHCompare Isometric Web Hosting &amp; Servers">
            <a:extLst>
              <a:ext uri="{FF2B5EF4-FFF2-40B4-BE49-F238E27FC236}">
                <a16:creationId xmlns:a16="http://schemas.microsoft.com/office/drawing/2014/main" id="{CBDCF82D-42C4-4EB5-BDEF-78695D8E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316" y="4759790"/>
            <a:ext cx="2190327" cy="219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rson using computer icon vector illustration design.">
            <a:extLst>
              <a:ext uri="{FF2B5EF4-FFF2-40B4-BE49-F238E27FC236}">
                <a16:creationId xmlns:a16="http://schemas.microsoft.com/office/drawing/2014/main" id="{54807AD0-A037-46D2-9142-5A86027BD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60"/>
          <a:stretch/>
        </p:blipFill>
        <p:spPr bwMode="auto">
          <a:xfrm>
            <a:off x="7774512" y="2947883"/>
            <a:ext cx="1940641" cy="166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mputer, desktop, laptop, mac, monitor, pc, screen icon | Conjunto de  ícones, Conjunto de">
            <a:extLst>
              <a:ext uri="{FF2B5EF4-FFF2-40B4-BE49-F238E27FC236}">
                <a16:creationId xmlns:a16="http://schemas.microsoft.com/office/drawing/2014/main" id="{207611DD-ED0F-4EF6-86BE-D157312D6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874" y="2906200"/>
            <a:ext cx="2190327" cy="19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3D9AF88-2C98-4553-B0A1-E0B2F86C0658}"/>
              </a:ext>
            </a:extLst>
          </p:cNvPr>
          <p:cNvSpPr txBox="1"/>
          <p:nvPr/>
        </p:nvSpPr>
        <p:spPr>
          <a:xfrm>
            <a:off x="9674157" y="3169442"/>
            <a:ext cx="2077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Sensor 3 detectou um possível vazamento</a:t>
            </a:r>
          </a:p>
        </p:txBody>
      </p:sp>
      <p:sp>
        <p:nvSpPr>
          <p:cNvPr id="12" name="Seta: Dobrada 11">
            <a:extLst>
              <a:ext uri="{FF2B5EF4-FFF2-40B4-BE49-F238E27FC236}">
                <a16:creationId xmlns:a16="http://schemas.microsoft.com/office/drawing/2014/main" id="{4366ED66-17D2-466D-B291-EE6FBF8C3D21}"/>
              </a:ext>
            </a:extLst>
          </p:cNvPr>
          <p:cNvSpPr/>
          <p:nvPr/>
        </p:nvSpPr>
        <p:spPr>
          <a:xfrm>
            <a:off x="1012728" y="3308498"/>
            <a:ext cx="1459034" cy="1377939"/>
          </a:xfrm>
          <a:prstGeom prst="bentArrow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Seta: Dobrada 26">
            <a:extLst>
              <a:ext uri="{FF2B5EF4-FFF2-40B4-BE49-F238E27FC236}">
                <a16:creationId xmlns:a16="http://schemas.microsoft.com/office/drawing/2014/main" id="{E1B164E1-E2B1-4315-87E5-DFE21A4AE3F1}"/>
              </a:ext>
            </a:extLst>
          </p:cNvPr>
          <p:cNvSpPr/>
          <p:nvPr/>
        </p:nvSpPr>
        <p:spPr>
          <a:xfrm rot="5400000">
            <a:off x="4933089" y="3202886"/>
            <a:ext cx="1258227" cy="1708879"/>
          </a:xfrm>
          <a:prstGeom prst="bentArrow">
            <a:avLst>
              <a:gd name="adj1" fmla="val 25000"/>
              <a:gd name="adj2" fmla="val 25535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CDD5915B-A970-438D-BF62-32FB5A19344B}"/>
              </a:ext>
            </a:extLst>
          </p:cNvPr>
          <p:cNvSpPr/>
          <p:nvPr/>
        </p:nvSpPr>
        <p:spPr>
          <a:xfrm rot="5400000" flipH="1">
            <a:off x="7666041" y="4223741"/>
            <a:ext cx="1360433" cy="2429231"/>
          </a:xfrm>
          <a:prstGeom prst="bentArrow">
            <a:avLst>
              <a:gd name="adj1" fmla="val 25000"/>
              <a:gd name="adj2" fmla="val 25535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105CB52-E11F-4E14-B6A3-6554486FA74A}"/>
              </a:ext>
            </a:extLst>
          </p:cNvPr>
          <p:cNvCxnSpPr/>
          <p:nvPr/>
        </p:nvCxnSpPr>
        <p:spPr>
          <a:xfrm>
            <a:off x="314372" y="2625213"/>
            <a:ext cx="11436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Imagem 32">
            <a:extLst>
              <a:ext uri="{FF2B5EF4-FFF2-40B4-BE49-F238E27FC236}">
                <a16:creationId xmlns:a16="http://schemas.microsoft.com/office/drawing/2014/main" id="{B7DA62BD-20DE-46B7-A3D7-DC7738701F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370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395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SUSTABIL</vt:lpstr>
      <vt:lpstr>Contexto</vt:lpstr>
      <vt:lpstr>Problemática</vt:lpstr>
      <vt:lpstr>Surgimento da Sustabil</vt:lpstr>
      <vt:lpstr>Apresentação do PowerPoint</vt:lpstr>
      <vt:lpstr>Solução do Problema</vt:lpstr>
      <vt:lpstr>Onde verificar?</vt:lpstr>
      <vt:lpstr>Custos</vt:lpstr>
      <vt:lpstr>Onde os dados são armazenados?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SUSTABIL</dc:title>
  <dc:creator>Andre Santos</dc:creator>
  <cp:lastModifiedBy>Andre Santos</cp:lastModifiedBy>
  <cp:revision>1</cp:revision>
  <dcterms:created xsi:type="dcterms:W3CDTF">2020-09-18T15:29:35Z</dcterms:created>
  <dcterms:modified xsi:type="dcterms:W3CDTF">2020-09-18T15:33:35Z</dcterms:modified>
</cp:coreProperties>
</file>