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58" r:id="rId5"/>
    <p:sldId id="259" r:id="rId6"/>
    <p:sldId id="262" r:id="rId7"/>
    <p:sldId id="272" r:id="rId8"/>
    <p:sldId id="260" r:id="rId9"/>
    <p:sldId id="263" r:id="rId10"/>
    <p:sldId id="268" r:id="rId11"/>
    <p:sldId id="273" r:id="rId12"/>
    <p:sldId id="269" r:id="rId13"/>
    <p:sldId id="266" r:id="rId14"/>
    <p:sldId id="267" r:id="rId15"/>
    <p:sldId id="261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6T14:53:53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93CD4-F085-4AE7-8DB0-A20B9A14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9F6036-D61F-4211-8FBA-BAC3FE64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8656E-3833-4A09-8BC1-9F114366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B902C-B6A8-48A0-AAD0-9CA83B44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49FAE9-1A27-4A5B-B40C-91F036CE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9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2A417-9BB2-493F-A327-3913127D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C78BB9-653F-4392-9DF7-014AA343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2817B3-48A1-4997-9801-0D7390F6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9287E-1BEB-4C94-A89E-81A7F4CB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73693-20AD-4BE5-9339-D76E65B7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07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29660B-0EDC-4904-A4DB-27B91C069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8F8378-79D5-4F68-97FD-145C4B167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501490-00CB-446A-A47E-3411A25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6983E-0EE2-4771-9AAD-EFA45274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9BEDF0-079A-4D8C-BC02-C4AF2706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35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A0343-5AD5-4512-9558-BCDED0E0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24EEB-4F67-40A2-9D38-9F0F289E2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64F77-BB98-4726-9869-D79B21CF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144E10-3F33-4096-99FA-3A3CDF0B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D15C1F-4174-494E-A2B4-4394621D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73873-A308-4C23-8347-7D84671B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924461-230E-40E9-B1EC-6D4419A3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4E3E3-82A4-4711-9213-596D94DF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9C8652-8F70-44D3-94A0-A9C06837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0D9701-282C-4E43-971D-A38E5BF9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47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54AF7-6E17-4FD5-9F41-BAA081B4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DE24C-17AC-42D8-8A8F-E765036BA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C55D99-55EF-4AEA-AB94-9D37CBE97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E7DA91-AA87-41E2-8712-187CD0C5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F1D2CC-1B08-46E8-AAFB-D31DE9F8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234EB-C6D3-4AA7-8547-30B88380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39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A0203-4AC6-4E6F-8ED7-84232F4E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F15C36-CD91-4C07-827B-CB903F60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84AD59-6766-4BD1-B7F5-D3AB8674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712AA2-147A-4E9A-BA24-B61F2E6E3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A1F7B1-00FD-46FC-8683-3AF4237A0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3210D2-FD6C-4863-8721-749E3B22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5704B1-6B56-41CF-8E62-5B14D596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78B3AB-94A7-4C44-9718-5DE62414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11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E7B74-39C9-4B56-A289-DA511797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60A5C7-49F4-462E-A592-B9EEF856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999915-7965-4FBB-A13D-293248CA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FDBDA6-B8DB-499C-AC9A-8FAA00E5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39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6B60B6-86CF-44AC-B9D2-337687E0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67BF61-6178-4669-97F3-AFD1807C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C15BC0-2B72-4AE3-9BF6-95010373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49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BE623-35A3-40CF-A80D-9AA58E8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38210-B966-4421-90A9-D13FA6B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337036-C5E0-455F-B538-FBF4EC919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0EB07D-8D85-4183-9007-EFDCD6EC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16B0C5-EA9A-42D8-AEFA-9DE4D31A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018F71-6C3B-469E-86F2-F4B22F1E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31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064CC-15C7-4E5D-A5FD-0AA9EA5F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2B7FAA-DF6D-4A08-B94A-FBFD16A22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AAC3F5-70AF-4352-81B7-4C0CCB3E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FC0D96-CAF3-4354-AC3E-8918F224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444A54-2D78-4533-AD39-F84D264F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65C6FE-3673-4BD3-B4E4-85F17DD5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89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19C2F7-1970-46B4-81AE-B2A64E4E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13A6A-0D04-4D65-85B0-C7E6041D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99BF98-AC50-4F02-9B12-8A18CDC26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EBE310-C351-4C4F-AE59-E50EE1840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7529B-C5B2-471F-89B9-5333547D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2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imuladorfinanceiro.netlify.app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aaa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mailto:sustabil@bandtec.com.b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gkREIOhE/pagina-web-instituciona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trello.com/b/rW7Jmab2/arduino-simulador-de-sensores" TargetMode="External"/><Relationship Id="rId4" Type="http://schemas.openxmlformats.org/officeDocument/2006/relationships/hyperlink" Target="https://trello.com/b/CPmBase7/banco-de-dado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A0BA44-4EA1-4E8D-B01E-9C9C8A953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9"/>
            <a:ext cx="5334930" cy="1530782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  <a:t>SUSTABIL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E4049-8F19-4FDA-BFA5-27ADC22F1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8056" y="3927823"/>
            <a:ext cx="2203944" cy="2930177"/>
          </a:xfrm>
        </p:spPr>
        <p:txBody>
          <a:bodyPr>
            <a:normAutofit/>
          </a:bodyPr>
          <a:lstStyle/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Grupo 6: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Anderson Mariano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Arthur de Paula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Franklin da Silva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Gabriel Ferraz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Guilherme Nascimento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João Oliveira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5507BF8-2CF5-4C87-81C4-514B69A4E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90523EA-AF65-44BB-8210-EBEF2EABF735}"/>
              </a:ext>
            </a:extLst>
          </p:cNvPr>
          <p:cNvCxnSpPr>
            <a:cxnSpLocks/>
          </p:cNvCxnSpPr>
          <p:nvPr/>
        </p:nvCxnSpPr>
        <p:spPr>
          <a:xfrm>
            <a:off x="6096000" y="330200"/>
            <a:ext cx="0" cy="61341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D90230C0-B25E-48E0-A50E-1492A0D2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  <p:pic>
        <p:nvPicPr>
          <p:cNvPr id="9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2EA93DF-9609-4623-BA66-B7E60CA13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7" y="1070657"/>
            <a:ext cx="5850009" cy="5005678"/>
          </a:xfrm>
          <a:prstGeom prst="rect">
            <a:avLst/>
          </a:prstGeom>
        </p:spPr>
      </p:pic>
      <p:pic>
        <p:nvPicPr>
          <p:cNvPr id="10" name="Imagem 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D4B0EC7-BD92-4084-B94F-0FC8F820C4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" r="6182" b="-1"/>
          <a:stretch/>
        </p:blipFill>
        <p:spPr>
          <a:xfrm>
            <a:off x="6161942" y="1070657"/>
            <a:ext cx="6030058" cy="49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7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79846-F68F-4F1C-8EFB-49E16F09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Simulador Financeiro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A51DD7-9150-47FA-8BCE-ED3D5E6ABDBD}"/>
              </a:ext>
            </a:extLst>
          </p:cNvPr>
          <p:cNvSpPr txBox="1"/>
          <p:nvPr/>
        </p:nvSpPr>
        <p:spPr>
          <a:xfrm>
            <a:off x="3625949" y="3103600"/>
            <a:ext cx="669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Simulador Financeiro: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https://simuladorfinanceiro.netlify.app/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Sistema de Financeiro | Sistema de Gestão | BlueFocus Software">
            <a:extLst>
              <a:ext uri="{FF2B5EF4-FFF2-40B4-BE49-F238E27FC236}">
                <a16:creationId xmlns:a16="http://schemas.microsoft.com/office/drawing/2014/main" id="{1F6B3A44-3D0A-47A6-B0F4-9BFD06D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83001"/>
            <a:ext cx="2787749" cy="278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30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7CC1BD6-D813-4835-AF95-79978776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1778916"/>
            <a:ext cx="3548824" cy="417747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890E4AA-4730-4DD6-BECF-0678E65A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191" y="1778916"/>
            <a:ext cx="3548824" cy="444432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06F92AB-409D-4B71-81F0-71D388E89025}"/>
              </a:ext>
            </a:extLst>
          </p:cNvPr>
          <p:cNvSpPr txBox="1"/>
          <p:nvPr/>
        </p:nvSpPr>
        <p:spPr>
          <a:xfrm>
            <a:off x="642176" y="995958"/>
            <a:ext cx="4875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Criação do banco de dados e tabela tbClientes: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DF4520-F06C-4C7B-89CE-71C48BC2EA7B}"/>
              </a:ext>
            </a:extLst>
          </p:cNvPr>
          <p:cNvSpPr txBox="1"/>
          <p:nvPr/>
        </p:nvSpPr>
        <p:spPr>
          <a:xfrm>
            <a:off x="6674219" y="995958"/>
            <a:ext cx="4579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Criação das tabelas tbRua e tbSensores: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F5325FA-8557-4D77-B0C8-4653C4AD0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1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19F7BEF-21A4-4EBE-ADD4-B61FF1C8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36" y="865966"/>
            <a:ext cx="8085521" cy="157747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8C1A49D-2DB9-43C7-B0F5-F68E4A3D0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279" y="946508"/>
            <a:ext cx="3482642" cy="134123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7C04DB2-C0B7-468D-85EC-B66F2571B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592" y="3103126"/>
            <a:ext cx="4673265" cy="371598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05F348A-5DC1-4D17-AC3B-97B6FC677767}"/>
              </a:ext>
            </a:extLst>
          </p:cNvPr>
          <p:cNvSpPr txBox="1"/>
          <p:nvPr/>
        </p:nvSpPr>
        <p:spPr>
          <a:xfrm>
            <a:off x="4091940" y="184666"/>
            <a:ext cx="400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Inserção de dados na tabela Clientes: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7B9B6D-A61B-4497-825B-7A0E52DFBFE7}"/>
              </a:ext>
            </a:extLst>
          </p:cNvPr>
          <p:cNvSpPr txBox="1"/>
          <p:nvPr/>
        </p:nvSpPr>
        <p:spPr>
          <a:xfrm>
            <a:off x="4091940" y="2588618"/>
            <a:ext cx="400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Inserção de dados na tabela Clientes: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90574D9-EC53-4982-9565-D07A775EB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6447FED-6765-4E73-AE34-F23C7D37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616"/>
            <a:ext cx="10046987" cy="162692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49DA353-C641-4866-875D-4AAB4915D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735" y="969616"/>
            <a:ext cx="1036198" cy="16096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2D19421-69D7-4531-B451-85EF98AF7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53513"/>
            <a:ext cx="4112506" cy="198694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BD0B5B1-7BAF-419E-9C90-8C3DC283210A}"/>
              </a:ext>
            </a:extLst>
          </p:cNvPr>
          <p:cNvSpPr txBox="1"/>
          <p:nvPr/>
        </p:nvSpPr>
        <p:spPr>
          <a:xfrm>
            <a:off x="3441700" y="185698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tbClientes: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11BFA2-0178-4AFE-8FF0-9F3D56EABE5B}"/>
              </a:ext>
            </a:extLst>
          </p:cNvPr>
          <p:cNvSpPr txBox="1"/>
          <p:nvPr/>
        </p:nvSpPr>
        <p:spPr>
          <a:xfrm>
            <a:off x="457200" y="3244334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tbRua: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C7EB6A-7384-419D-8FBE-AB3D2D267A80}"/>
              </a:ext>
            </a:extLst>
          </p:cNvPr>
          <p:cNvSpPr txBox="1"/>
          <p:nvPr/>
        </p:nvSpPr>
        <p:spPr>
          <a:xfrm>
            <a:off x="7137400" y="3244334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tbSensores: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844951E-9229-41A9-960B-45E58B2A2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9344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AA5E581-82DA-4C80-95EE-CA868C15F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3034" y="3853514"/>
            <a:ext cx="5201766" cy="198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3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09C2C9-A43E-4733-B56F-3F2914D00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87" b="941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73150-65D3-4741-828B-B40CC69E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Custos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F005EC4-8AA8-40E3-8432-45BD49F7C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66FA31E-45FD-49E7-AD1E-D49B59A10BCD}"/>
              </a:ext>
            </a:extLst>
          </p:cNvPr>
          <p:cNvSpPr txBox="1"/>
          <p:nvPr/>
        </p:nvSpPr>
        <p:spPr>
          <a:xfrm>
            <a:off x="136328" y="3928087"/>
            <a:ext cx="5880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Não ter um prejuízo de estimados R$38 milhões mensais por vazamentos e somente ter um custo de estimados R$ 9 milhões por ano é:</a:t>
            </a:r>
          </a:p>
        </p:txBody>
      </p:sp>
    </p:spTree>
    <p:extLst>
      <p:ext uri="{BB962C8B-B14F-4D97-AF65-F5344CB8AC3E}">
        <p14:creationId xmlns:p14="http://schemas.microsoft.com/office/powerpoint/2010/main" val="3707752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6D159D-F40E-49A0-9109-60513704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Sustabil agradece pela atenção de 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40C41A-5943-4012-80B3-389EB7461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contatos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Celular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(11) 94834-8922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Tel. Comercial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(11) 5514-3258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sustabil@bandtec.com.br</a:t>
            </a: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14E8B6-392A-4C5B-BF9E-8118C887D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3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672D8-2279-4C88-8623-C6CD1621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24B46F-D3F7-4E4F-9A42-2A1AD4F4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Como funciona o processo de distribuição de água? </a:t>
            </a:r>
          </a:p>
          <a:p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Grande projeto no Nordeste</a:t>
            </a:r>
          </a:p>
        </p:txBody>
      </p:sp>
      <p:pic>
        <p:nvPicPr>
          <p:cNvPr id="2050" name="Picture 2" descr="Nenhuma descrição de foto disponível.">
            <a:extLst>
              <a:ext uri="{FF2B5EF4-FFF2-40B4-BE49-F238E27FC236}">
                <a16:creationId xmlns:a16="http://schemas.microsoft.com/office/drawing/2014/main" id="{1BD0136C-ED1B-4EB4-B788-980FEA39A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" r="4" b="108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3A087C4-C7E9-4FBA-9D0E-02F75CECA642}"/>
              </a:ext>
            </a:extLst>
          </p:cNvPr>
          <p:cNvSpPr/>
          <p:nvPr/>
        </p:nvSpPr>
        <p:spPr>
          <a:xfrm>
            <a:off x="7403690" y="1083485"/>
            <a:ext cx="1828800" cy="1247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é o meu processo até sua residência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2A500B55-AD1A-47D8-8F45-05816A8CBEE9}"/>
                  </a:ext>
                </a:extLst>
              </p14:cNvPr>
              <p14:cNvContentPartPr/>
              <p14:nvPr/>
            </p14:nvContentPartPr>
            <p14:xfrm>
              <a:off x="10471668" y="2167665"/>
              <a:ext cx="360" cy="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2A500B55-AD1A-47D8-8F45-05816A8CBE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2668" y="215866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300A8DB-2963-4BEB-8118-087B58E7B37F}"/>
              </a:ext>
            </a:extLst>
          </p:cNvPr>
          <p:cNvSpPr/>
          <p:nvPr/>
        </p:nvSpPr>
        <p:spPr>
          <a:xfrm>
            <a:off x="9571703" y="798718"/>
            <a:ext cx="1828800" cy="2268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Cuide do vazamento, faça sua parte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7C8FCBC-073B-422B-932F-648F80011394}"/>
              </a:ext>
            </a:extLst>
          </p:cNvPr>
          <p:cNvSpPr/>
          <p:nvPr/>
        </p:nvSpPr>
        <p:spPr>
          <a:xfrm>
            <a:off x="10697670" y="0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760816A-D101-475E-AF6A-8A0D9C118B8D}"/>
              </a:ext>
            </a:extLst>
          </p:cNvPr>
          <p:cNvSpPr/>
          <p:nvPr/>
        </p:nvSpPr>
        <p:spPr>
          <a:xfrm>
            <a:off x="11695176" y="508936"/>
            <a:ext cx="496823" cy="63484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392FB23-B092-4742-AD2E-96414F44802F}"/>
              </a:ext>
            </a:extLst>
          </p:cNvPr>
          <p:cNvSpPr/>
          <p:nvPr/>
        </p:nvSpPr>
        <p:spPr>
          <a:xfrm>
            <a:off x="10697671" y="6344147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3467704-DFC6-4BF7-9BE3-7D61FA10D731}"/>
              </a:ext>
            </a:extLst>
          </p:cNvPr>
          <p:cNvCxnSpPr>
            <a:cxnSpLocks/>
          </p:cNvCxnSpPr>
          <p:nvPr/>
        </p:nvCxnSpPr>
        <p:spPr>
          <a:xfrm>
            <a:off x="665085" y="2089934"/>
            <a:ext cx="429768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CF8DC45-32B9-4086-9DBD-2554AB466C36}"/>
              </a:ext>
            </a:extLst>
          </p:cNvPr>
          <p:cNvCxnSpPr>
            <a:cxnSpLocks/>
          </p:cNvCxnSpPr>
          <p:nvPr/>
        </p:nvCxnSpPr>
        <p:spPr>
          <a:xfrm flipV="1">
            <a:off x="665085" y="2104285"/>
            <a:ext cx="4297680" cy="8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17CE0430-C94A-4213-80B0-CA29092AE5FA}"/>
              </a:ext>
            </a:extLst>
          </p:cNvPr>
          <p:cNvSpPr/>
          <p:nvPr/>
        </p:nvSpPr>
        <p:spPr>
          <a:xfrm>
            <a:off x="159341" y="1083484"/>
            <a:ext cx="195855" cy="67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25FEFDD-5BD7-415C-A18B-00916A3BAF7B}"/>
              </a:ext>
            </a:extLst>
          </p:cNvPr>
          <p:cNvSpPr/>
          <p:nvPr/>
        </p:nvSpPr>
        <p:spPr>
          <a:xfrm>
            <a:off x="0" y="1083484"/>
            <a:ext cx="87363" cy="67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C0DF888-86F0-4473-90AC-49AC87E8D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9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m 1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62C5624A-A732-4D3A-B827-542A9AEBD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E35213D-879D-49E6-B589-EDD17C131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3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CAC30E6-CC8D-452B-9AE2-A24C5DF49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" r="2539"/>
          <a:stretch/>
        </p:blipFill>
        <p:spPr>
          <a:xfrm>
            <a:off x="6096000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60B237-C9AC-4ACD-A499-7F6112F4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996" y="150461"/>
            <a:ext cx="3995338" cy="1311664"/>
          </a:xfrm>
        </p:spPr>
        <p:txBody>
          <a:bodyPr>
            <a:normAutofit/>
          </a:bodyPr>
          <a:lstStyle/>
          <a:p>
            <a:r>
              <a:rPr lang="pt-BR" sz="3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Surgimento da Sustabil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1D34CD-F03C-491C-B093-ABAE6022A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99" y="1664168"/>
            <a:ext cx="4706803" cy="5071988"/>
          </a:xfrm>
        </p:spPr>
        <p:txBody>
          <a:bodyPr anchor="ctr"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Sustabil surgiu em 2019</a:t>
            </a: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clientes? </a:t>
            </a: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em contato conosco: 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sustabil@bandtec.com.br</a:t>
            </a: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AEFBF8-22EC-44B4-A163-CDD5AA2A8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348C5914-0332-44A9-A263-874DBD14E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6683974" y="1454277"/>
            <a:ext cx="4703028" cy="504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13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02CBA9-2D61-4174-A1AC-83B90BFD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638" y="554596"/>
            <a:ext cx="5878976" cy="131166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22FE0-C875-4748-927C-26336D59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8" y="2119087"/>
            <a:ext cx="5645616" cy="4379380"/>
          </a:xfrm>
        </p:spPr>
        <p:txBody>
          <a:bodyPr anchor="ctr"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solução proposta pela Sustabil?</a:t>
            </a: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Sinal de vazamento? </a:t>
            </a:r>
          </a:p>
        </p:txBody>
      </p:sp>
      <p:pic>
        <p:nvPicPr>
          <p:cNvPr id="3078" name="Picture 6" descr="temperature and humidity sensor">
            <a:extLst>
              <a:ext uri="{FF2B5EF4-FFF2-40B4-BE49-F238E27FC236}">
                <a16:creationId xmlns:a16="http://schemas.microsoft.com/office/drawing/2014/main" id="{C38E409A-CA7F-4DB1-8501-637D116F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8902044" y="5087401"/>
            <a:ext cx="632643" cy="63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B68E42DD-DD1B-45E6-9C9F-C39EA0794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79838" y="5585981"/>
            <a:ext cx="975042" cy="416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A77FA0-C3E9-4E63-BED4-0B3B92519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6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17266-6AEC-4E54-ABDD-4B3A2718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088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Onde os dados são armazenados?</a:t>
            </a:r>
          </a:p>
        </p:txBody>
      </p:sp>
      <p:pic>
        <p:nvPicPr>
          <p:cNvPr id="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A9027475-A512-4FFC-B95F-6730DF59B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314372" y="4851908"/>
            <a:ext cx="1870411" cy="20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emperature and humidity sensor">
            <a:extLst>
              <a:ext uri="{FF2B5EF4-FFF2-40B4-BE49-F238E27FC236}">
                <a16:creationId xmlns:a16="http://schemas.microsoft.com/office/drawing/2014/main" id="{B285B2BE-0AF8-4A57-823E-D0EFFB44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1092002" y="6225041"/>
            <a:ext cx="315149" cy="3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2E7665F3-0BAE-4C54-AF17-EF1B6CAB0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1771" y="6471416"/>
            <a:ext cx="491158" cy="209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oste elétrico - ícones de eletrônicos grátis">
            <a:extLst>
              <a:ext uri="{FF2B5EF4-FFF2-40B4-BE49-F238E27FC236}">
                <a16:creationId xmlns:a16="http://schemas.microsoft.com/office/drawing/2014/main" id="{49B43E45-D4D5-48F4-8B57-4A932C3C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10" y="3143029"/>
            <a:ext cx="1708879" cy="170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teador Wi-Fi Ícone - Download Grátis, PNG e Vetores">
            <a:extLst>
              <a:ext uri="{FF2B5EF4-FFF2-40B4-BE49-F238E27FC236}">
                <a16:creationId xmlns:a16="http://schemas.microsoft.com/office/drawing/2014/main" id="{7A8BDA75-8082-4131-8F58-CCE859769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4" b="5242"/>
          <a:stretch/>
        </p:blipFill>
        <p:spPr bwMode="auto">
          <a:xfrm>
            <a:off x="2708612" y="2809952"/>
            <a:ext cx="742512" cy="74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cone Servidor Livre de WHCompare Isometric Web Hosting &amp; Servers">
            <a:extLst>
              <a:ext uri="{FF2B5EF4-FFF2-40B4-BE49-F238E27FC236}">
                <a16:creationId xmlns:a16="http://schemas.microsoft.com/office/drawing/2014/main" id="{CBDCF82D-42C4-4EB5-BDEF-78695D8E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16" y="4759790"/>
            <a:ext cx="2190327" cy="219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son using computer icon vector illustration design.">
            <a:extLst>
              <a:ext uri="{FF2B5EF4-FFF2-40B4-BE49-F238E27FC236}">
                <a16:creationId xmlns:a16="http://schemas.microsoft.com/office/drawing/2014/main" id="{54807AD0-A037-46D2-9142-5A86027BD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60"/>
          <a:stretch/>
        </p:blipFill>
        <p:spPr bwMode="auto">
          <a:xfrm>
            <a:off x="7774512" y="2947883"/>
            <a:ext cx="1940641" cy="166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mputer, desktop, laptop, mac, monitor, pc, screen icon | Conjunto de  ícones, Conjunto de">
            <a:extLst>
              <a:ext uri="{FF2B5EF4-FFF2-40B4-BE49-F238E27FC236}">
                <a16:creationId xmlns:a16="http://schemas.microsoft.com/office/drawing/2014/main" id="{207611DD-ED0F-4EF6-86BE-D157312D6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874" y="2906200"/>
            <a:ext cx="2190327" cy="19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3D9AF88-2C98-4553-B0A1-E0B2F86C0658}"/>
              </a:ext>
            </a:extLst>
          </p:cNvPr>
          <p:cNvSpPr txBox="1"/>
          <p:nvPr/>
        </p:nvSpPr>
        <p:spPr>
          <a:xfrm>
            <a:off x="9674157" y="3169442"/>
            <a:ext cx="2077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Sensor 3 detectou um possível vazamento</a:t>
            </a:r>
          </a:p>
        </p:txBody>
      </p:sp>
      <p:sp>
        <p:nvSpPr>
          <p:cNvPr id="12" name="Seta: Dobrada 11">
            <a:extLst>
              <a:ext uri="{FF2B5EF4-FFF2-40B4-BE49-F238E27FC236}">
                <a16:creationId xmlns:a16="http://schemas.microsoft.com/office/drawing/2014/main" id="{4366ED66-17D2-466D-B291-EE6FBF8C3D21}"/>
              </a:ext>
            </a:extLst>
          </p:cNvPr>
          <p:cNvSpPr/>
          <p:nvPr/>
        </p:nvSpPr>
        <p:spPr>
          <a:xfrm>
            <a:off x="1012728" y="3308498"/>
            <a:ext cx="1459034" cy="1377939"/>
          </a:xfrm>
          <a:prstGeom prst="bentArrow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Seta: Dobrada 26">
            <a:extLst>
              <a:ext uri="{FF2B5EF4-FFF2-40B4-BE49-F238E27FC236}">
                <a16:creationId xmlns:a16="http://schemas.microsoft.com/office/drawing/2014/main" id="{E1B164E1-E2B1-4315-87E5-DFE21A4AE3F1}"/>
              </a:ext>
            </a:extLst>
          </p:cNvPr>
          <p:cNvSpPr/>
          <p:nvPr/>
        </p:nvSpPr>
        <p:spPr>
          <a:xfrm rot="5400000">
            <a:off x="4933089" y="3202886"/>
            <a:ext cx="1258227" cy="1708879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CDD5915B-A970-438D-BF62-32FB5A19344B}"/>
              </a:ext>
            </a:extLst>
          </p:cNvPr>
          <p:cNvSpPr/>
          <p:nvPr/>
        </p:nvSpPr>
        <p:spPr>
          <a:xfrm rot="5400000" flipH="1">
            <a:off x="7666041" y="4223741"/>
            <a:ext cx="1360433" cy="2429231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105CB52-E11F-4E14-B6A3-6554486FA74A}"/>
              </a:ext>
            </a:extLst>
          </p:cNvPr>
          <p:cNvCxnSpPr/>
          <p:nvPr/>
        </p:nvCxnSpPr>
        <p:spPr>
          <a:xfrm>
            <a:off x="377585" y="2035278"/>
            <a:ext cx="11436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Imagem 32">
            <a:extLst>
              <a:ext uri="{FF2B5EF4-FFF2-40B4-BE49-F238E27FC236}">
                <a16:creationId xmlns:a16="http://schemas.microsoft.com/office/drawing/2014/main" id="{B7DA62BD-20DE-46B7-A3D7-DC7738701F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3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580CA3-C4A8-48EE-8329-D7B6949B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Backlog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462C9DF-18F2-48EE-AA9E-93A3426BA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9" b="-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842D2F7-1F0E-4187-BF45-586651DFA6B4}"/>
              </a:ext>
            </a:extLst>
          </p:cNvPr>
          <p:cNvSpPr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 da Página Web</a:t>
            </a:r>
            <a:r>
              <a:rPr lang="en-US" sz="1900"/>
              <a:t>: </a:t>
            </a:r>
            <a:r>
              <a:rPr lang="en-US" sz="1900">
                <a:hlinkClick r:id="rId3"/>
              </a:rPr>
              <a:t>https://trello.com/b/gkREIOhE/pagina-web-institucional#</a:t>
            </a: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Backlog do Banco de Dados: </a:t>
            </a:r>
            <a:r>
              <a:rPr lang="en-US" sz="1900">
                <a:hlinkClick r:id="rId4"/>
              </a:rPr>
              <a:t>https://trello.com/b/CPmBase7/banco-de-dados#</a:t>
            </a: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Backlog do Simulador de Sensores: </a:t>
            </a:r>
            <a:r>
              <a:rPr lang="en-US" sz="1900">
                <a:hlinkClick r:id="rId5"/>
              </a:rPr>
              <a:t>https://trello.com/b/rW7Jmab2/arduino-simulador-de-sensores#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72633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2E59CC-F430-4678-9423-C4E72D20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Onde verificar?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Imagem 1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A02DED5-E702-4845-AFB5-A488487D1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" r="6182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45EBB1-8D29-4430-8E72-390A36EEA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5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D617A6C-987F-432E-9A64-F60CA09DA181}"/>
              </a:ext>
            </a:extLst>
          </p:cNvPr>
          <p:cNvPicPr/>
          <p:nvPr/>
        </p:nvPicPr>
        <p:blipFill rotWithShape="1">
          <a:blip r:embed="rId2"/>
          <a:srcRect l="10374" t="10558" r="18313" b="21207"/>
          <a:stretch/>
        </p:blipFill>
        <p:spPr>
          <a:xfrm>
            <a:off x="6266156" y="1737642"/>
            <a:ext cx="5294716" cy="3001714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6C3D7843-9B0E-41B9-BF20-0E600605C5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49" y="1427620"/>
            <a:ext cx="5158012" cy="3621758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8D5D06E-DEFB-4BAD-8F80-CDFEA4E52522}"/>
              </a:ext>
            </a:extLst>
          </p:cNvPr>
          <p:cNvCxnSpPr/>
          <p:nvPr/>
        </p:nvCxnSpPr>
        <p:spPr>
          <a:xfrm>
            <a:off x="6079958" y="1143000"/>
            <a:ext cx="0" cy="45720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0C2BFC19-2020-4662-A843-CC5FA82B7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62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278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do Office</vt:lpstr>
      <vt:lpstr>SUSTABIL</vt:lpstr>
      <vt:lpstr>Contexto</vt:lpstr>
      <vt:lpstr>Apresentação do PowerPoint</vt:lpstr>
      <vt:lpstr>Surgimento da Sustabil</vt:lpstr>
      <vt:lpstr>Solução do Problema</vt:lpstr>
      <vt:lpstr>Onde os dados são armazenados?</vt:lpstr>
      <vt:lpstr>Backlog</vt:lpstr>
      <vt:lpstr>Onde verificar?</vt:lpstr>
      <vt:lpstr>Apresentação do PowerPoint</vt:lpstr>
      <vt:lpstr>Apresentação do PowerPoint</vt:lpstr>
      <vt:lpstr>Simulador Financeiro</vt:lpstr>
      <vt:lpstr>Apresentação do PowerPoint</vt:lpstr>
      <vt:lpstr>Apresentação do PowerPoint</vt:lpstr>
      <vt:lpstr>Apresentação do PowerPoint</vt:lpstr>
      <vt:lpstr>Custos</vt:lpstr>
      <vt:lpstr>A Sustabil agradece pela atenção de 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SUSTABIL</dc:title>
  <dc:creator>Andre Santos</dc:creator>
  <cp:lastModifiedBy>Andre Santos</cp:lastModifiedBy>
  <cp:revision>1</cp:revision>
  <dcterms:created xsi:type="dcterms:W3CDTF">2020-09-22T14:32:25Z</dcterms:created>
  <dcterms:modified xsi:type="dcterms:W3CDTF">2020-09-22T14:47:31Z</dcterms:modified>
</cp:coreProperties>
</file>