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658" r:id="rId3"/>
    <p:sldId id="698" r:id="rId4"/>
    <p:sldId id="699" r:id="rId5"/>
    <p:sldId id="700" r:id="rId6"/>
    <p:sldId id="697" r:id="rId7"/>
    <p:sldId id="693" r:id="rId8"/>
    <p:sldId id="694" r:id="rId9"/>
    <p:sldId id="695" r:id="rId10"/>
    <p:sldId id="696" r:id="rId11"/>
    <p:sldId id="673" r:id="rId12"/>
    <p:sldId id="657" r:id="rId13"/>
    <p:sldId id="675" r:id="rId14"/>
    <p:sldId id="704" r:id="rId15"/>
    <p:sldId id="678" r:id="rId16"/>
    <p:sldId id="701" r:id="rId17"/>
    <p:sldId id="702" r:id="rId18"/>
    <p:sldId id="703" r:id="rId19"/>
    <p:sldId id="682" r:id="rId20"/>
    <p:sldId id="681" r:id="rId21"/>
    <p:sldId id="679" r:id="rId22"/>
    <p:sldId id="659" r:id="rId23"/>
    <p:sldId id="660" r:id="rId24"/>
    <p:sldId id="677" r:id="rId25"/>
    <p:sldId id="684" r:id="rId26"/>
    <p:sldId id="685" r:id="rId27"/>
    <p:sldId id="686" r:id="rId28"/>
    <p:sldId id="691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3300"/>
    <a:srgbClr val="0000CC"/>
    <a:srgbClr val="6600CC"/>
    <a:srgbClr val="FF00FF"/>
    <a:srgbClr val="FF0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01" autoAdjust="0"/>
  </p:normalViewPr>
  <p:slideViewPr>
    <p:cSldViewPr>
      <p:cViewPr>
        <p:scale>
          <a:sx n="66" d="100"/>
          <a:sy n="66" d="100"/>
        </p:scale>
        <p:origin x="-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13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1A5744B-3970-431A-8691-E6B4BA406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50834C-F09D-49E7-84A0-836BACAF89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9385B-B122-440F-85D5-EDE2E13A3F84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2536-784B-40CB-BCF5-C7164B1E48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1689B-04D8-4E1E-BC8F-7802AAED42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0971-668A-4582-89C5-2D3D65946A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27164-6A73-40FF-AF2C-7F76BA1CC9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E0F8B-8972-4CAD-8BF2-B85C48D157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B6C44-BDA3-4917-9D8A-231B65E843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D37C2-49CA-4F63-8060-9E85539C1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C7AC8-6546-4CFE-BE30-A580CECB18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E3DC-7E73-4A0E-B067-2D6A252A07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3426A-BA50-4A3D-B603-06A2F034B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CCDD1-A420-4672-A0E1-ECB357A3DD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 kumimoji="0" sz="1200" i="1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 kumimoji="0" sz="1200" i="1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 kumimoji="0" sz="1200" i="1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325201F-F673-4CCC-855D-B54CF2B01A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endParaRPr lang="en-US" sz="1200" i="1">
                <a:latin typeface="Arial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endParaRPr lang="en-US" sz="1200" i="1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1" r:id="rId2"/>
    <p:sldLayoutId id="2147483740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1" r:id="rId9"/>
    <p:sldLayoutId id="2147483737" r:id="rId10"/>
    <p:sldLayoutId id="21474837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60.wmf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png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99.png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oleObject" Target="../embeddings/oleObject45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109.jpeg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2"/>
          <p:cNvSpPr txBox="1">
            <a:spLocks noChangeArrowheads="1"/>
          </p:cNvSpPr>
          <p:nvPr/>
        </p:nvSpPr>
        <p:spPr bwMode="auto">
          <a:xfrm>
            <a:off x="685800" y="1219200"/>
            <a:ext cx="788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Synthetic Gauge Field and Spin-Orbit Coupling in Cold Atoms</a:t>
            </a:r>
          </a:p>
        </p:txBody>
      </p:sp>
      <p:sp>
        <p:nvSpPr>
          <p:cNvPr id="15362" name="Text Box 13"/>
          <p:cNvSpPr txBox="1">
            <a:spLocks noChangeArrowheads="1"/>
          </p:cNvSpPr>
          <p:nvPr/>
        </p:nvSpPr>
        <p:spPr bwMode="auto">
          <a:xfrm>
            <a:off x="3352800" y="2109788"/>
            <a:ext cx="2224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An informal tutorial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3124200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 Pu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248400"/>
            <a:ext cx="350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RLUP presentation, Sept. 21</a:t>
            </a:r>
            <a:r>
              <a:rPr lang="en-US" baseline="30000" dirty="0" smtClean="0"/>
              <a:t>st</a:t>
            </a:r>
            <a:r>
              <a:rPr lang="en-US" dirty="0" smtClean="0"/>
              <a:t>, 2012</a:t>
            </a:r>
            <a:endParaRPr lang="en-US" dirty="0"/>
          </a:p>
        </p:txBody>
      </p:sp>
      <p:pic>
        <p:nvPicPr>
          <p:cNvPr id="19458" name="Picture 2" descr="http://rlup.rice.edu/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715000"/>
            <a:ext cx="3971925" cy="96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Exp. on synthetic Gauge field</a:t>
            </a:r>
          </a:p>
        </p:txBody>
      </p:sp>
      <p:sp>
        <p:nvSpPr>
          <p:cNvPr id="1696778" name="Text Box 4"/>
          <p:cNvSpPr txBox="1">
            <a:spLocks noChangeArrowheads="1"/>
          </p:cNvSpPr>
          <p:nvPr/>
        </p:nvSpPr>
        <p:spPr bwMode="auto">
          <a:xfrm>
            <a:off x="6400800" y="11430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Nature Phys. </a:t>
            </a:r>
            <a:r>
              <a:rPr lang="en-US" b="1"/>
              <a:t>7</a:t>
            </a:r>
            <a:r>
              <a:rPr lang="en-US"/>
              <a:t>, 531 (2011)</a:t>
            </a:r>
          </a:p>
        </p:txBody>
      </p:sp>
      <p:pic>
        <p:nvPicPr>
          <p:cNvPr id="16967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96776" name="Object 8"/>
          <p:cNvGraphicFramePr>
            <a:graphicFrameLocks noChangeAspect="1"/>
          </p:cNvGraphicFramePr>
          <p:nvPr/>
        </p:nvGraphicFramePr>
        <p:xfrm>
          <a:off x="381000" y="2806700"/>
          <a:ext cx="3024188" cy="698500"/>
        </p:xfrm>
        <a:graphic>
          <a:graphicData uri="http://schemas.openxmlformats.org/presentationml/2006/ole">
            <p:oleObj spid="_x0000_s1696776" name="Equation" r:id="rId4" imgW="1866600" imgH="431640" progId="Equation.DSMT4">
              <p:embed/>
            </p:oleObj>
          </a:graphicData>
        </a:graphic>
      </p:graphicFrame>
      <p:pic>
        <p:nvPicPr>
          <p:cNvPr id="169678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733800"/>
            <a:ext cx="37544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678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5" y="2689225"/>
            <a:ext cx="4257675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Artificial Gauge Potential from laser manipulation</a:t>
            </a:r>
          </a:p>
        </p:txBody>
      </p:sp>
      <p:sp>
        <p:nvSpPr>
          <p:cNvPr id="1645572" name="TextBox 26"/>
          <p:cNvSpPr txBox="1">
            <a:spLocks noChangeArrowheads="1"/>
          </p:cNvSpPr>
          <p:nvPr/>
        </p:nvSpPr>
        <p:spPr bwMode="auto">
          <a:xfrm>
            <a:off x="1446213" y="1447800"/>
            <a:ext cx="3878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A general model for n-level atom</a:t>
            </a:r>
          </a:p>
        </p:txBody>
      </p:sp>
      <p:pic>
        <p:nvPicPr>
          <p:cNvPr id="16455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3048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55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981200"/>
            <a:ext cx="2238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557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1600200"/>
            <a:ext cx="1323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557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124200"/>
            <a:ext cx="1323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557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3276600"/>
            <a:ext cx="59436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5578" name="TextBox 16"/>
          <p:cNvSpPr txBox="1">
            <a:spLocks noChangeArrowheads="1"/>
          </p:cNvSpPr>
          <p:nvPr/>
        </p:nvSpPr>
        <p:spPr bwMode="auto">
          <a:xfrm>
            <a:off x="4572000" y="4876800"/>
            <a:ext cx="60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L=1</a:t>
            </a:r>
          </a:p>
        </p:txBody>
      </p:sp>
      <p:sp>
        <p:nvSpPr>
          <p:cNvPr id="1645579" name="TextBox 18"/>
          <p:cNvSpPr txBox="1">
            <a:spLocks noChangeArrowheads="1"/>
          </p:cNvSpPr>
          <p:nvPr/>
        </p:nvSpPr>
        <p:spPr bwMode="auto">
          <a:xfrm>
            <a:off x="5800725" y="4876800"/>
            <a:ext cx="60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L=2</a:t>
            </a:r>
          </a:p>
        </p:txBody>
      </p:sp>
      <p:sp>
        <p:nvSpPr>
          <p:cNvPr id="1645580" name="TextBox 21"/>
          <p:cNvSpPr txBox="1">
            <a:spLocks noChangeArrowheads="1"/>
          </p:cNvSpPr>
          <p:nvPr/>
        </p:nvSpPr>
        <p:spPr bwMode="auto">
          <a:xfrm>
            <a:off x="6638925" y="4876800"/>
            <a:ext cx="60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L=3</a:t>
            </a:r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1143000" y="5270500"/>
          <a:ext cx="7367588" cy="1587500"/>
        </p:xfrm>
        <a:graphic>
          <a:graphicData uri="http://schemas.openxmlformats.org/presentationml/2006/ole">
            <p:oleObj spid="_x0000_s1645570" name="Equation" r:id="rId7" imgW="412740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Artificial Gauge Potential from laser manipulation</a:t>
            </a:r>
          </a:p>
        </p:txBody>
      </p:sp>
      <p:sp>
        <p:nvSpPr>
          <p:cNvPr id="1584133" name="TextBox 26"/>
          <p:cNvSpPr txBox="1">
            <a:spLocks noChangeArrowheads="1"/>
          </p:cNvSpPr>
          <p:nvPr/>
        </p:nvSpPr>
        <p:spPr bwMode="auto">
          <a:xfrm>
            <a:off x="1446213" y="1447800"/>
            <a:ext cx="3878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A general model for n-level atom</a:t>
            </a:r>
          </a:p>
        </p:txBody>
      </p:sp>
      <p:graphicFrame>
        <p:nvGraphicFramePr>
          <p:cNvPr id="1584130" name="Object 2"/>
          <p:cNvGraphicFramePr>
            <a:graphicFrameLocks noChangeAspect="1"/>
          </p:cNvGraphicFramePr>
          <p:nvPr/>
        </p:nvGraphicFramePr>
        <p:xfrm>
          <a:off x="1143000" y="1905000"/>
          <a:ext cx="7367588" cy="1587500"/>
        </p:xfrm>
        <a:graphic>
          <a:graphicData uri="http://schemas.openxmlformats.org/presentationml/2006/ole">
            <p:oleObj spid="_x0000_s1584130" name="Equation" r:id="rId3" imgW="4127400" imgH="888840" progId="Equation.DSMT4">
              <p:embed/>
            </p:oleObj>
          </a:graphicData>
        </a:graphic>
      </p:graphicFrame>
      <p:sp>
        <p:nvSpPr>
          <p:cNvPr id="1584134" name="TextBox 12"/>
          <p:cNvSpPr txBox="1">
            <a:spLocks noChangeArrowheads="1"/>
          </p:cNvSpPr>
          <p:nvPr/>
        </p:nvSpPr>
        <p:spPr bwMode="auto">
          <a:xfrm>
            <a:off x="1066800" y="3657600"/>
            <a:ext cx="3325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 i="1">
                <a:latin typeface="Arial" charset="0"/>
              </a:rPr>
              <a:t>Non-Abelian gauge field:</a:t>
            </a:r>
          </a:p>
        </p:txBody>
      </p:sp>
      <p:graphicFrame>
        <p:nvGraphicFramePr>
          <p:cNvPr id="1584131" name="Object 3"/>
          <p:cNvGraphicFramePr>
            <a:graphicFrameLocks noChangeAspect="1"/>
          </p:cNvGraphicFramePr>
          <p:nvPr/>
        </p:nvGraphicFramePr>
        <p:xfrm>
          <a:off x="4419600" y="3657600"/>
          <a:ext cx="1422400" cy="457200"/>
        </p:xfrm>
        <a:graphic>
          <a:graphicData uri="http://schemas.openxmlformats.org/presentationml/2006/ole">
            <p:oleObj spid="_x0000_s1584131" name="Equation" r:id="rId4" imgW="711000" imgH="228600" progId="Equation.DSMT4">
              <p:embed/>
            </p:oleObj>
          </a:graphicData>
        </a:graphic>
      </p:graphicFrame>
      <p:pic>
        <p:nvPicPr>
          <p:cNvPr id="15841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343400"/>
            <a:ext cx="45434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84136" name="Straight Arrow Connector 17"/>
          <p:cNvCxnSpPr>
            <a:cxnSpLocks noChangeShapeType="1"/>
          </p:cNvCxnSpPr>
          <p:nvPr/>
        </p:nvCxnSpPr>
        <p:spPr bwMode="auto">
          <a:xfrm>
            <a:off x="4343400" y="61722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84137" name="TextBox 19"/>
          <p:cNvSpPr txBox="1">
            <a:spLocks noChangeArrowheads="1"/>
          </p:cNvSpPr>
          <p:nvPr/>
        </p:nvSpPr>
        <p:spPr bwMode="auto">
          <a:xfrm>
            <a:off x="4953000" y="5943600"/>
            <a:ext cx="3940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 i="1">
                <a:latin typeface="Arial" charset="0"/>
              </a:rPr>
              <a:t>can lead to spin-orbit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Spin-orbit coupled BEC</a:t>
            </a:r>
          </a:p>
        </p:txBody>
      </p:sp>
      <p:pic>
        <p:nvPicPr>
          <p:cNvPr id="1698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15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8819" name="TextBox 6"/>
          <p:cNvSpPr txBox="1">
            <a:spLocks noChangeArrowheads="1"/>
          </p:cNvSpPr>
          <p:nvPr/>
        </p:nvSpPr>
        <p:spPr bwMode="auto">
          <a:xfrm>
            <a:off x="6681788" y="2438400"/>
            <a:ext cx="2178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 i="1">
                <a:latin typeface="Arial" charset="0"/>
              </a:rPr>
              <a:t>Nature </a:t>
            </a:r>
            <a:r>
              <a:rPr lang="en-US" sz="1600" b="1" i="1">
                <a:latin typeface="Arial" charset="0"/>
              </a:rPr>
              <a:t>471,</a:t>
            </a:r>
            <a:r>
              <a:rPr lang="en-US" sz="1600" i="1">
                <a:latin typeface="Arial" charset="0"/>
              </a:rPr>
              <a:t> 83 (2011)</a:t>
            </a:r>
          </a:p>
        </p:txBody>
      </p:sp>
      <p:pic>
        <p:nvPicPr>
          <p:cNvPr id="16988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124200"/>
            <a:ext cx="31130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88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200400"/>
            <a:ext cx="29003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Spin-orbit coupled BEC</a:t>
            </a:r>
          </a:p>
        </p:txBody>
      </p:sp>
      <p:pic>
        <p:nvPicPr>
          <p:cNvPr id="17285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31130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28520" name="Object 8"/>
          <p:cNvGraphicFramePr>
            <a:graphicFrameLocks noChangeAspect="1"/>
          </p:cNvGraphicFramePr>
          <p:nvPr/>
        </p:nvGraphicFramePr>
        <p:xfrm>
          <a:off x="3733800" y="1219200"/>
          <a:ext cx="4572000" cy="1901825"/>
        </p:xfrm>
        <a:graphic>
          <a:graphicData uri="http://schemas.openxmlformats.org/presentationml/2006/ole">
            <p:oleObj spid="_x0000_s1728520" name="Equation" r:id="rId4" imgW="3238200" imgH="1346040" progId="Equation.DSMT4">
              <p:embed/>
            </p:oleObj>
          </a:graphicData>
        </a:graphic>
      </p:graphicFrame>
      <p:graphicFrame>
        <p:nvGraphicFramePr>
          <p:cNvPr id="1728521" name="Object 9"/>
          <p:cNvGraphicFramePr>
            <a:graphicFrameLocks noChangeAspect="1"/>
          </p:cNvGraphicFramePr>
          <p:nvPr/>
        </p:nvGraphicFramePr>
        <p:xfrm>
          <a:off x="4191000" y="3581400"/>
          <a:ext cx="914400" cy="388938"/>
        </p:xfrm>
        <a:graphic>
          <a:graphicData uri="http://schemas.openxmlformats.org/presentationml/2006/ole">
            <p:oleObj spid="_x0000_s1728521" name="Equation" r:id="rId5" imgW="596880" imgH="253800" progId="Equation.DSMT4">
              <p:embed/>
            </p:oleObj>
          </a:graphicData>
        </a:graphic>
      </p:graphicFrame>
      <p:graphicFrame>
        <p:nvGraphicFramePr>
          <p:cNvPr id="1728522" name="Object 10"/>
          <p:cNvGraphicFramePr>
            <a:graphicFrameLocks noChangeAspect="1"/>
          </p:cNvGraphicFramePr>
          <p:nvPr/>
        </p:nvGraphicFramePr>
        <p:xfrm>
          <a:off x="685800" y="4876800"/>
          <a:ext cx="7467600" cy="1401763"/>
        </p:xfrm>
        <a:graphic>
          <a:graphicData uri="http://schemas.openxmlformats.org/presentationml/2006/ole">
            <p:oleObj spid="_x0000_s1728522" name="Equation" r:id="rId6" imgW="459720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Experimental progress</a:t>
            </a:r>
          </a:p>
        </p:txBody>
      </p:sp>
      <p:sp>
        <p:nvSpPr>
          <p:cNvPr id="1701890" name="TextBox 9"/>
          <p:cNvSpPr txBox="1">
            <a:spLocks noChangeArrowheads="1"/>
          </p:cNvSpPr>
          <p:nvPr/>
        </p:nvSpPr>
        <p:spPr bwMode="auto">
          <a:xfrm>
            <a:off x="560388" y="1676400"/>
            <a:ext cx="41671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 dirty="0" err="1">
                <a:cs typeface="Times New Roman" pitchFamily="18" charset="0"/>
              </a:rPr>
              <a:t>Spielman</a:t>
            </a:r>
            <a:r>
              <a:rPr lang="en-US" sz="2400" dirty="0">
                <a:cs typeface="Times New Roman" pitchFamily="18" charset="0"/>
              </a:rPr>
              <a:t> (NIST): </a:t>
            </a:r>
            <a:r>
              <a:rPr lang="en-US" sz="2400" baseline="30000" dirty="0">
                <a:solidFill>
                  <a:srgbClr val="FF0000"/>
                </a:solidFill>
                <a:cs typeface="Times New Roman" pitchFamily="18" charset="0"/>
              </a:rPr>
              <a:t>87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Rb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aseline="30000" dirty="0">
                <a:solidFill>
                  <a:schemeClr val="accent1"/>
                </a:solidFill>
                <a:cs typeface="Times New Roman" pitchFamily="18" charset="0"/>
              </a:rPr>
              <a:t>40</a:t>
            </a:r>
            <a:r>
              <a:rPr lang="en-US" sz="2400" dirty="0">
                <a:solidFill>
                  <a:schemeClr val="accent1"/>
                </a:solidFill>
                <a:cs typeface="Times New Roman" pitchFamily="18" charset="0"/>
              </a:rPr>
              <a:t>K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sz="2400" dirty="0">
                <a:cs typeface="Times New Roman" pitchFamily="18" charset="0"/>
              </a:rPr>
              <a:t>Zhang (Shanxi): </a:t>
            </a:r>
            <a:r>
              <a:rPr lang="en-US" sz="2400" baseline="30000" dirty="0">
                <a:solidFill>
                  <a:srgbClr val="FF0000"/>
                </a:solidFill>
                <a:cs typeface="Times New Roman" pitchFamily="18" charset="0"/>
              </a:rPr>
              <a:t>87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Rb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aseline="30000" dirty="0">
                <a:solidFill>
                  <a:schemeClr val="accent1"/>
                </a:solidFill>
                <a:cs typeface="Times New Roman" pitchFamily="18" charset="0"/>
              </a:rPr>
              <a:t>40</a:t>
            </a:r>
            <a:r>
              <a:rPr lang="en-US" sz="2400" dirty="0">
                <a:solidFill>
                  <a:schemeClr val="accent1"/>
                </a:solidFill>
                <a:cs typeface="Times New Roman" pitchFamily="18" charset="0"/>
              </a:rPr>
              <a:t>K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sz="2400" dirty="0"/>
              <a:t>Chen and Pan (USTC): </a:t>
            </a:r>
            <a:r>
              <a:rPr lang="en-US" sz="2400" baseline="30000" dirty="0">
                <a:solidFill>
                  <a:srgbClr val="FF0000"/>
                </a:solidFill>
                <a:cs typeface="Times New Roman" pitchFamily="18" charset="0"/>
              </a:rPr>
              <a:t>87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Rb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 dirty="0">
                <a:cs typeface="Times New Roman" pitchFamily="18" charset="0"/>
              </a:rPr>
              <a:t>Engels (Washington State): </a:t>
            </a:r>
            <a:r>
              <a:rPr lang="en-US" sz="2400" baseline="30000" dirty="0">
                <a:solidFill>
                  <a:srgbClr val="FF0000"/>
                </a:solidFill>
                <a:cs typeface="Times New Roman" pitchFamily="18" charset="0"/>
              </a:rPr>
              <a:t>87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Rb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 dirty="0" err="1">
                <a:cs typeface="Times New Roman" pitchFamily="18" charset="0"/>
              </a:rPr>
              <a:t>Zwierlein</a:t>
            </a:r>
            <a:r>
              <a:rPr lang="en-US" sz="2400" dirty="0">
                <a:cs typeface="Times New Roman" pitchFamily="18" charset="0"/>
              </a:rPr>
              <a:t> (MIT): </a:t>
            </a:r>
            <a:r>
              <a:rPr lang="en-US" sz="2400" baseline="30000" dirty="0">
                <a:solidFill>
                  <a:schemeClr val="accent1"/>
                </a:solidFill>
                <a:cs typeface="Times New Roman" pitchFamily="18" charset="0"/>
              </a:rPr>
              <a:t>6</a:t>
            </a:r>
            <a:r>
              <a:rPr lang="en-US" sz="2400" dirty="0">
                <a:solidFill>
                  <a:schemeClr val="accent1"/>
                </a:solidFill>
                <a:cs typeface="Times New Roman" pitchFamily="18" charset="0"/>
              </a:rPr>
              <a:t>Li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sz="2400" dirty="0"/>
              <a:t>Chen (Purdue): </a:t>
            </a:r>
            <a:r>
              <a:rPr lang="en-US" sz="2400" baseline="30000" dirty="0">
                <a:solidFill>
                  <a:srgbClr val="FF0000"/>
                </a:solidFill>
                <a:cs typeface="Times New Roman" pitchFamily="18" charset="0"/>
              </a:rPr>
              <a:t>87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Rb</a:t>
            </a:r>
          </a:p>
        </p:txBody>
      </p:sp>
      <p:pic>
        <p:nvPicPr>
          <p:cNvPr id="1701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267200"/>
            <a:ext cx="482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18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1295400"/>
            <a:ext cx="4476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Experimental progress: collective excitation of SO coupled BEC</a:t>
            </a:r>
          </a:p>
        </p:txBody>
      </p:sp>
      <p:pic>
        <p:nvPicPr>
          <p:cNvPr id="17254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77188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54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3984625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54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163" y="2438400"/>
            <a:ext cx="3754437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544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800600"/>
            <a:ext cx="210185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545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3375" y="5189538"/>
            <a:ext cx="398462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Experimental progress: SO coupled Fermi gas</a:t>
            </a:r>
          </a:p>
        </p:txBody>
      </p:sp>
      <p:pic>
        <p:nvPicPr>
          <p:cNvPr id="17264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14400"/>
            <a:ext cx="8515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64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438400"/>
            <a:ext cx="371475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64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86200"/>
            <a:ext cx="2640013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647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2927350"/>
            <a:ext cx="5486400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772400" y="175260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>
                <a:solidFill>
                  <a:schemeClr val="accent1"/>
                </a:solidFill>
                <a:cs typeface="Times New Roman" pitchFamily="18" charset="0"/>
              </a:rPr>
              <a:t>40</a:t>
            </a:r>
            <a:r>
              <a:rPr lang="en-US" dirty="0" smtClean="0">
                <a:solidFill>
                  <a:schemeClr val="accent1"/>
                </a:solidFill>
                <a:cs typeface="Times New Roman" pitchFamily="18" charset="0"/>
              </a:rPr>
              <a:t>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Experimental progress: SO coupled Fermi gas</a:t>
            </a:r>
          </a:p>
        </p:txBody>
      </p:sp>
      <p:pic>
        <p:nvPicPr>
          <p:cNvPr id="17274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00113"/>
            <a:ext cx="8686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749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819400"/>
            <a:ext cx="214153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749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276600"/>
            <a:ext cx="6500813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27498" name="Object 10"/>
          <p:cNvGraphicFramePr>
            <a:graphicFrameLocks noChangeAspect="1"/>
          </p:cNvGraphicFramePr>
          <p:nvPr/>
        </p:nvGraphicFramePr>
        <p:xfrm>
          <a:off x="3352800" y="2895600"/>
          <a:ext cx="692150" cy="312738"/>
        </p:xfrm>
        <a:graphic>
          <a:graphicData uri="http://schemas.openxmlformats.org/presentationml/2006/ole">
            <p:oleObj spid="_x0000_s1727498" name="Equation" r:id="rId6" imgW="393480" imgH="177480" progId="Equation.DSMT4">
              <p:embed/>
            </p:oleObj>
          </a:graphicData>
        </a:graphic>
      </p:graphicFrame>
      <p:graphicFrame>
        <p:nvGraphicFramePr>
          <p:cNvPr id="1727499" name="Object 11"/>
          <p:cNvGraphicFramePr>
            <a:graphicFrameLocks noChangeAspect="1"/>
          </p:cNvGraphicFramePr>
          <p:nvPr/>
        </p:nvGraphicFramePr>
        <p:xfrm>
          <a:off x="4876800" y="2851150"/>
          <a:ext cx="1295400" cy="401638"/>
        </p:xfrm>
        <a:graphic>
          <a:graphicData uri="http://schemas.openxmlformats.org/presentationml/2006/ole">
            <p:oleObj spid="_x0000_s1727499" name="Equation" r:id="rId7" imgW="736560" imgH="228600" progId="Equation.DSMT4">
              <p:embed/>
            </p:oleObj>
          </a:graphicData>
        </a:graphic>
      </p:graphicFrame>
      <p:graphicFrame>
        <p:nvGraphicFramePr>
          <p:cNvPr id="1727500" name="Object 12"/>
          <p:cNvGraphicFramePr>
            <a:graphicFrameLocks noChangeAspect="1"/>
          </p:cNvGraphicFramePr>
          <p:nvPr/>
        </p:nvGraphicFramePr>
        <p:xfrm>
          <a:off x="6696075" y="2874963"/>
          <a:ext cx="1162050" cy="401637"/>
        </p:xfrm>
        <a:graphic>
          <a:graphicData uri="http://schemas.openxmlformats.org/presentationml/2006/ole">
            <p:oleObj spid="_x0000_s1727500" name="Equation" r:id="rId8" imgW="660240" imgH="2286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7924800" y="13716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>
                <a:solidFill>
                  <a:schemeClr val="accent1"/>
                </a:solidFill>
                <a:cs typeface="Times New Roman" pitchFamily="18" charset="0"/>
              </a:rPr>
              <a:t>6</a:t>
            </a:r>
            <a:r>
              <a:rPr lang="en-US" dirty="0" smtClean="0">
                <a:solidFill>
                  <a:schemeClr val="accent1"/>
                </a:solidFill>
                <a:cs typeface="Times New Roman" pitchFamily="18" charset="0"/>
              </a:rPr>
              <a:t>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Many bosons: nontrivial topological BEC</a:t>
            </a:r>
          </a:p>
        </p:txBody>
      </p:sp>
      <p:sp>
        <p:nvSpPr>
          <p:cNvPr id="1702914" name="TextBox 14"/>
          <p:cNvSpPr txBox="1">
            <a:spLocks noChangeArrowheads="1"/>
          </p:cNvSpPr>
          <p:nvPr/>
        </p:nvSpPr>
        <p:spPr bwMode="auto">
          <a:xfrm>
            <a:off x="5646738" y="6172200"/>
            <a:ext cx="3497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>
                <a:cs typeface="Times New Roman" pitchFamily="18" charset="0"/>
              </a:rPr>
              <a:t>Ho and Zhang, PRL </a:t>
            </a:r>
            <a:r>
              <a:rPr lang="en-US" sz="1600" b="1">
                <a:cs typeface="Times New Roman" pitchFamily="18" charset="0"/>
              </a:rPr>
              <a:t>107</a:t>
            </a:r>
            <a:r>
              <a:rPr lang="en-US" sz="1600">
                <a:cs typeface="Times New Roman" pitchFamily="18" charset="0"/>
              </a:rPr>
              <a:t>, 150403 (2011)</a:t>
            </a:r>
          </a:p>
        </p:txBody>
      </p:sp>
      <p:pic>
        <p:nvPicPr>
          <p:cNvPr id="1702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43250"/>
            <a:ext cx="2971800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29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810250"/>
            <a:ext cx="4781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29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200400"/>
            <a:ext cx="31908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29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1143000"/>
            <a:ext cx="314801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Atom-photon interaction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905000" y="1295400"/>
          <a:ext cx="4495800" cy="987425"/>
        </p:xfrm>
        <a:graphic>
          <a:graphicData uri="http://schemas.openxmlformats.org/presentationml/2006/ole">
            <p:oleObj spid="_x0000_s17415" name="Equation" r:id="rId3" imgW="2197080" imgH="482400" progId="Equation.DSMT4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981200" y="3124200"/>
          <a:ext cx="4495800" cy="876300"/>
        </p:xfrm>
        <a:graphic>
          <a:graphicData uri="http://schemas.openxmlformats.org/presentationml/2006/ole">
            <p:oleObj spid="_x0000_s17416" name="Equation" r:id="rId4" imgW="2476440" imgH="482400" progId="Equation.DSMT4">
              <p:embed/>
            </p:oleObj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98525" y="25908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Eigenstates (dressed states):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920750" y="43084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General state expansion: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981200" y="5029200"/>
          <a:ext cx="4953000" cy="530225"/>
        </p:xfrm>
        <a:graphic>
          <a:graphicData uri="http://schemas.openxmlformats.org/presentationml/2006/ole">
            <p:oleObj spid="_x0000_s17419" name="Equation" r:id="rId5" imgW="26031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Many fermions: Majorana mode in 1D</a:t>
            </a:r>
          </a:p>
        </p:txBody>
      </p:sp>
      <p:sp>
        <p:nvSpPr>
          <p:cNvPr id="1703938" name="TextBox 14"/>
          <p:cNvSpPr txBox="1">
            <a:spLocks noChangeArrowheads="1"/>
          </p:cNvSpPr>
          <p:nvPr/>
        </p:nvSpPr>
        <p:spPr bwMode="auto">
          <a:xfrm>
            <a:off x="5272088" y="5943600"/>
            <a:ext cx="3206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>
                <a:cs typeface="Times New Roman" pitchFamily="18" charset="0"/>
              </a:rPr>
              <a:t>Jiang </a:t>
            </a:r>
            <a:r>
              <a:rPr lang="en-US" sz="1600" i="1">
                <a:cs typeface="Times New Roman" pitchFamily="18" charset="0"/>
              </a:rPr>
              <a:t>et al., </a:t>
            </a:r>
            <a:r>
              <a:rPr lang="en-US" sz="1600">
                <a:cs typeface="Times New Roman" pitchFamily="18" charset="0"/>
              </a:rPr>
              <a:t>PRL </a:t>
            </a:r>
            <a:r>
              <a:rPr lang="en-US" sz="1600" b="1">
                <a:cs typeface="Times New Roman" pitchFamily="18" charset="0"/>
              </a:rPr>
              <a:t>106</a:t>
            </a:r>
            <a:r>
              <a:rPr lang="en-US" sz="1600">
                <a:cs typeface="Times New Roman" pitchFamily="18" charset="0"/>
              </a:rPr>
              <a:t>, 220402 (2011)</a:t>
            </a:r>
          </a:p>
        </p:txBody>
      </p:sp>
      <p:pic>
        <p:nvPicPr>
          <p:cNvPr id="17039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36766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394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76400"/>
            <a:ext cx="21018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394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51054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394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791200"/>
            <a:ext cx="18716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394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209800"/>
            <a:ext cx="21018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394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505200"/>
            <a:ext cx="9112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3945" name="Line 15"/>
          <p:cNvSpPr>
            <a:spLocks noChangeShapeType="1"/>
          </p:cNvSpPr>
          <p:nvPr/>
        </p:nvSpPr>
        <p:spPr bwMode="auto">
          <a:xfrm flipV="1">
            <a:off x="1981200" y="3276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03946" name="Line 16"/>
          <p:cNvSpPr>
            <a:spLocks noChangeShapeType="1"/>
          </p:cNvSpPr>
          <p:nvPr/>
        </p:nvSpPr>
        <p:spPr bwMode="auto">
          <a:xfrm>
            <a:off x="1981200" y="3505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Synthetic 3D spin-orbit coupling</a:t>
            </a:r>
          </a:p>
        </p:txBody>
      </p:sp>
      <p:pic>
        <p:nvPicPr>
          <p:cNvPr id="16722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2514600" cy="290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7220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8413" y="2362200"/>
            <a:ext cx="49069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72195" name="Object 3"/>
          <p:cNvGraphicFramePr>
            <a:graphicFrameLocks noChangeAspect="1"/>
          </p:cNvGraphicFramePr>
          <p:nvPr/>
        </p:nvGraphicFramePr>
        <p:xfrm>
          <a:off x="3811588" y="3429000"/>
          <a:ext cx="4418012" cy="819150"/>
        </p:xfrm>
        <a:graphic>
          <a:graphicData uri="http://schemas.openxmlformats.org/presentationml/2006/ole">
            <p:oleObj spid="_x0000_s1672195" name="Equation" r:id="rId5" imgW="2260440" imgH="419040" progId="Equation.DSMT4">
              <p:embed/>
            </p:oleObj>
          </a:graphicData>
        </a:graphic>
      </p:graphicFrame>
      <p:sp>
        <p:nvSpPr>
          <p:cNvPr id="1672202" name="TextBox 8"/>
          <p:cNvSpPr txBox="1">
            <a:spLocks noChangeArrowheads="1"/>
          </p:cNvSpPr>
          <p:nvPr/>
        </p:nvSpPr>
        <p:spPr bwMode="auto">
          <a:xfrm>
            <a:off x="3868738" y="1295400"/>
            <a:ext cx="4383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>
                <a:latin typeface="Arial" charset="0"/>
              </a:rPr>
              <a:t>Anderson </a:t>
            </a:r>
            <a:r>
              <a:rPr lang="en-US" i="1">
                <a:latin typeface="Arial" charset="0"/>
              </a:rPr>
              <a:t>et al</a:t>
            </a:r>
            <a:r>
              <a:rPr lang="en-US">
                <a:latin typeface="Arial" charset="0"/>
              </a:rPr>
              <a:t>., PRL </a:t>
            </a:r>
            <a:r>
              <a:rPr lang="en-US" b="1">
                <a:latin typeface="Arial" charset="0"/>
              </a:rPr>
              <a:t>108</a:t>
            </a:r>
            <a:r>
              <a:rPr lang="en-US">
                <a:latin typeface="Arial" charset="0"/>
              </a:rPr>
              <a:t>, 235301 (2012)</a:t>
            </a:r>
          </a:p>
        </p:txBody>
      </p:sp>
      <p:pic>
        <p:nvPicPr>
          <p:cNvPr id="167220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267200"/>
            <a:ext cx="3505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Rashba spin-orbit coupling </a:t>
            </a:r>
          </a:p>
        </p:txBody>
      </p:sp>
      <p:sp>
        <p:nvSpPr>
          <p:cNvPr id="1587211" name="TextBox 26"/>
          <p:cNvSpPr txBox="1">
            <a:spLocks noChangeArrowheads="1"/>
          </p:cNvSpPr>
          <p:nvPr/>
        </p:nvSpPr>
        <p:spPr bwMode="auto">
          <a:xfrm>
            <a:off x="1516063" y="1447800"/>
            <a:ext cx="3736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Spin-orbit coupling Hamiltonian</a:t>
            </a:r>
          </a:p>
        </p:txBody>
      </p:sp>
      <p:graphicFrame>
        <p:nvGraphicFramePr>
          <p:cNvPr id="1587202" name="Object 2"/>
          <p:cNvGraphicFramePr>
            <a:graphicFrameLocks noChangeAspect="1"/>
          </p:cNvGraphicFramePr>
          <p:nvPr/>
        </p:nvGraphicFramePr>
        <p:xfrm>
          <a:off x="2241550" y="1905000"/>
          <a:ext cx="2584450" cy="1270000"/>
        </p:xfrm>
        <a:graphic>
          <a:graphicData uri="http://schemas.openxmlformats.org/presentationml/2006/ole">
            <p:oleObj spid="_x0000_s1587202" name="Equation" r:id="rId3" imgW="1447560" imgH="711000" progId="Equation.DSMT4">
              <p:embed/>
            </p:oleObj>
          </a:graphicData>
        </a:graphic>
      </p:graphicFrame>
      <p:sp>
        <p:nvSpPr>
          <p:cNvPr id="1587212" name="TextBox 9"/>
          <p:cNvSpPr txBox="1">
            <a:spLocks noChangeArrowheads="1"/>
          </p:cNvSpPr>
          <p:nvPr/>
        </p:nvSpPr>
        <p:spPr bwMode="auto">
          <a:xfrm>
            <a:off x="685800" y="3810000"/>
            <a:ext cx="312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Single-particle dispersion:</a:t>
            </a:r>
          </a:p>
        </p:txBody>
      </p:sp>
      <p:graphicFrame>
        <p:nvGraphicFramePr>
          <p:cNvPr id="1587204" name="Object 4"/>
          <p:cNvGraphicFramePr>
            <a:graphicFrameLocks noChangeAspect="1"/>
          </p:cNvGraphicFramePr>
          <p:nvPr/>
        </p:nvGraphicFramePr>
        <p:xfrm>
          <a:off x="1190625" y="4302125"/>
          <a:ext cx="2166938" cy="1412875"/>
        </p:xfrm>
        <a:graphic>
          <a:graphicData uri="http://schemas.openxmlformats.org/presentationml/2006/ole">
            <p:oleObj spid="_x0000_s1587204" name="Equation" r:id="rId4" imgW="1130040" imgH="736560" progId="Equation.DSMT4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6629400" y="2514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/>
          </a:p>
        </p:txBody>
      </p:sp>
      <p:graphicFrame>
        <p:nvGraphicFramePr>
          <p:cNvPr id="1587206" name="Object 6"/>
          <p:cNvGraphicFramePr>
            <a:graphicFrameLocks noChangeAspect="1"/>
          </p:cNvGraphicFramePr>
          <p:nvPr/>
        </p:nvGraphicFramePr>
        <p:xfrm>
          <a:off x="6248400" y="2286000"/>
          <a:ext cx="730250" cy="438150"/>
        </p:xfrm>
        <a:graphic>
          <a:graphicData uri="http://schemas.openxmlformats.org/presentationml/2006/ole">
            <p:oleObj spid="_x0000_s1587206" name="Equation" r:id="rId5" imgW="380880" imgH="228600" progId="Equation.DSMT4">
              <p:embed/>
            </p:oleObj>
          </a:graphicData>
        </a:graphic>
      </p:graphicFrame>
      <p:pic>
        <p:nvPicPr>
          <p:cNvPr id="15872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0425" y="3048000"/>
            <a:ext cx="44735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87208" name="Object 8"/>
          <p:cNvGraphicFramePr>
            <a:graphicFrameLocks noChangeAspect="1"/>
          </p:cNvGraphicFramePr>
          <p:nvPr/>
        </p:nvGraphicFramePr>
        <p:xfrm>
          <a:off x="4343400" y="5410200"/>
          <a:ext cx="730250" cy="438150"/>
        </p:xfrm>
        <a:graphic>
          <a:graphicData uri="http://schemas.openxmlformats.org/presentationml/2006/ole">
            <p:oleObj spid="_x0000_s1587208" name="Equation" r:id="rId7" imgW="380880" imgH="228600" progId="Equation.DSMT4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>
            <a:off x="6019800" y="28956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724400" y="4876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7209" name="Object 9"/>
          <p:cNvGraphicFramePr>
            <a:graphicFrameLocks noChangeAspect="1"/>
          </p:cNvGraphicFramePr>
          <p:nvPr/>
        </p:nvGraphicFramePr>
        <p:xfrm>
          <a:off x="4648200" y="6019800"/>
          <a:ext cx="4184650" cy="506413"/>
        </p:xfrm>
        <a:graphic>
          <a:graphicData uri="http://schemas.openxmlformats.org/presentationml/2006/ole">
            <p:oleObj spid="_x0000_s1587209" name="Equation" r:id="rId8" imgW="1892160" imgH="228600" progId="Equation.DSMT4">
              <p:embed/>
            </p:oleObj>
          </a:graphicData>
        </a:graphic>
      </p:graphicFrame>
      <p:sp>
        <p:nvSpPr>
          <p:cNvPr id="1587217" name="TextBox 16"/>
          <p:cNvSpPr txBox="1">
            <a:spLocks noChangeArrowheads="1"/>
          </p:cNvSpPr>
          <p:nvPr/>
        </p:nvSpPr>
        <p:spPr bwMode="auto">
          <a:xfrm>
            <a:off x="914400" y="5943600"/>
            <a:ext cx="2246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>
                <a:latin typeface="Arial" charset="0"/>
              </a:rPr>
              <a:t>Dirac point at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Rashba SOC: Two fermions</a:t>
            </a:r>
          </a:p>
        </p:txBody>
      </p:sp>
      <p:graphicFrame>
        <p:nvGraphicFramePr>
          <p:cNvPr id="1588226" name="Object 2"/>
          <p:cNvGraphicFramePr>
            <a:graphicFrameLocks noChangeAspect="1"/>
          </p:cNvGraphicFramePr>
          <p:nvPr/>
        </p:nvGraphicFramePr>
        <p:xfrm>
          <a:off x="1828800" y="1476375"/>
          <a:ext cx="3695700" cy="817563"/>
        </p:xfrm>
        <a:graphic>
          <a:graphicData uri="http://schemas.openxmlformats.org/presentationml/2006/ole">
            <p:oleObj spid="_x0000_s1588226" name="Equation" r:id="rId3" imgW="2070000" imgH="457200" progId="Equation.DSMT4">
              <p:embed/>
            </p:oleObj>
          </a:graphicData>
        </a:graphic>
      </p:graphicFrame>
      <p:pic>
        <p:nvPicPr>
          <p:cNvPr id="15882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238375"/>
            <a:ext cx="43815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8238" name="TextBox 11"/>
          <p:cNvSpPr txBox="1">
            <a:spLocks noChangeArrowheads="1"/>
          </p:cNvSpPr>
          <p:nvPr/>
        </p:nvSpPr>
        <p:spPr bwMode="auto">
          <a:xfrm>
            <a:off x="762000" y="2466975"/>
            <a:ext cx="2592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Bound-state solution: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0" y="3657600"/>
            <a:ext cx="4267200" cy="2286000"/>
            <a:chOff x="685800" y="3657600"/>
            <a:chExt cx="4038600" cy="2057400"/>
          </a:xfrm>
        </p:grpSpPr>
        <p:pic>
          <p:nvPicPr>
            <p:cNvPr id="158824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0" y="3657600"/>
              <a:ext cx="4029075" cy="199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267654" y="5486400"/>
              <a:ext cx="456746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endParaRPr lang="en-US" sz="1200" i="1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79863" y="3733800"/>
            <a:ext cx="5240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There always exists a two-body bound state!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90975" y="4267200"/>
            <a:ext cx="5153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In the absence of SO coupling, two-body bound state only exist when a</a:t>
            </a:r>
            <a:r>
              <a:rPr lang="en-US" sz="1200" i="1">
                <a:latin typeface="Arial" charset="0"/>
              </a:rPr>
              <a:t>s</a:t>
            </a:r>
            <a:r>
              <a:rPr lang="en-US" sz="2000" i="1">
                <a:latin typeface="Arial" charset="0"/>
              </a:rPr>
              <a:t>&gt;0.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48138" y="5105400"/>
            <a:ext cx="47640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>
                <a:latin typeface="Arial" charset="0"/>
              </a:rPr>
              <a:t>Vyasanakere and Shenoy, PRB </a:t>
            </a:r>
            <a:r>
              <a:rPr lang="en-US" sz="1600" b="1">
                <a:latin typeface="Arial" charset="0"/>
              </a:rPr>
              <a:t>83</a:t>
            </a:r>
            <a:r>
              <a:rPr lang="en-US" sz="1600">
                <a:latin typeface="Arial" charset="0"/>
              </a:rPr>
              <a:t>, 094515 (2011)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914400" y="4419600"/>
          <a:ext cx="2895600" cy="323850"/>
        </p:xfrm>
        <a:graphic>
          <a:graphicData uri="http://schemas.openxmlformats.org/presentationml/2006/ole">
            <p:oleObj spid="_x0000_s1588235" name="Equation" r:id="rId6" imgW="273024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Rashba SOC: Many fermions --- enhanced pairing</a:t>
            </a:r>
          </a:p>
        </p:txBody>
      </p:sp>
      <p:pic>
        <p:nvPicPr>
          <p:cNvPr id="166707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752600"/>
            <a:ext cx="35147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707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725" y="1828800"/>
            <a:ext cx="32559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7079" name="TextBox 24"/>
          <p:cNvSpPr txBox="1">
            <a:spLocks noChangeArrowheads="1"/>
          </p:cNvSpPr>
          <p:nvPr/>
        </p:nvSpPr>
        <p:spPr bwMode="auto">
          <a:xfrm>
            <a:off x="914400" y="1447800"/>
            <a:ext cx="218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Enhanced pairing</a:t>
            </a:r>
          </a:p>
        </p:txBody>
      </p:sp>
      <p:sp>
        <p:nvSpPr>
          <p:cNvPr id="1667080" name="TextBox 26"/>
          <p:cNvSpPr txBox="1">
            <a:spLocks noChangeArrowheads="1"/>
          </p:cNvSpPr>
          <p:nvPr/>
        </p:nvSpPr>
        <p:spPr bwMode="auto">
          <a:xfrm>
            <a:off x="6167438" y="1447800"/>
            <a:ext cx="226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Mixed-spin pairing</a:t>
            </a:r>
          </a:p>
        </p:txBody>
      </p:sp>
      <p:graphicFrame>
        <p:nvGraphicFramePr>
          <p:cNvPr id="1667074" name="Object 2"/>
          <p:cNvGraphicFramePr>
            <a:graphicFrameLocks noChangeAspect="1"/>
          </p:cNvGraphicFramePr>
          <p:nvPr/>
        </p:nvGraphicFramePr>
        <p:xfrm>
          <a:off x="7553325" y="2438400"/>
          <a:ext cx="952500" cy="387350"/>
        </p:xfrm>
        <a:graphic>
          <a:graphicData uri="http://schemas.openxmlformats.org/presentationml/2006/ole">
            <p:oleObj spid="_x0000_s1667074" name="Equation" r:id="rId5" imgW="685800" imgH="279360" progId="Equation.DSMT4">
              <p:embed/>
            </p:oleObj>
          </a:graphicData>
        </a:graphic>
      </p:graphicFrame>
      <p:graphicFrame>
        <p:nvGraphicFramePr>
          <p:cNvPr id="1667075" name="Object 3"/>
          <p:cNvGraphicFramePr>
            <a:graphicFrameLocks noChangeAspect="1"/>
          </p:cNvGraphicFramePr>
          <p:nvPr/>
        </p:nvGraphicFramePr>
        <p:xfrm>
          <a:off x="7553325" y="4114800"/>
          <a:ext cx="952500" cy="387350"/>
        </p:xfrm>
        <a:graphic>
          <a:graphicData uri="http://schemas.openxmlformats.org/presentationml/2006/ole">
            <p:oleObj spid="_x0000_s1667075" name="Equation" r:id="rId6" imgW="685800" imgH="279360" progId="Equation.DSMT4">
              <p:embed/>
            </p:oleObj>
          </a:graphicData>
        </a:graphic>
      </p:graphicFrame>
      <p:pic>
        <p:nvPicPr>
          <p:cNvPr id="1667081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96325" y="2209800"/>
            <a:ext cx="3714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7082" name="TextBox 11"/>
          <p:cNvSpPr txBox="1">
            <a:spLocks noChangeArrowheads="1"/>
          </p:cNvSpPr>
          <p:nvPr/>
        </p:nvSpPr>
        <p:spPr bwMode="auto">
          <a:xfrm>
            <a:off x="5665788" y="6172200"/>
            <a:ext cx="303688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>
                <a:cs typeface="Times New Roman" pitchFamily="18" charset="0"/>
              </a:rPr>
              <a:t>Hu </a:t>
            </a:r>
            <a:r>
              <a:rPr lang="en-US" sz="1600" i="1">
                <a:cs typeface="Times New Roman" pitchFamily="18" charset="0"/>
              </a:rPr>
              <a:t>et al.</a:t>
            </a:r>
            <a:r>
              <a:rPr lang="en-US" sz="1600">
                <a:cs typeface="Times New Roman" pitchFamily="18" charset="0"/>
              </a:rPr>
              <a:t>, PRL </a:t>
            </a:r>
            <a:r>
              <a:rPr lang="en-US" sz="1600" b="1">
                <a:cs typeface="Times New Roman" pitchFamily="18" charset="0"/>
              </a:rPr>
              <a:t>107</a:t>
            </a:r>
            <a:r>
              <a:rPr lang="en-US" sz="1600">
                <a:cs typeface="Times New Roman" pitchFamily="18" charset="0"/>
              </a:rPr>
              <a:t>, 195305 (2011)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>
                <a:cs typeface="Times New Roman" pitchFamily="18" charset="0"/>
              </a:rPr>
              <a:t>Yu </a:t>
            </a:r>
            <a:r>
              <a:rPr lang="en-US" sz="1600" i="1">
                <a:cs typeface="Times New Roman" pitchFamily="18" charset="0"/>
              </a:rPr>
              <a:t>et al.</a:t>
            </a:r>
            <a:r>
              <a:rPr lang="en-US" sz="1600">
                <a:cs typeface="Times New Roman" pitchFamily="18" charset="0"/>
              </a:rPr>
              <a:t>, PRL </a:t>
            </a:r>
            <a:r>
              <a:rPr lang="en-US" sz="1600" b="1">
                <a:cs typeface="Times New Roman" pitchFamily="18" charset="0"/>
              </a:rPr>
              <a:t>107</a:t>
            </a:r>
            <a:r>
              <a:rPr lang="en-US" sz="1600">
                <a:cs typeface="Times New Roman" pitchFamily="18" charset="0"/>
              </a:rPr>
              <a:t>, 195304 (2011)</a:t>
            </a:r>
          </a:p>
        </p:txBody>
      </p:sp>
      <p:pic>
        <p:nvPicPr>
          <p:cNvPr id="166708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1828800"/>
            <a:ext cx="29051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Rashba SOC + Zeeman term: Many fermions --- topological superfluid</a:t>
            </a:r>
            <a:endParaRPr lang="en-US" altLang="zh-CN" sz="2800" i="1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7111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09800"/>
            <a:ext cx="5943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1107" name="TextBox 11"/>
          <p:cNvSpPr txBox="1">
            <a:spLocks noChangeArrowheads="1"/>
          </p:cNvSpPr>
          <p:nvPr/>
        </p:nvSpPr>
        <p:spPr bwMode="auto">
          <a:xfrm>
            <a:off x="5410200" y="2209800"/>
            <a:ext cx="86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cs typeface="Times New Roman" pitchFamily="18" charset="0"/>
              </a:rPr>
              <a:t>h=2E</a:t>
            </a:r>
            <a:r>
              <a:rPr lang="en-US" sz="2000" i="1" baseline="-25000">
                <a:cs typeface="Times New Roman" pitchFamily="18" charset="0"/>
              </a:rPr>
              <a:t>F</a:t>
            </a:r>
          </a:p>
        </p:txBody>
      </p:sp>
      <p:sp>
        <p:nvSpPr>
          <p:cNvPr id="1675273" name="Oval 9"/>
          <p:cNvSpPr>
            <a:spLocks noChangeArrowheads="1"/>
          </p:cNvSpPr>
          <p:nvPr/>
        </p:nvSpPr>
        <p:spPr bwMode="auto">
          <a:xfrm>
            <a:off x="6934200" y="48006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en-US" sz="1200" i="1">
              <a:latin typeface="Arial" charset="0"/>
            </a:endParaRPr>
          </a:p>
        </p:txBody>
      </p:sp>
      <p:sp>
        <p:nvSpPr>
          <p:cNvPr id="1675274" name="Line 10"/>
          <p:cNvSpPr>
            <a:spLocks noChangeShapeType="1"/>
          </p:cNvSpPr>
          <p:nvPr/>
        </p:nvSpPr>
        <p:spPr bwMode="auto">
          <a:xfrm flipH="1">
            <a:off x="6934200" y="5029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5275" name="Text Box 11"/>
          <p:cNvSpPr txBox="1">
            <a:spLocks noChangeArrowheads="1"/>
          </p:cNvSpPr>
          <p:nvPr/>
        </p:nvSpPr>
        <p:spPr bwMode="auto">
          <a:xfrm>
            <a:off x="6311900" y="5675313"/>
            <a:ext cx="2070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>
                <a:latin typeface="Arial" charset="0"/>
              </a:rPr>
              <a:t>Gapless excitation</a:t>
            </a:r>
          </a:p>
        </p:txBody>
      </p:sp>
      <p:pic>
        <p:nvPicPr>
          <p:cNvPr id="1676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3" y="3962400"/>
            <a:ext cx="28956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41463" y="6381750"/>
            <a:ext cx="744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cs typeface="Times New Roman" pitchFamily="18" charset="0"/>
              </a:rPr>
              <a:t>h</a:t>
            </a:r>
            <a:r>
              <a:rPr lang="en-US" sz="2000">
                <a:cs typeface="Times New Roman" pitchFamily="18" charset="0"/>
              </a:rPr>
              <a:t>(</a:t>
            </a:r>
            <a:r>
              <a:rPr lang="en-US" sz="2000" i="1">
                <a:cs typeface="Times New Roman" pitchFamily="18" charset="0"/>
              </a:rPr>
              <a:t>E</a:t>
            </a:r>
            <a:r>
              <a:rPr lang="en-US" sz="2000" i="1" baseline="-25000">
                <a:cs typeface="Times New Roman" pitchFamily="18" charset="0"/>
              </a:rPr>
              <a:t>F</a:t>
            </a:r>
            <a:r>
              <a:rPr lang="en-US" sz="2000">
                <a:cs typeface="Times New Roman" pitchFamily="18" charset="0"/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4953000"/>
            <a:ext cx="401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 i="1">
                <a:cs typeface="Times New Roman" pitchFamily="18" charset="0"/>
              </a:rPr>
              <a:t>k</a:t>
            </a:r>
            <a:r>
              <a:rPr lang="en-US" sz="2400" i="1" baseline="-25000">
                <a:cs typeface="Times New Roman" pitchFamily="18" charset="0"/>
              </a:rPr>
              <a:t>z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1711114" name="TextBox 14"/>
          <p:cNvSpPr txBox="1">
            <a:spLocks noChangeArrowheads="1"/>
          </p:cNvSpPr>
          <p:nvPr/>
        </p:nvSpPr>
        <p:spPr bwMode="auto">
          <a:xfrm>
            <a:off x="4719638" y="1524000"/>
            <a:ext cx="326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400">
                <a:cs typeface="Times New Roman" pitchFamily="18" charset="0"/>
              </a:rPr>
              <a:t>Quasi-particle dispersion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19413" y="6519863"/>
            <a:ext cx="3241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1600">
                <a:cs typeface="Times New Roman" pitchFamily="18" charset="0"/>
              </a:rPr>
              <a:t>Gong </a:t>
            </a:r>
            <a:r>
              <a:rPr lang="en-US" sz="1600" i="1">
                <a:cs typeface="Times New Roman" pitchFamily="18" charset="0"/>
              </a:rPr>
              <a:t>et al.</a:t>
            </a:r>
            <a:r>
              <a:rPr lang="en-US" sz="1600">
                <a:cs typeface="Times New Roman" pitchFamily="18" charset="0"/>
              </a:rPr>
              <a:t>, PRL </a:t>
            </a:r>
            <a:r>
              <a:rPr lang="en-US" sz="1600" b="1">
                <a:cs typeface="Times New Roman" pitchFamily="18" charset="0"/>
              </a:rPr>
              <a:t>107</a:t>
            </a:r>
            <a:r>
              <a:rPr lang="en-US" sz="1600">
                <a:cs typeface="Times New Roman" pitchFamily="18" charset="0"/>
              </a:rPr>
              <a:t>, 195303 (2011)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28600" y="1066800"/>
            <a:ext cx="1755775" cy="2743200"/>
            <a:chOff x="228600" y="1066801"/>
            <a:chExt cx="1755295" cy="2743200"/>
          </a:xfrm>
        </p:grpSpPr>
        <p:pic>
          <p:nvPicPr>
            <p:cNvPr id="171111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1066801"/>
              <a:ext cx="1755295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304779" y="1143001"/>
              <a:ext cx="380896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endParaRPr 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7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7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73" grpId="0" animBg="1"/>
      <p:bldP spid="1675274" grpId="0" animBg="1"/>
      <p:bldP spid="1675275" grpId="0"/>
      <p:bldP spid="13" grpId="0"/>
      <p:bldP spid="14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3D isotropic spin-orbit coupling </a:t>
            </a:r>
          </a:p>
        </p:txBody>
      </p:sp>
      <p:sp>
        <p:nvSpPr>
          <p:cNvPr id="1677321" name="TextBox 26"/>
          <p:cNvSpPr txBox="1">
            <a:spLocks noChangeArrowheads="1"/>
          </p:cNvSpPr>
          <p:nvPr/>
        </p:nvSpPr>
        <p:spPr bwMode="auto">
          <a:xfrm>
            <a:off x="725488" y="1447800"/>
            <a:ext cx="3736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Spin-orbit coupling Hamiltonian</a:t>
            </a:r>
          </a:p>
        </p:txBody>
      </p:sp>
      <p:graphicFrame>
        <p:nvGraphicFramePr>
          <p:cNvPr id="1677314" name="Object 2"/>
          <p:cNvGraphicFramePr>
            <a:graphicFrameLocks noChangeAspect="1"/>
          </p:cNvGraphicFramePr>
          <p:nvPr/>
        </p:nvGraphicFramePr>
        <p:xfrm>
          <a:off x="1903413" y="1949450"/>
          <a:ext cx="1677987" cy="1179513"/>
        </p:xfrm>
        <a:graphic>
          <a:graphicData uri="http://schemas.openxmlformats.org/presentationml/2006/ole">
            <p:oleObj spid="_x0000_s1677314" name="Equation" r:id="rId3" imgW="939600" imgH="660240" progId="Equation.DSMT4">
              <p:embed/>
            </p:oleObj>
          </a:graphicData>
        </a:graphic>
      </p:graphicFrame>
      <p:sp>
        <p:nvSpPr>
          <p:cNvPr id="1677322" name="TextBox 9"/>
          <p:cNvSpPr txBox="1">
            <a:spLocks noChangeArrowheads="1"/>
          </p:cNvSpPr>
          <p:nvPr/>
        </p:nvSpPr>
        <p:spPr bwMode="auto">
          <a:xfrm>
            <a:off x="228600" y="3352800"/>
            <a:ext cx="312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Single-particle dispersion:</a:t>
            </a:r>
          </a:p>
        </p:txBody>
      </p:sp>
      <p:graphicFrame>
        <p:nvGraphicFramePr>
          <p:cNvPr id="1677315" name="Object 3"/>
          <p:cNvGraphicFramePr>
            <a:graphicFrameLocks noChangeAspect="1"/>
          </p:cNvGraphicFramePr>
          <p:nvPr/>
        </p:nvGraphicFramePr>
        <p:xfrm>
          <a:off x="809625" y="3962400"/>
          <a:ext cx="2043113" cy="803275"/>
        </p:xfrm>
        <a:graphic>
          <a:graphicData uri="http://schemas.openxmlformats.org/presentationml/2006/ole">
            <p:oleObj spid="_x0000_s1677315" name="Equation" r:id="rId4" imgW="1066680" imgH="419040" progId="Equation.DSMT4">
              <p:embed/>
            </p:oleObj>
          </a:graphicData>
        </a:graphic>
      </p:graphicFrame>
      <p:pic>
        <p:nvPicPr>
          <p:cNvPr id="167732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676400"/>
            <a:ext cx="3597275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77324" name="TextBox 17"/>
          <p:cNvSpPr txBox="1">
            <a:spLocks noChangeArrowheads="1"/>
          </p:cNvSpPr>
          <p:nvPr/>
        </p:nvSpPr>
        <p:spPr bwMode="auto">
          <a:xfrm>
            <a:off x="157163" y="5105400"/>
            <a:ext cx="4824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>
                <a:latin typeface="Arial" charset="0"/>
              </a:rPr>
              <a:t>Ground state form a sphere in p-space</a:t>
            </a:r>
            <a:r>
              <a:rPr lang="zh-CN" altLang="en-US" sz="2000">
                <a:latin typeface="Arial" charset="0"/>
              </a:rPr>
              <a:t>：</a:t>
            </a:r>
            <a:endParaRPr lang="en-US" sz="2000">
              <a:latin typeface="Arial" charset="0"/>
            </a:endParaRPr>
          </a:p>
        </p:txBody>
      </p:sp>
      <p:graphicFrame>
        <p:nvGraphicFramePr>
          <p:cNvPr id="1677319" name="Object 7"/>
          <p:cNvGraphicFramePr>
            <a:graphicFrameLocks noChangeAspect="1"/>
          </p:cNvGraphicFramePr>
          <p:nvPr/>
        </p:nvGraphicFramePr>
        <p:xfrm>
          <a:off x="1447800" y="5562600"/>
          <a:ext cx="1143000" cy="457200"/>
        </p:xfrm>
        <a:graphic>
          <a:graphicData uri="http://schemas.openxmlformats.org/presentationml/2006/ole">
            <p:oleObj spid="_x0000_s1677319" name="Equation" r:id="rId6" imgW="507960" imgH="203040" progId="Equation.DSMT4">
              <p:embed/>
            </p:oleObj>
          </a:graphicData>
        </a:graphic>
      </p:graphicFrame>
      <p:sp>
        <p:nvSpPr>
          <p:cNvPr id="1677325" name="TextBox 19"/>
          <p:cNvSpPr txBox="1">
            <a:spLocks noChangeArrowheads="1"/>
          </p:cNvSpPr>
          <p:nvPr/>
        </p:nvSpPr>
        <p:spPr bwMode="auto">
          <a:xfrm>
            <a:off x="4572000" y="6172200"/>
            <a:ext cx="4383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>
                <a:latin typeface="Arial" charset="0"/>
              </a:rPr>
              <a:t>Anderson </a:t>
            </a:r>
            <a:r>
              <a:rPr lang="en-US" i="1">
                <a:latin typeface="Arial" charset="0"/>
              </a:rPr>
              <a:t>et al</a:t>
            </a:r>
            <a:r>
              <a:rPr lang="en-US">
                <a:latin typeface="Arial" charset="0"/>
              </a:rPr>
              <a:t>., PRL </a:t>
            </a:r>
            <a:r>
              <a:rPr lang="en-US" b="1">
                <a:latin typeface="Arial" charset="0"/>
              </a:rPr>
              <a:t>108</a:t>
            </a:r>
            <a:r>
              <a:rPr lang="en-US">
                <a:latin typeface="Arial" charset="0"/>
              </a:rPr>
              <a:t>, 235301 (2012)</a:t>
            </a:r>
          </a:p>
        </p:txBody>
      </p:sp>
      <p:sp>
        <p:nvSpPr>
          <p:cNvPr id="1677326" name="TextBox 20"/>
          <p:cNvSpPr txBox="1">
            <a:spLocks noChangeArrowheads="1"/>
          </p:cNvSpPr>
          <p:nvPr/>
        </p:nvSpPr>
        <p:spPr bwMode="auto">
          <a:xfrm>
            <a:off x="304800" y="6248400"/>
            <a:ext cx="2505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>
                <a:latin typeface="Arial" charset="0"/>
              </a:rPr>
              <a:t>Dirac point at: </a:t>
            </a:r>
            <a:r>
              <a:rPr lang="en-US" sz="2400" i="1">
                <a:cs typeface="Times New Roman" pitchFamily="18" charset="0"/>
              </a:rPr>
              <a:t>p = </a:t>
            </a:r>
            <a:r>
              <a:rPr lang="en-US" sz="2400">
                <a:cs typeface="Times New Roman" pitchFamily="18" charset="0"/>
              </a:rPr>
              <a:t>0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3D isotropic SOC + Zeeman term</a:t>
            </a:r>
          </a:p>
        </p:txBody>
      </p:sp>
      <p:sp>
        <p:nvSpPr>
          <p:cNvPr id="1678345" name="TextBox 26"/>
          <p:cNvSpPr txBox="1">
            <a:spLocks noChangeArrowheads="1"/>
          </p:cNvSpPr>
          <p:nvPr/>
        </p:nvSpPr>
        <p:spPr bwMode="auto">
          <a:xfrm>
            <a:off x="725488" y="1447800"/>
            <a:ext cx="3736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Spin-orbit coupling Hamiltonian</a:t>
            </a:r>
          </a:p>
        </p:txBody>
      </p:sp>
      <p:graphicFrame>
        <p:nvGraphicFramePr>
          <p:cNvPr id="1678338" name="Object 2"/>
          <p:cNvGraphicFramePr>
            <a:graphicFrameLocks noChangeAspect="1"/>
          </p:cNvGraphicFramePr>
          <p:nvPr/>
        </p:nvGraphicFramePr>
        <p:xfrm>
          <a:off x="1585913" y="1949450"/>
          <a:ext cx="2312987" cy="1179513"/>
        </p:xfrm>
        <a:graphic>
          <a:graphicData uri="http://schemas.openxmlformats.org/presentationml/2006/ole">
            <p:oleObj spid="_x0000_s1678338" name="Equation" r:id="rId3" imgW="1295280" imgH="660240" progId="Equation.DSMT4">
              <p:embed/>
            </p:oleObj>
          </a:graphicData>
        </a:graphic>
      </p:graphicFrame>
      <p:sp>
        <p:nvSpPr>
          <p:cNvPr id="1678346" name="TextBox 9"/>
          <p:cNvSpPr txBox="1">
            <a:spLocks noChangeArrowheads="1"/>
          </p:cNvSpPr>
          <p:nvPr/>
        </p:nvSpPr>
        <p:spPr bwMode="auto">
          <a:xfrm>
            <a:off x="228600" y="3352800"/>
            <a:ext cx="312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latin typeface="Arial" charset="0"/>
              </a:rPr>
              <a:t>Single-particle dispersion:</a:t>
            </a:r>
          </a:p>
        </p:txBody>
      </p:sp>
      <p:graphicFrame>
        <p:nvGraphicFramePr>
          <p:cNvPr id="1678339" name="Object 3"/>
          <p:cNvGraphicFramePr>
            <a:graphicFrameLocks noChangeAspect="1"/>
          </p:cNvGraphicFramePr>
          <p:nvPr/>
        </p:nvGraphicFramePr>
        <p:xfrm>
          <a:off x="457200" y="3962400"/>
          <a:ext cx="3987800" cy="803275"/>
        </p:xfrm>
        <a:graphic>
          <a:graphicData uri="http://schemas.openxmlformats.org/presentationml/2006/ole">
            <p:oleObj spid="_x0000_s1678339" name="Equation" r:id="rId4" imgW="2082600" imgH="419040" progId="Equation.DSMT4">
              <p:embed/>
            </p:oleObj>
          </a:graphicData>
        </a:graphic>
      </p:graphicFrame>
      <p:sp>
        <p:nvSpPr>
          <p:cNvPr id="1678347" name="TextBox 17"/>
          <p:cNvSpPr txBox="1">
            <a:spLocks noChangeArrowheads="1"/>
          </p:cNvSpPr>
          <p:nvPr/>
        </p:nvSpPr>
        <p:spPr bwMode="auto">
          <a:xfrm>
            <a:off x="157163" y="5105400"/>
            <a:ext cx="2205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>
                <a:latin typeface="Arial" charset="0"/>
              </a:rPr>
              <a:t>Ground state at</a:t>
            </a:r>
            <a:r>
              <a:rPr lang="zh-CN" altLang="en-US" sz="2000">
                <a:latin typeface="Arial" charset="0"/>
              </a:rPr>
              <a:t>：</a:t>
            </a:r>
            <a:endParaRPr lang="en-US" sz="2000">
              <a:latin typeface="Arial" charset="0"/>
            </a:endParaRPr>
          </a:p>
        </p:txBody>
      </p:sp>
      <p:graphicFrame>
        <p:nvGraphicFramePr>
          <p:cNvPr id="1678340" name="Object 4"/>
          <p:cNvGraphicFramePr>
            <a:graphicFrameLocks noChangeAspect="1"/>
          </p:cNvGraphicFramePr>
          <p:nvPr/>
        </p:nvGraphicFramePr>
        <p:xfrm>
          <a:off x="2209800" y="5029200"/>
          <a:ext cx="2600325" cy="514350"/>
        </p:xfrm>
        <a:graphic>
          <a:graphicData uri="http://schemas.openxmlformats.org/presentationml/2006/ole">
            <p:oleObj spid="_x0000_s1678340" name="Equation" r:id="rId5" imgW="1155600" imgH="228600" progId="Equation.DSMT4">
              <p:embed/>
            </p:oleObj>
          </a:graphicData>
        </a:graphic>
      </p:graphicFrame>
      <p:sp>
        <p:nvSpPr>
          <p:cNvPr id="1678348" name="TextBox 11"/>
          <p:cNvSpPr txBox="1">
            <a:spLocks noChangeArrowheads="1"/>
          </p:cNvSpPr>
          <p:nvPr/>
        </p:nvSpPr>
        <p:spPr bwMode="auto">
          <a:xfrm>
            <a:off x="381000" y="5772150"/>
            <a:ext cx="183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>
                <a:latin typeface="Arial" charset="0"/>
              </a:rPr>
              <a:t>Dirac point at: </a:t>
            </a:r>
          </a:p>
        </p:txBody>
      </p:sp>
      <p:graphicFrame>
        <p:nvGraphicFramePr>
          <p:cNvPr id="1678341" name="Object 5"/>
          <p:cNvGraphicFramePr>
            <a:graphicFrameLocks noChangeAspect="1"/>
          </p:cNvGraphicFramePr>
          <p:nvPr/>
        </p:nvGraphicFramePr>
        <p:xfrm>
          <a:off x="2224088" y="5657850"/>
          <a:ext cx="2571750" cy="514350"/>
        </p:xfrm>
        <a:graphic>
          <a:graphicData uri="http://schemas.openxmlformats.org/presentationml/2006/ole">
            <p:oleObj spid="_x0000_s1678341" name="Equation" r:id="rId6" imgW="1143000" imgH="228600" progId="Equation.DSMT4">
              <p:embed/>
            </p:oleObj>
          </a:graphicData>
        </a:graphic>
      </p:graphicFrame>
      <p:pic>
        <p:nvPicPr>
          <p:cNvPr id="167834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457200"/>
            <a:ext cx="3222625" cy="229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783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2738" y="3733800"/>
            <a:ext cx="3598862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7239000" y="2895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8342" name="Object 6"/>
          <p:cNvGraphicFramePr>
            <a:graphicFrameLocks noChangeAspect="1"/>
          </p:cNvGraphicFramePr>
          <p:nvPr/>
        </p:nvGraphicFramePr>
        <p:xfrm>
          <a:off x="5867400" y="381000"/>
          <a:ext cx="869950" cy="434975"/>
        </p:xfrm>
        <a:graphic>
          <a:graphicData uri="http://schemas.openxmlformats.org/presentationml/2006/ole">
            <p:oleObj spid="_x0000_s1678342" name="Equation" r:id="rId9" imgW="355320" imgH="177480" progId="Equation.DSMT4">
              <p:embed/>
            </p:oleObj>
          </a:graphicData>
        </a:graphic>
      </p:graphicFrame>
      <p:graphicFrame>
        <p:nvGraphicFramePr>
          <p:cNvPr id="1678343" name="Object 7"/>
          <p:cNvGraphicFramePr>
            <a:graphicFrameLocks noChangeAspect="1"/>
          </p:cNvGraphicFramePr>
          <p:nvPr/>
        </p:nvGraphicFramePr>
        <p:xfrm>
          <a:off x="5867400" y="3832225"/>
          <a:ext cx="869950" cy="434975"/>
        </p:xfrm>
        <a:graphic>
          <a:graphicData uri="http://schemas.openxmlformats.org/presentationml/2006/ole">
            <p:oleObj spid="_x0000_s1678343" name="Equation" r:id="rId10" imgW="3553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3D isotropic SOC: Two fermions</a:t>
            </a:r>
          </a:p>
        </p:txBody>
      </p:sp>
      <p:pic>
        <p:nvPicPr>
          <p:cNvPr id="168346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14550"/>
            <a:ext cx="3600450" cy="279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83463" name="TextBox 19"/>
          <p:cNvSpPr txBox="1">
            <a:spLocks noChangeArrowheads="1"/>
          </p:cNvSpPr>
          <p:nvPr/>
        </p:nvSpPr>
        <p:spPr bwMode="auto">
          <a:xfrm rot="-5400000">
            <a:off x="4256881" y="3323432"/>
            <a:ext cx="160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>
                <a:cs typeface="Times New Roman" pitchFamily="18" charset="0"/>
              </a:rPr>
              <a:t>Binding energy</a:t>
            </a:r>
          </a:p>
        </p:txBody>
      </p:sp>
      <p:sp>
        <p:nvSpPr>
          <p:cNvPr id="1683464" name="TextBox 20"/>
          <p:cNvSpPr txBox="1">
            <a:spLocks noChangeArrowheads="1"/>
          </p:cNvSpPr>
          <p:nvPr/>
        </p:nvSpPr>
        <p:spPr bwMode="auto">
          <a:xfrm>
            <a:off x="6477000" y="4857750"/>
            <a:ext cx="1409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>
                <a:cs typeface="Times New Roman" pitchFamily="18" charset="0"/>
              </a:rPr>
              <a:t>Zeeman field</a:t>
            </a:r>
          </a:p>
        </p:txBody>
      </p:sp>
      <p:sp>
        <p:nvSpPr>
          <p:cNvPr id="1683465" name="TextBox 21"/>
          <p:cNvSpPr txBox="1">
            <a:spLocks noChangeArrowheads="1"/>
          </p:cNvSpPr>
          <p:nvPr/>
        </p:nvSpPr>
        <p:spPr bwMode="auto">
          <a:xfrm>
            <a:off x="7143750" y="2560638"/>
            <a:ext cx="9191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cs typeface="Times New Roman" pitchFamily="18" charset="0"/>
              </a:rPr>
              <a:t>1/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 i="1" baseline="-25000">
                <a:cs typeface="Times New Roman" pitchFamily="18" charset="0"/>
              </a:rPr>
              <a:t>s</a:t>
            </a:r>
            <a:r>
              <a:rPr lang="en-US" sz="2000" i="1">
                <a:cs typeface="Times New Roman" pitchFamily="18" charset="0"/>
              </a:rPr>
              <a:t>=</a:t>
            </a:r>
            <a:r>
              <a:rPr lang="en-US" sz="2000">
                <a:cs typeface="Times New Roman" pitchFamily="18" charset="0"/>
              </a:rPr>
              <a:t>0</a:t>
            </a:r>
          </a:p>
        </p:txBody>
      </p:sp>
      <p:graphicFrame>
        <p:nvGraphicFramePr>
          <p:cNvPr id="1683458" name="Object 2"/>
          <p:cNvGraphicFramePr>
            <a:graphicFrameLocks noChangeAspect="1"/>
          </p:cNvGraphicFramePr>
          <p:nvPr/>
        </p:nvGraphicFramePr>
        <p:xfrm>
          <a:off x="3810000" y="2343150"/>
          <a:ext cx="869950" cy="434975"/>
        </p:xfrm>
        <a:graphic>
          <a:graphicData uri="http://schemas.openxmlformats.org/presentationml/2006/ole">
            <p:oleObj spid="_x0000_s1683458" name="Equation" r:id="rId4" imgW="355320" imgH="177480" progId="Equation.DSMT4">
              <p:embed/>
            </p:oleObj>
          </a:graphicData>
        </a:graphic>
      </p:graphicFrame>
      <p:sp>
        <p:nvSpPr>
          <p:cNvPr id="1683466" name="TextBox 22"/>
          <p:cNvSpPr txBox="1">
            <a:spLocks noChangeArrowheads="1"/>
          </p:cNvSpPr>
          <p:nvPr/>
        </p:nvSpPr>
        <p:spPr bwMode="auto">
          <a:xfrm rot="-5400000">
            <a:off x="-637381" y="3317081"/>
            <a:ext cx="2559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>
                <a:cs typeface="Times New Roman" pitchFamily="18" charset="0"/>
              </a:rPr>
              <a:t>2body bound state energy</a:t>
            </a:r>
          </a:p>
        </p:txBody>
      </p:sp>
      <p:pic>
        <p:nvPicPr>
          <p:cNvPr id="1683467" name="Picture 3" descr="C:\Documents and Settings\Han Pu\Desktop\bound state energ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400" y="1943100"/>
            <a:ext cx="40894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83460" name="Object 4"/>
          <p:cNvGraphicFramePr>
            <a:graphicFrameLocks noChangeAspect="1"/>
          </p:cNvGraphicFramePr>
          <p:nvPr/>
        </p:nvGraphicFramePr>
        <p:xfrm>
          <a:off x="1676400" y="2876550"/>
          <a:ext cx="869950" cy="434975"/>
        </p:xfrm>
        <a:graphic>
          <a:graphicData uri="http://schemas.openxmlformats.org/presentationml/2006/ole">
            <p:oleObj spid="_x0000_s1683460" name="Equation" r:id="rId6" imgW="355320" imgH="177480" progId="Equation.DSMT4">
              <p:embed/>
            </p:oleObj>
          </a:graphicData>
        </a:graphic>
      </p:graphicFrame>
      <p:sp>
        <p:nvSpPr>
          <p:cNvPr id="1683468" name="TextBox 12"/>
          <p:cNvSpPr txBox="1">
            <a:spLocks noChangeArrowheads="1"/>
          </p:cNvSpPr>
          <p:nvPr/>
        </p:nvSpPr>
        <p:spPr bwMode="auto">
          <a:xfrm>
            <a:off x="2582863" y="4852988"/>
            <a:ext cx="617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 i="1">
                <a:cs typeface="Times New Roman" pitchFamily="18" charset="0"/>
              </a:rPr>
              <a:t>1/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 i="1" baseline="-25000">
                <a:cs typeface="Times New Roman" pitchFamily="18" charset="0"/>
              </a:rPr>
              <a:t>s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1683469" name="TextBox 13"/>
          <p:cNvSpPr txBox="1">
            <a:spLocks noChangeArrowheads="1"/>
          </p:cNvSpPr>
          <p:nvPr/>
        </p:nvSpPr>
        <p:spPr bwMode="auto">
          <a:xfrm>
            <a:off x="914400" y="5695950"/>
            <a:ext cx="594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sz="2000">
                <a:cs typeface="Times New Roman" pitchFamily="18" charset="0"/>
              </a:rPr>
              <a:t>Analytic result for </a:t>
            </a:r>
            <a:r>
              <a:rPr lang="en-US" sz="2000" i="1">
                <a:cs typeface="Times New Roman" pitchFamily="18" charset="0"/>
              </a:rPr>
              <a:t>h</a:t>
            </a:r>
            <a:r>
              <a:rPr lang="en-US" sz="2000">
                <a:cs typeface="Times New Roman" pitchFamily="18" charset="0"/>
              </a:rPr>
              <a:t>=0: He and Huang arXiv:1202.1492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19075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1200" i="1"/>
          </a:p>
        </p:txBody>
      </p:sp>
      <p:sp>
        <p:nvSpPr>
          <p:cNvPr id="19" name="TextBox 18"/>
          <p:cNvSpPr txBox="1"/>
          <p:nvPr/>
        </p:nvSpPr>
        <p:spPr>
          <a:xfrm>
            <a:off x="1828800" y="4019550"/>
            <a:ext cx="2022475" cy="400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>
                <a:cs typeface="Times New Roman" pitchFamily="18" charset="0"/>
              </a:rPr>
              <a:t>3D isotropic SOC</a:t>
            </a:r>
          </a:p>
        </p:txBody>
      </p: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2840038" y="3105150"/>
            <a:ext cx="74136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7600" y="1733550"/>
            <a:ext cx="1503363" cy="400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 err="1">
                <a:cs typeface="Times New Roman" pitchFamily="18" charset="0"/>
              </a:rPr>
              <a:t>Rashba</a:t>
            </a:r>
            <a:r>
              <a:rPr lang="en-US" sz="2000" dirty="0">
                <a:cs typeface="Times New Roman" pitchFamily="18" charset="0"/>
              </a:rPr>
              <a:t> SOC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657600" y="211455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Atom-photon interaction</a:t>
            </a:r>
          </a:p>
        </p:txBody>
      </p:sp>
      <p:sp>
        <p:nvSpPr>
          <p:cNvPr id="1722374" name="Text Box 6"/>
          <p:cNvSpPr txBox="1">
            <a:spLocks noChangeArrowheads="1"/>
          </p:cNvSpPr>
          <p:nvPr/>
        </p:nvSpPr>
        <p:spPr bwMode="auto">
          <a:xfrm>
            <a:off x="1143000" y="990600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General state expansion:</a:t>
            </a:r>
          </a:p>
        </p:txBody>
      </p:sp>
      <p:graphicFrame>
        <p:nvGraphicFramePr>
          <p:cNvPr id="1722375" name="Object 7"/>
          <p:cNvGraphicFramePr>
            <a:graphicFrameLocks noChangeAspect="1"/>
          </p:cNvGraphicFramePr>
          <p:nvPr/>
        </p:nvGraphicFramePr>
        <p:xfrm>
          <a:off x="2203450" y="1447800"/>
          <a:ext cx="4953000" cy="530225"/>
        </p:xfrm>
        <a:graphic>
          <a:graphicData uri="http://schemas.openxmlformats.org/presentationml/2006/ole">
            <p:oleObj spid="_x0000_s1722375" name="Equation" r:id="rId3" imgW="2603160" imgH="279360" progId="Equation.DSMT4">
              <p:embed/>
            </p:oleObj>
          </a:graphicData>
        </a:graphic>
      </p:graphicFrame>
      <p:graphicFrame>
        <p:nvGraphicFramePr>
          <p:cNvPr id="1722376" name="Object 8"/>
          <p:cNvGraphicFramePr>
            <a:graphicFrameLocks noChangeAspect="1"/>
          </p:cNvGraphicFramePr>
          <p:nvPr/>
        </p:nvGraphicFramePr>
        <p:xfrm>
          <a:off x="1905000" y="2406650"/>
          <a:ext cx="5791200" cy="1479550"/>
        </p:xfrm>
        <a:graphic>
          <a:graphicData uri="http://schemas.openxmlformats.org/presentationml/2006/ole">
            <p:oleObj spid="_x0000_s1722376" name="Equation" r:id="rId4" imgW="2882880" imgH="736560" progId="Equation.DSMT4">
              <p:embed/>
            </p:oleObj>
          </a:graphicData>
        </a:graphic>
      </p:graphicFrame>
      <p:sp>
        <p:nvSpPr>
          <p:cNvPr id="1722377" name="Text Box 9"/>
          <p:cNvSpPr txBox="1">
            <a:spLocks noChangeArrowheads="1"/>
          </p:cNvSpPr>
          <p:nvPr/>
        </p:nvSpPr>
        <p:spPr bwMode="auto">
          <a:xfrm>
            <a:off x="1143000" y="2133600"/>
            <a:ext cx="3919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Emergence of the Gauge field:</a:t>
            </a:r>
          </a:p>
        </p:txBody>
      </p:sp>
      <p:grpSp>
        <p:nvGrpSpPr>
          <p:cNvPr id="1722381" name="Group 13"/>
          <p:cNvGrpSpPr>
            <a:grpSpLocks/>
          </p:cNvGrpSpPr>
          <p:nvPr/>
        </p:nvGrpSpPr>
        <p:grpSpPr bwMode="auto">
          <a:xfrm>
            <a:off x="1143000" y="3962400"/>
            <a:ext cx="7796213" cy="457200"/>
            <a:chOff x="758" y="2803"/>
            <a:chExt cx="4911" cy="288"/>
          </a:xfrm>
        </p:grpSpPr>
        <p:sp>
          <p:nvSpPr>
            <p:cNvPr id="1722378" name="Text Box 10"/>
            <p:cNvSpPr txBox="1">
              <a:spLocks noChangeArrowheads="1"/>
            </p:cNvSpPr>
            <p:nvPr/>
          </p:nvSpPr>
          <p:spPr bwMode="auto">
            <a:xfrm>
              <a:off x="758" y="2803"/>
              <a:ext cx="49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Assuming           , the effective </a:t>
              </a:r>
              <a:r>
                <a:rPr lang="en-US" sz="2400" dirty="0" err="1"/>
                <a:t>Schroedinger</a:t>
              </a:r>
              <a:r>
                <a:rPr lang="en-US" sz="2400" dirty="0"/>
                <a:t> equation for     :  </a:t>
              </a:r>
            </a:p>
          </p:txBody>
        </p:sp>
        <p:graphicFrame>
          <p:nvGraphicFramePr>
            <p:cNvPr id="1722379" name="Object 11"/>
            <p:cNvGraphicFramePr>
              <a:graphicFrameLocks noChangeAspect="1"/>
            </p:cNvGraphicFramePr>
            <p:nvPr/>
          </p:nvGraphicFramePr>
          <p:xfrm>
            <a:off x="1604" y="2822"/>
            <a:ext cx="508" cy="269"/>
          </p:xfrm>
          <a:graphic>
            <a:graphicData uri="http://schemas.openxmlformats.org/presentationml/2006/ole">
              <p:oleObj spid="_x0000_s1722379" name="Equation" r:id="rId5" imgW="431640" imgH="228600" progId="Equation.DSMT4">
                <p:embed/>
              </p:oleObj>
            </a:graphicData>
          </a:graphic>
        </p:graphicFrame>
        <p:graphicFrame>
          <p:nvGraphicFramePr>
            <p:cNvPr id="1722380" name="Object 12"/>
            <p:cNvGraphicFramePr>
              <a:graphicFrameLocks noChangeAspect="1"/>
            </p:cNvGraphicFramePr>
            <p:nvPr/>
          </p:nvGraphicFramePr>
          <p:xfrm>
            <a:off x="5232" y="2822"/>
            <a:ext cx="209" cy="269"/>
          </p:xfrm>
          <a:graphic>
            <a:graphicData uri="http://schemas.openxmlformats.org/presentationml/2006/ole">
              <p:oleObj spid="_x0000_s1722380" name="Equation" r:id="rId6" imgW="177480" imgH="228600" progId="Equation.DSMT4">
                <p:embed/>
              </p:oleObj>
            </a:graphicData>
          </a:graphic>
        </p:graphicFrame>
      </p:grpSp>
      <p:graphicFrame>
        <p:nvGraphicFramePr>
          <p:cNvPr id="1722382" name="Object 14"/>
          <p:cNvGraphicFramePr>
            <a:graphicFrameLocks noChangeAspect="1"/>
          </p:cNvGraphicFramePr>
          <p:nvPr/>
        </p:nvGraphicFramePr>
        <p:xfrm>
          <a:off x="1752600" y="4498975"/>
          <a:ext cx="5410200" cy="2206625"/>
        </p:xfrm>
        <a:graphic>
          <a:graphicData uri="http://schemas.openxmlformats.org/presentationml/2006/ole">
            <p:oleObj spid="_x0000_s1722382" name="Equation" r:id="rId7" imgW="2895480" imgH="1180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Atom-photon interaction: Raman Coupling</a:t>
            </a:r>
          </a:p>
        </p:txBody>
      </p:sp>
      <p:graphicFrame>
        <p:nvGraphicFramePr>
          <p:cNvPr id="1723404" name="Object 12"/>
          <p:cNvGraphicFramePr>
            <a:graphicFrameLocks noChangeAspect="1"/>
          </p:cNvGraphicFramePr>
          <p:nvPr/>
        </p:nvGraphicFramePr>
        <p:xfrm>
          <a:off x="609600" y="1289050"/>
          <a:ext cx="2001838" cy="1758950"/>
        </p:xfrm>
        <a:graphic>
          <a:graphicData uri="http://schemas.openxmlformats.org/presentationml/2006/ole">
            <p:oleObj spid="_x0000_s1723404" name="CorelDRAW" r:id="rId3" imgW="2959560" imgH="2602080" progId="CorelDRAW.Graphic.13">
              <p:embed/>
            </p:oleObj>
          </a:graphicData>
        </a:graphic>
      </p:graphicFrame>
      <p:graphicFrame>
        <p:nvGraphicFramePr>
          <p:cNvPr id="1723405" name="Object 13"/>
          <p:cNvGraphicFramePr>
            <a:graphicFrameLocks noChangeAspect="1"/>
          </p:cNvGraphicFramePr>
          <p:nvPr/>
        </p:nvGraphicFramePr>
        <p:xfrm>
          <a:off x="2971800" y="1096963"/>
          <a:ext cx="4495800" cy="2027237"/>
        </p:xfrm>
        <a:graphic>
          <a:graphicData uri="http://schemas.openxmlformats.org/presentationml/2006/ole">
            <p:oleObj spid="_x0000_s1723405" name="Equation" r:id="rId4" imgW="2197080" imgH="990360" progId="Equation.DSMT4">
              <p:embed/>
            </p:oleObj>
          </a:graphicData>
        </a:graphic>
      </p:graphicFrame>
      <p:sp>
        <p:nvSpPr>
          <p:cNvPr id="1723407" name="Text Box 15"/>
          <p:cNvSpPr txBox="1">
            <a:spLocks noChangeArrowheads="1"/>
          </p:cNvSpPr>
          <p:nvPr/>
        </p:nvSpPr>
        <p:spPr bwMode="auto">
          <a:xfrm>
            <a:off x="1143000" y="3744913"/>
            <a:ext cx="389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effective Hamiltonian for     :  </a:t>
            </a:r>
          </a:p>
        </p:txBody>
      </p:sp>
      <p:graphicFrame>
        <p:nvGraphicFramePr>
          <p:cNvPr id="1723409" name="Object 17"/>
          <p:cNvGraphicFramePr>
            <a:graphicFrameLocks noChangeAspect="1"/>
          </p:cNvGraphicFramePr>
          <p:nvPr/>
        </p:nvGraphicFramePr>
        <p:xfrm>
          <a:off x="4419600" y="3733800"/>
          <a:ext cx="331788" cy="427038"/>
        </p:xfrm>
        <a:graphic>
          <a:graphicData uri="http://schemas.openxmlformats.org/presentationml/2006/ole">
            <p:oleObj spid="_x0000_s1723409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723410" name="Object 18"/>
          <p:cNvGraphicFramePr>
            <a:graphicFrameLocks noChangeAspect="1"/>
          </p:cNvGraphicFramePr>
          <p:nvPr/>
        </p:nvGraphicFramePr>
        <p:xfrm>
          <a:off x="2235200" y="4343400"/>
          <a:ext cx="5207000" cy="1609725"/>
        </p:xfrm>
        <a:graphic>
          <a:graphicData uri="http://schemas.openxmlformats.org/presentationml/2006/ole">
            <p:oleObj spid="_x0000_s1723410" name="Equation" r:id="rId6" imgW="262872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Atom-photon interaction: Raman Coupling</a:t>
            </a:r>
          </a:p>
        </p:txBody>
      </p:sp>
      <p:graphicFrame>
        <p:nvGraphicFramePr>
          <p:cNvPr id="1724419" name="Object 3"/>
          <p:cNvGraphicFramePr>
            <a:graphicFrameLocks noChangeAspect="1"/>
          </p:cNvGraphicFramePr>
          <p:nvPr/>
        </p:nvGraphicFramePr>
        <p:xfrm>
          <a:off x="609600" y="1295400"/>
          <a:ext cx="2001838" cy="1758950"/>
        </p:xfrm>
        <a:graphic>
          <a:graphicData uri="http://schemas.openxmlformats.org/presentationml/2006/ole">
            <p:oleObj spid="_x0000_s1724419" name="CorelDRAW" r:id="rId3" imgW="2959560" imgH="2602080" progId="CorelDRAW.Graphic.13">
              <p:embed/>
            </p:oleObj>
          </a:graphicData>
        </a:graphic>
      </p:graphicFrame>
      <p:sp>
        <p:nvSpPr>
          <p:cNvPr id="1724421" name="Text Box 5"/>
          <p:cNvSpPr txBox="1">
            <a:spLocks noChangeArrowheads="1"/>
          </p:cNvSpPr>
          <p:nvPr/>
        </p:nvSpPr>
        <p:spPr bwMode="auto">
          <a:xfrm>
            <a:off x="2362200" y="1154113"/>
            <a:ext cx="389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effective Hamiltonian for     :  </a:t>
            </a:r>
          </a:p>
        </p:txBody>
      </p:sp>
      <p:graphicFrame>
        <p:nvGraphicFramePr>
          <p:cNvPr id="1724422" name="Object 6"/>
          <p:cNvGraphicFramePr>
            <a:graphicFrameLocks noChangeAspect="1"/>
          </p:cNvGraphicFramePr>
          <p:nvPr/>
        </p:nvGraphicFramePr>
        <p:xfrm>
          <a:off x="5638800" y="1143000"/>
          <a:ext cx="331788" cy="427038"/>
        </p:xfrm>
        <a:graphic>
          <a:graphicData uri="http://schemas.openxmlformats.org/presentationml/2006/ole">
            <p:oleObj spid="_x0000_s1724422" name="Equation" r:id="rId4" imgW="177480" imgH="228600" progId="Equation.DSMT4">
              <p:embed/>
            </p:oleObj>
          </a:graphicData>
        </a:graphic>
      </p:graphicFrame>
      <p:graphicFrame>
        <p:nvGraphicFramePr>
          <p:cNvPr id="1724423" name="Object 7"/>
          <p:cNvGraphicFramePr>
            <a:graphicFrameLocks noChangeAspect="1"/>
          </p:cNvGraphicFramePr>
          <p:nvPr/>
        </p:nvGraphicFramePr>
        <p:xfrm>
          <a:off x="3455988" y="1600200"/>
          <a:ext cx="5205412" cy="1609725"/>
        </p:xfrm>
        <a:graphic>
          <a:graphicData uri="http://schemas.openxmlformats.org/presentationml/2006/ole">
            <p:oleObj spid="_x0000_s1724423" name="Equation" r:id="rId5" imgW="2628720" imgH="812520" progId="Equation.DSMT4">
              <p:embed/>
            </p:oleObj>
          </a:graphicData>
        </a:graphic>
      </p:graphicFrame>
      <p:graphicFrame>
        <p:nvGraphicFramePr>
          <p:cNvPr id="1724424" name="Object 8"/>
          <p:cNvGraphicFramePr>
            <a:graphicFrameLocks noChangeAspect="1"/>
          </p:cNvGraphicFramePr>
          <p:nvPr/>
        </p:nvGraphicFramePr>
        <p:xfrm>
          <a:off x="685800" y="4572000"/>
          <a:ext cx="3352800" cy="1373188"/>
        </p:xfrm>
        <a:graphic>
          <a:graphicData uri="http://schemas.openxmlformats.org/presentationml/2006/ole">
            <p:oleObj spid="_x0000_s1724424" name="Equation" r:id="rId6" imgW="1612800" imgH="660240" progId="Equation.DSMT4">
              <p:embed/>
            </p:oleObj>
          </a:graphicData>
        </a:graphic>
      </p:graphicFrame>
      <p:sp>
        <p:nvSpPr>
          <p:cNvPr id="1724425" name="Text Box 9"/>
          <p:cNvSpPr txBox="1">
            <a:spLocks noChangeArrowheads="1"/>
          </p:cNvSpPr>
          <p:nvPr/>
        </p:nvSpPr>
        <p:spPr bwMode="auto">
          <a:xfrm>
            <a:off x="609600" y="4041775"/>
            <a:ext cx="324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Synthetic magnetic field:</a:t>
            </a:r>
          </a:p>
        </p:txBody>
      </p:sp>
      <p:graphicFrame>
        <p:nvGraphicFramePr>
          <p:cNvPr id="1724426" name="Object 10"/>
          <p:cNvGraphicFramePr>
            <a:graphicFrameLocks noChangeAspect="1"/>
          </p:cNvGraphicFramePr>
          <p:nvPr/>
        </p:nvGraphicFramePr>
        <p:xfrm>
          <a:off x="5032375" y="4594225"/>
          <a:ext cx="3194050" cy="1320800"/>
        </p:xfrm>
        <a:graphic>
          <a:graphicData uri="http://schemas.openxmlformats.org/presentationml/2006/ole">
            <p:oleObj spid="_x0000_s1724426" name="Equation" r:id="rId7" imgW="1536480" imgH="634680" progId="Equation.DSMT4">
              <p:embed/>
            </p:oleObj>
          </a:graphicData>
        </a:graphic>
      </p:graphicFrame>
      <p:sp>
        <p:nvSpPr>
          <p:cNvPr id="1724427" name="Text Box 11"/>
          <p:cNvSpPr txBox="1">
            <a:spLocks noChangeArrowheads="1"/>
          </p:cNvSpPr>
          <p:nvPr/>
        </p:nvSpPr>
        <p:spPr bwMode="auto">
          <a:xfrm>
            <a:off x="4876800" y="40386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Synthetic electric field:</a:t>
            </a:r>
          </a:p>
        </p:txBody>
      </p:sp>
      <p:sp>
        <p:nvSpPr>
          <p:cNvPr id="1724428" name="Rectangle 12"/>
          <p:cNvSpPr>
            <a:spLocks noChangeArrowheads="1"/>
          </p:cNvSpPr>
          <p:nvPr/>
        </p:nvSpPr>
        <p:spPr bwMode="auto">
          <a:xfrm>
            <a:off x="457200" y="3962400"/>
            <a:ext cx="3657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4429" name="Rectangle 13"/>
          <p:cNvSpPr>
            <a:spLocks noChangeArrowheads="1"/>
          </p:cNvSpPr>
          <p:nvPr/>
        </p:nvSpPr>
        <p:spPr bwMode="auto">
          <a:xfrm>
            <a:off x="4724400" y="3962400"/>
            <a:ext cx="3657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Exp. on synthetic Gauge field</a:t>
            </a:r>
          </a:p>
        </p:txBody>
      </p:sp>
      <p:pic>
        <p:nvPicPr>
          <p:cNvPr id="172134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9067800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134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503713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134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124200"/>
            <a:ext cx="1371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135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45720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Exp. on synthetic Gauge field</a:t>
            </a:r>
          </a:p>
        </p:txBody>
      </p:sp>
      <p:pic>
        <p:nvPicPr>
          <p:cNvPr id="16937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59674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370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452688"/>
            <a:ext cx="4953000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93705" name="Object 9"/>
          <p:cNvGraphicFramePr>
            <a:graphicFrameLocks noChangeAspect="1"/>
          </p:cNvGraphicFramePr>
          <p:nvPr/>
        </p:nvGraphicFramePr>
        <p:xfrm>
          <a:off x="76200" y="5156200"/>
          <a:ext cx="4495800" cy="635000"/>
        </p:xfrm>
        <a:graphic>
          <a:graphicData uri="http://schemas.openxmlformats.org/presentationml/2006/ole">
            <p:oleObj spid="_x0000_s1693705" name="Equation" r:id="rId5" imgW="2971800" imgH="419040" progId="Equation.DSMT4">
              <p:embed/>
            </p:oleObj>
          </a:graphicData>
        </a:graphic>
      </p:graphicFrame>
      <p:sp>
        <p:nvSpPr>
          <p:cNvPr id="1693709" name="Text Box 10"/>
          <p:cNvSpPr txBox="1">
            <a:spLocks noChangeArrowheads="1"/>
          </p:cNvSpPr>
          <p:nvPr/>
        </p:nvSpPr>
        <p:spPr bwMode="auto">
          <a:xfrm>
            <a:off x="212725" y="4556125"/>
            <a:ext cx="309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Dispersion near ground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Exp. on synthetic Gauge field</a:t>
            </a:r>
          </a:p>
        </p:txBody>
      </p:sp>
      <p:pic>
        <p:nvPicPr>
          <p:cNvPr id="16947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763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4734" name="Text Box 8"/>
          <p:cNvSpPr txBox="1">
            <a:spLocks noChangeArrowheads="1"/>
          </p:cNvSpPr>
          <p:nvPr/>
        </p:nvSpPr>
        <p:spPr bwMode="auto">
          <a:xfrm>
            <a:off x="6553200" y="11430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Nature </a:t>
            </a:r>
            <a:r>
              <a:rPr lang="en-US" b="1"/>
              <a:t>426</a:t>
            </a:r>
            <a:r>
              <a:rPr lang="en-US"/>
              <a:t>, 628 (2009)</a:t>
            </a:r>
          </a:p>
        </p:txBody>
      </p:sp>
      <p:pic>
        <p:nvPicPr>
          <p:cNvPr id="169473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90800"/>
            <a:ext cx="62484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94730" name="Object 10"/>
          <p:cNvGraphicFramePr>
            <a:graphicFrameLocks noChangeAspect="1"/>
          </p:cNvGraphicFramePr>
          <p:nvPr/>
        </p:nvGraphicFramePr>
        <p:xfrm>
          <a:off x="7010400" y="3048000"/>
          <a:ext cx="1295400" cy="369888"/>
        </p:xfrm>
        <a:graphic>
          <a:graphicData uri="http://schemas.openxmlformats.org/presentationml/2006/ole">
            <p:oleObj spid="_x0000_s1694730" name="Equation" r:id="rId5" imgW="799920" imgH="228600" progId="Equation.DSMT4">
              <p:embed/>
            </p:oleObj>
          </a:graphicData>
        </a:graphic>
      </p:graphicFrame>
      <p:graphicFrame>
        <p:nvGraphicFramePr>
          <p:cNvPr id="1694731" name="Object 11"/>
          <p:cNvGraphicFramePr>
            <a:graphicFrameLocks noChangeAspect="1"/>
          </p:cNvGraphicFramePr>
          <p:nvPr/>
        </p:nvGraphicFramePr>
        <p:xfrm>
          <a:off x="2667000" y="4724400"/>
          <a:ext cx="4495800" cy="1000125"/>
        </p:xfrm>
        <a:graphic>
          <a:graphicData uri="http://schemas.openxmlformats.org/presentationml/2006/ole">
            <p:oleObj spid="_x0000_s1694731" name="Equation" r:id="rId6" imgW="2971800" imgH="660240" progId="Equation.DSMT4">
              <p:embed/>
            </p:oleObj>
          </a:graphicData>
        </a:graphic>
      </p:graphicFrame>
      <p:sp>
        <p:nvSpPr>
          <p:cNvPr id="1694736" name="Text Box 12"/>
          <p:cNvSpPr txBox="1">
            <a:spLocks noChangeArrowheads="1"/>
          </p:cNvSpPr>
          <p:nvPr/>
        </p:nvSpPr>
        <p:spPr bwMode="auto">
          <a:xfrm>
            <a:off x="2667000" y="4267200"/>
            <a:ext cx="309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Dispersion near ground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Exp. on synthetic Gauge field</a:t>
            </a:r>
          </a:p>
        </p:txBody>
      </p:sp>
      <p:pic>
        <p:nvPicPr>
          <p:cNvPr id="16957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763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5753" name="Text Box 4"/>
          <p:cNvSpPr txBox="1">
            <a:spLocks noChangeArrowheads="1"/>
          </p:cNvSpPr>
          <p:nvPr/>
        </p:nvSpPr>
        <p:spPr bwMode="auto">
          <a:xfrm>
            <a:off x="6553200" y="11430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Nature </a:t>
            </a:r>
            <a:r>
              <a:rPr lang="en-US" b="1"/>
              <a:t>426</a:t>
            </a:r>
            <a:r>
              <a:rPr lang="en-US"/>
              <a:t>, 628 (2009)</a:t>
            </a:r>
          </a:p>
        </p:txBody>
      </p:sp>
      <p:pic>
        <p:nvPicPr>
          <p:cNvPr id="169575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5038" y="2652713"/>
            <a:ext cx="7980362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95750" name="Object 6"/>
          <p:cNvGraphicFramePr>
            <a:graphicFrameLocks noChangeAspect="1"/>
          </p:cNvGraphicFramePr>
          <p:nvPr/>
        </p:nvGraphicFramePr>
        <p:xfrm>
          <a:off x="304800" y="2590800"/>
          <a:ext cx="1295400" cy="369888"/>
        </p:xfrm>
        <a:graphic>
          <a:graphicData uri="http://schemas.openxmlformats.org/presentationml/2006/ole">
            <p:oleObj spid="_x0000_s1695750" name="Equation" r:id="rId5" imgW="799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49271</TotalTime>
  <Words>509</Words>
  <Application>Microsoft Office PowerPoint</Application>
  <PresentationFormat>On-screen Show (4:3)</PresentationFormat>
  <Paragraphs>100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Flow</vt:lpstr>
      <vt:lpstr>Equation</vt:lpstr>
      <vt:lpstr>MathType 6.0 Equation</vt:lpstr>
      <vt:lpstr>CorelDRAW</vt:lpstr>
      <vt:lpstr>Slide 1</vt:lpstr>
      <vt:lpstr>Atom-photon interaction</vt:lpstr>
      <vt:lpstr>Atom-photon interaction</vt:lpstr>
      <vt:lpstr>Atom-photon interaction: Raman Coupling</vt:lpstr>
      <vt:lpstr>Atom-photon interaction: Raman Coupling</vt:lpstr>
      <vt:lpstr>Exp. on synthetic Gauge field</vt:lpstr>
      <vt:lpstr>Exp. on synthetic Gauge field</vt:lpstr>
      <vt:lpstr>Exp. on synthetic Gauge field</vt:lpstr>
      <vt:lpstr>Exp. on synthetic Gauge field</vt:lpstr>
      <vt:lpstr>Exp. on synthetic Gauge field</vt:lpstr>
      <vt:lpstr>Artificial Gauge Potential from laser manipulation</vt:lpstr>
      <vt:lpstr>Artificial Gauge Potential from laser manipulation</vt:lpstr>
      <vt:lpstr>Spin-orbit coupled BEC</vt:lpstr>
      <vt:lpstr>Spin-orbit coupled BEC</vt:lpstr>
      <vt:lpstr>Experimental progress</vt:lpstr>
      <vt:lpstr>Experimental progress: collective excitation of SO coupled BEC</vt:lpstr>
      <vt:lpstr>Experimental progress: SO coupled Fermi gas</vt:lpstr>
      <vt:lpstr>Experimental progress: SO coupled Fermi gas</vt:lpstr>
      <vt:lpstr>Many bosons: nontrivial topological BEC</vt:lpstr>
      <vt:lpstr>Many fermions: Majorana mode in 1D</vt:lpstr>
      <vt:lpstr>Synthetic 3D spin-orbit coupling</vt:lpstr>
      <vt:lpstr>Rashba spin-orbit coupling </vt:lpstr>
      <vt:lpstr>Rashba SOC: Two fermions</vt:lpstr>
      <vt:lpstr>Rashba SOC: Many fermions --- enhanced pairing</vt:lpstr>
      <vt:lpstr>Rashba SOC + Zeeman term: Many fermions --- topological superfluid</vt:lpstr>
      <vt:lpstr>3D isotropic spin-orbit coupling </vt:lpstr>
      <vt:lpstr>3D isotropic SOC + Zeeman term</vt:lpstr>
      <vt:lpstr>3D isotropic SOC: Two fermions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 in a Strongly Interacting Polarized Fermi Gas</dc:title>
  <dc:creator>Wenhui</dc:creator>
  <cp:lastModifiedBy>Lenovo User</cp:lastModifiedBy>
  <cp:revision>1455</cp:revision>
  <cp:lastPrinted>1601-01-01T00:00:00Z</cp:lastPrinted>
  <dcterms:created xsi:type="dcterms:W3CDTF">2006-05-11T22:56:20Z</dcterms:created>
  <dcterms:modified xsi:type="dcterms:W3CDTF">2012-09-21T14:35:17Z</dcterms:modified>
</cp:coreProperties>
</file>