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612" r:id="rId15"/>
    <p:sldId id="269" r:id="rId16"/>
    <p:sldId id="615" r:id="rId17"/>
    <p:sldId id="613" r:id="rId18"/>
    <p:sldId id="614" r:id="rId19"/>
    <p:sldId id="616" r:id="rId20"/>
    <p:sldId id="617" r:id="rId21"/>
    <p:sldId id="618" r:id="rId22"/>
    <p:sldId id="619" r:id="rId23"/>
    <p:sldId id="620" r:id="rId24"/>
    <p:sldId id="62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9" d="100"/>
          <a:sy n="119" d="100"/>
        </p:scale>
        <p:origin x="10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8AB6-5066-4D1D-AA57-F4229F12C9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99B1F3-7716-4181-8350-AB15CC50C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1AD81A-1AD1-4DDD-9122-D4FC92CEB79F}"/>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5" name="Footer Placeholder 4">
            <a:extLst>
              <a:ext uri="{FF2B5EF4-FFF2-40B4-BE49-F238E27FC236}">
                <a16:creationId xmlns:a16="http://schemas.microsoft.com/office/drawing/2014/main" id="{930099F9-01A3-4B4F-8BE6-CED56073C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F474D-73E2-463A-8E38-9CFDEE9E63A5}"/>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91549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B109-04B5-4813-8A0A-42831C35C0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1D858-B685-4430-AD21-E632D30F7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F7E97-C417-44B3-AF50-9E6138ECA5E5}"/>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5" name="Footer Placeholder 4">
            <a:extLst>
              <a:ext uri="{FF2B5EF4-FFF2-40B4-BE49-F238E27FC236}">
                <a16:creationId xmlns:a16="http://schemas.microsoft.com/office/drawing/2014/main" id="{F71BA885-60E0-4C4E-850F-54CA12B35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44E7-01C3-4DAE-A199-BCA326247D25}"/>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36075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08BE5-B71E-4EB2-9330-CB6EAF149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4AD9BD-1FFA-42C4-A11A-0C8F6C999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BC860-E852-4672-94FD-16105B69CA32}"/>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5" name="Footer Placeholder 4">
            <a:extLst>
              <a:ext uri="{FF2B5EF4-FFF2-40B4-BE49-F238E27FC236}">
                <a16:creationId xmlns:a16="http://schemas.microsoft.com/office/drawing/2014/main" id="{C61B66C8-C471-4B93-8B82-3503A989A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24971-2859-47D8-81C6-45311C9FAD5A}"/>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2365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bwMode="auto">
      <p:bgRef idx="1001">
        <a:schemeClr val="bg1"/>
      </p:bgRef>
    </p:bg>
    <p:spTree>
      <p:nvGrpSpPr>
        <p:cNvPr id="1" name=""/>
        <p:cNvGrpSpPr/>
        <p:nvPr/>
      </p:nvGrpSpPr>
      <p:grpSpPr>
        <a:xfrm>
          <a:off x="0" y="0"/>
          <a:ext cx="0" cy="0"/>
          <a:chOff x="0" y="0"/>
          <a:chExt cx="0" cy="0"/>
        </a:xfrm>
      </p:grpSpPr>
      <p:sp>
        <p:nvSpPr>
          <p:cNvPr id="4" name="Rectangle 3"/>
          <p:cNvSpPr/>
          <p:nvPr/>
        </p:nvSpPr>
        <p:spPr bwMode="gray">
          <a:xfrm>
            <a:off x="411589" y="1586838"/>
            <a:ext cx="11368952"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2662" name="Picture 5" descr="TD Logo 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 name="Picture 6" descr="T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3547" t="3462" r="4294" b="3415"/>
          <a:stretch/>
        </p:blipFill>
        <p:spPr>
          <a:xfrm>
            <a:off x="6782012" y="1984881"/>
            <a:ext cx="4420750" cy="4381417"/>
          </a:xfrm>
          <a:prstGeom prst="rect">
            <a:avLst/>
          </a:prstGeom>
        </p:spPr>
      </p:pic>
      <p:sp>
        <p:nvSpPr>
          <p:cNvPr id="2" name="Title 1"/>
          <p:cNvSpPr>
            <a:spLocks noGrp="1"/>
          </p:cNvSpPr>
          <p:nvPr>
            <p:ph type="ctrTitle" hasCustomPrompt="1"/>
          </p:nvPr>
        </p:nvSpPr>
        <p:spPr>
          <a:xfrm>
            <a:off x="914639" y="1984248"/>
            <a:ext cx="6400879" cy="642938"/>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639" y="2779776"/>
            <a:ext cx="5970997" cy="569342"/>
          </a:xfrm>
        </p:spPr>
        <p:txBody>
          <a:bodyPr lIns="0" tIns="0" rIns="0" bIns="0">
            <a:noAutofit/>
          </a:bodyPr>
          <a:lstStyle>
            <a:lvl1pPr marL="0" indent="0" algn="l">
              <a:spcBef>
                <a:spcPts val="0"/>
              </a:spcBef>
              <a:buNone/>
              <a:defRPr>
                <a:solidFill>
                  <a:srgbClr val="163D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Type Subtitle/Sub-brand/Business Here</a:t>
            </a:r>
          </a:p>
        </p:txBody>
      </p:sp>
    </p:spTree>
    <p:extLst>
      <p:ext uri="{BB962C8B-B14F-4D97-AF65-F5344CB8AC3E}">
        <p14:creationId xmlns:p14="http://schemas.microsoft.com/office/powerpoint/2010/main" val="4138966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1354389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Date">
    <p:spTree>
      <p:nvGrpSpPr>
        <p:cNvPr id="1" name=""/>
        <p:cNvGrpSpPr/>
        <p:nvPr/>
      </p:nvGrpSpPr>
      <p:grpSpPr>
        <a:xfrm>
          <a:off x="0" y="0"/>
          <a:ext cx="0" cy="0"/>
          <a:chOff x="0" y="0"/>
          <a:chExt cx="0" cy="0"/>
        </a:xfrm>
      </p:grpSpPr>
      <p:sp>
        <p:nvSpPr>
          <p:cNvPr id="10" name="Rectangle 9"/>
          <p:cNvSpPr/>
          <p:nvPr/>
        </p:nvSpPr>
        <p:spPr bwMode="gray">
          <a:xfrm>
            <a:off x="411589" y="1586838"/>
            <a:ext cx="11368952"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3547" t="3462" r="4294" b="3415"/>
          <a:stretch/>
        </p:blipFill>
        <p:spPr>
          <a:xfrm>
            <a:off x="6782012" y="1984881"/>
            <a:ext cx="4420750" cy="4381417"/>
          </a:xfrm>
          <a:prstGeom prst="rect">
            <a:avLst/>
          </a:prstGeom>
        </p:spPr>
      </p:pic>
      <p:pic>
        <p:nvPicPr>
          <p:cNvPr id="894" name="Picture 5" descr="TD Logo 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5" name="Picture 6" descr="TD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hidden">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914641" y="1984248"/>
            <a:ext cx="6402466" cy="642938"/>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639" y="2779776"/>
            <a:ext cx="5970997" cy="344424"/>
          </a:xfrm>
        </p:spPr>
        <p:txBody>
          <a:bodyPr lIns="0" tIns="0" rIns="0" bIns="0">
            <a:noAutofit/>
          </a:bodyPr>
          <a:lstStyle>
            <a:lvl1pPr marL="0" indent="0" algn="l">
              <a:spcBef>
                <a:spcPts val="0"/>
              </a:spcBef>
              <a:buNone/>
              <a:defRPr>
                <a:solidFill>
                  <a:srgbClr val="163D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Type Subtitle/Sub-brand/Business Here</a:t>
            </a:r>
          </a:p>
        </p:txBody>
      </p:sp>
      <p:sp>
        <p:nvSpPr>
          <p:cNvPr id="14" name="Text Placeholder 13"/>
          <p:cNvSpPr>
            <a:spLocks noGrp="1"/>
          </p:cNvSpPr>
          <p:nvPr>
            <p:ph type="body" sz="quarter" idx="10" hasCustomPrompt="1"/>
          </p:nvPr>
        </p:nvSpPr>
        <p:spPr>
          <a:xfrm>
            <a:off x="914638" y="4032504"/>
            <a:ext cx="2652451" cy="296862"/>
          </a:xfrm>
        </p:spPr>
        <p:txBody>
          <a:bodyPr lIns="0" tIns="0" rIns="0" bIns="0" anchor="ctr"/>
          <a:lstStyle>
            <a:lvl1pPr marL="0" indent="0">
              <a:spcBef>
                <a:spcPts val="0"/>
              </a:spcBef>
              <a:buNone/>
              <a:defRPr sz="1600">
                <a:solidFill>
                  <a:srgbClr val="163D22"/>
                </a:solidFill>
                <a:latin typeface="+mj-lt"/>
              </a:defRPr>
            </a:lvl1pPr>
            <a:lvl2pPr marL="0" indent="0">
              <a:spcBef>
                <a:spcPts val="0"/>
              </a:spcBef>
              <a:buNone/>
              <a:defRPr sz="1600">
                <a:latin typeface="+mj-lt"/>
              </a:defRPr>
            </a:lvl2pPr>
            <a:lvl3pPr marL="0" indent="0">
              <a:spcBef>
                <a:spcPts val="0"/>
              </a:spcBef>
              <a:buNone/>
              <a:defRPr sz="1600">
                <a:latin typeface="+mj-lt"/>
              </a:defRPr>
            </a:lvl3pPr>
            <a:lvl4pPr marL="0" indent="0">
              <a:spcBef>
                <a:spcPts val="0"/>
              </a:spcBef>
              <a:buNone/>
              <a:defRPr sz="1600">
                <a:latin typeface="+mj-lt"/>
              </a:defRPr>
            </a:lvl4pPr>
            <a:lvl5pPr marL="0" indent="0">
              <a:spcBef>
                <a:spcPts val="0"/>
              </a:spcBef>
              <a:buNone/>
              <a:defRPr sz="1600">
                <a:latin typeface="+mj-lt"/>
              </a:defRPr>
            </a:lvl5pPr>
          </a:lstStyle>
          <a:p>
            <a:pPr lvl="0"/>
            <a:r>
              <a:t>Date</a:t>
            </a:r>
          </a:p>
        </p:txBody>
      </p:sp>
      <p:cxnSp>
        <p:nvCxnSpPr>
          <p:cNvPr id="12" name="Straight Connector 11"/>
          <p:cNvCxnSpPr/>
          <p:nvPr/>
        </p:nvCxnSpPr>
        <p:spPr>
          <a:xfrm>
            <a:off x="914639" y="3578352"/>
            <a:ext cx="4573191" cy="0"/>
          </a:xfrm>
          <a:prstGeom prst="line">
            <a:avLst/>
          </a:prstGeom>
          <a:ln w="28575">
            <a:solidFill>
              <a:srgbClr val="163D2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162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5107" y="1322392"/>
            <a:ext cx="8657166" cy="1252537"/>
          </a:xfrm>
        </p:spPr>
        <p:txBody>
          <a:bodyPr lIns="0" tIns="0" rIns="0" bIns="0" anchor="b" anchorCtr="0">
            <a:noAutofit/>
          </a:bodyPr>
          <a:lstStyle>
            <a:lvl1pPr algn="l">
              <a:lnSpc>
                <a:spcPct val="90000"/>
              </a:lnSpc>
              <a:defRPr sz="3200" b="1" cap="none" baseline="0"/>
            </a:lvl1pPr>
          </a:lstStyle>
          <a:p>
            <a:r>
              <a:t>Type Section Title Here</a:t>
            </a:r>
          </a:p>
        </p:txBody>
      </p:sp>
      <p:sp>
        <p:nvSpPr>
          <p:cNvPr id="3" name="Text Placeholder 2"/>
          <p:cNvSpPr>
            <a:spLocks noGrp="1"/>
          </p:cNvSpPr>
          <p:nvPr>
            <p:ph type="body" idx="1" hasCustomPrompt="1"/>
          </p:nvPr>
        </p:nvSpPr>
        <p:spPr>
          <a:xfrm>
            <a:off x="415107" y="2698802"/>
            <a:ext cx="8657166" cy="714375"/>
          </a:xfrm>
        </p:spPr>
        <p:txBody>
          <a:bodyPr lIns="0" tIns="0" rIns="0" bIns="0" anchor="t">
            <a:noAutofit/>
          </a:bodyPr>
          <a:lstStyle>
            <a:lvl1pPr marL="0" indent="0">
              <a:spcBef>
                <a:spcPts val="0"/>
              </a:spcBef>
              <a:buNone/>
              <a:defRPr sz="20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Section #1</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pic>
        <p:nvPicPr>
          <p:cNvPr id="9" name="Picture 5" descr="TD Logo 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T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15106" y="419100"/>
            <a:ext cx="92575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11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51445" y="1482733"/>
            <a:ext cx="5487829"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55901" y="1482733"/>
            <a:ext cx="5487829"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2872359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445" y="1482725"/>
            <a:ext cx="548782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51445" y="2220912"/>
            <a:ext cx="5487829"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55515" y="1482725"/>
            <a:ext cx="548782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55515" y="2220912"/>
            <a:ext cx="5487829"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5CBDBD4D-7B7B-4EC0-AB6E-424933B04FED}" type="slidenum">
              <a:rPr/>
              <a:pPr/>
              <a:t>‹#›</a:t>
            </a:fld>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72206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2354245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50695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99C1-D943-4DD3-90F5-854279B11D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2156E-44A5-44BC-BBD2-81CDB62AE4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54988-2636-4F61-87D9-7CD3BCCF8A86}"/>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5" name="Footer Placeholder 4">
            <a:extLst>
              <a:ext uri="{FF2B5EF4-FFF2-40B4-BE49-F238E27FC236}">
                <a16:creationId xmlns:a16="http://schemas.microsoft.com/office/drawing/2014/main" id="{D200770E-C9E6-4BF1-B7CC-C9D4440D8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5C251-BEBF-4D4F-B5BA-4A24C1EFBD9E}"/>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1780168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163" y="1482724"/>
            <a:ext cx="7240886" cy="4689475"/>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51477" y="1482724"/>
            <a:ext cx="3706284" cy="4689475"/>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89563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445" y="1482732"/>
            <a:ext cx="11094561" cy="4308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1445" y="5867400"/>
            <a:ext cx="11094561" cy="304800"/>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675332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3111237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6530" y="1189038"/>
            <a:ext cx="1727200" cy="4983162"/>
          </a:xfrm>
        </p:spPr>
        <p:txBody>
          <a:bodyPr vert="eaVert" anchor="b"/>
          <a:lstStyle/>
          <a:p>
            <a:r>
              <a:rPr lang="en-US"/>
              <a:t>Click to edit Master title style</a:t>
            </a:r>
            <a:endParaRPr/>
          </a:p>
        </p:txBody>
      </p:sp>
      <p:sp>
        <p:nvSpPr>
          <p:cNvPr id="3" name="Vertical Text Placeholder 2"/>
          <p:cNvSpPr>
            <a:spLocks noGrp="1"/>
          </p:cNvSpPr>
          <p:nvPr>
            <p:ph type="body" orient="vert" idx="1"/>
          </p:nvPr>
        </p:nvSpPr>
        <p:spPr>
          <a:xfrm>
            <a:off x="551477" y="1189038"/>
            <a:ext cx="9203108" cy="4983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422411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F051-8B26-4DE7-BE6D-40996B08B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34BAEF-8BB5-4B1C-B74D-7AF3A393B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17879A-9B90-469C-93C2-BF2ABA04494B}"/>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5" name="Footer Placeholder 4">
            <a:extLst>
              <a:ext uri="{FF2B5EF4-FFF2-40B4-BE49-F238E27FC236}">
                <a16:creationId xmlns:a16="http://schemas.microsoft.com/office/drawing/2014/main" id="{EDE37473-FCE0-4FA4-B14E-C6DDCFD36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66A11-C997-4FF1-93F9-46E2FC69B1A5}"/>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120085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ED70-1148-46AD-972D-C7DB1C430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FDBFA-BFB1-4D85-A618-0F208E8CE9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C62C5-F894-4894-8DB9-3FB1C09F0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11DE1A-1CA3-4EE2-B00E-25725AAC8376}"/>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6" name="Footer Placeholder 5">
            <a:extLst>
              <a:ext uri="{FF2B5EF4-FFF2-40B4-BE49-F238E27FC236}">
                <a16:creationId xmlns:a16="http://schemas.microsoft.com/office/drawing/2014/main" id="{04C892F7-6C0B-4F71-8D5F-587CD70FC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7BE04-D540-4E04-ADBD-F266D2861AAA}"/>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260517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5719-A53F-4BB4-AB05-4BE6765BC8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6317A2-CFDA-4646-98EB-28E9A8057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7CDCA-0D27-4514-91F7-714E9B1995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5085D-25D4-4A26-85A7-8B1F12DB9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43617-F668-48A4-9622-B6385CCDE5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0702F4-F79E-4812-B90E-2983E8701711}"/>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8" name="Footer Placeholder 7">
            <a:extLst>
              <a:ext uri="{FF2B5EF4-FFF2-40B4-BE49-F238E27FC236}">
                <a16:creationId xmlns:a16="http://schemas.microsoft.com/office/drawing/2014/main" id="{8882289B-E5BC-4916-97CD-928520D1A2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10448B-9680-4AEB-BC0B-4F5D29BF7004}"/>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162489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51F0-49A7-4335-B042-4B9AFC819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83CE80-0489-4394-82FF-04C679F166DE}"/>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4" name="Footer Placeholder 3">
            <a:extLst>
              <a:ext uri="{FF2B5EF4-FFF2-40B4-BE49-F238E27FC236}">
                <a16:creationId xmlns:a16="http://schemas.microsoft.com/office/drawing/2014/main" id="{A461A6EB-D34B-4DBD-ACF1-0A498CD4DA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A9B140-7096-4976-B64B-49F8EEAB78B9}"/>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50991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011EC-3296-4CA3-A60D-029437B4F92E}"/>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3" name="Footer Placeholder 2">
            <a:extLst>
              <a:ext uri="{FF2B5EF4-FFF2-40B4-BE49-F238E27FC236}">
                <a16:creationId xmlns:a16="http://schemas.microsoft.com/office/drawing/2014/main" id="{E2871277-079B-4D33-9AB1-5D3CD854B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CC5332-0C0A-484D-B9FD-5AD8521CE5A3}"/>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414734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98DC-0A24-473A-835A-7B2818E19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1303A-D71F-45C7-971C-5B43332BB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E0737E-E9F1-4730-B205-8F57BF43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8D643-E9C4-4545-93D3-D3531D4A1811}"/>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6" name="Footer Placeholder 5">
            <a:extLst>
              <a:ext uri="{FF2B5EF4-FFF2-40B4-BE49-F238E27FC236}">
                <a16:creationId xmlns:a16="http://schemas.microsoft.com/office/drawing/2014/main" id="{F2E17916-D644-43C7-BF39-2AD7609A0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B0D54-D7CF-4161-9825-D0B3BDC98859}"/>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304033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FBFA-511A-4E3C-A5CE-F8E0E5537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98FC2-2B2F-4B56-BA3B-853407A94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8E6857-18BC-4B49-BA90-18316F2B8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457F2-16E3-44B6-9829-6F060E13D944}"/>
              </a:ext>
            </a:extLst>
          </p:cNvPr>
          <p:cNvSpPr>
            <a:spLocks noGrp="1"/>
          </p:cNvSpPr>
          <p:nvPr>
            <p:ph type="dt" sz="half" idx="10"/>
          </p:nvPr>
        </p:nvSpPr>
        <p:spPr/>
        <p:txBody>
          <a:bodyPr/>
          <a:lstStyle/>
          <a:p>
            <a:fld id="{0DF7EFAF-1BF7-45C2-8EDA-157E1C031170}" type="datetimeFigureOut">
              <a:rPr lang="en-US" smtClean="0"/>
              <a:t>9/27/2020</a:t>
            </a:fld>
            <a:endParaRPr lang="en-US"/>
          </a:p>
        </p:txBody>
      </p:sp>
      <p:sp>
        <p:nvSpPr>
          <p:cNvPr id="6" name="Footer Placeholder 5">
            <a:extLst>
              <a:ext uri="{FF2B5EF4-FFF2-40B4-BE49-F238E27FC236}">
                <a16:creationId xmlns:a16="http://schemas.microsoft.com/office/drawing/2014/main" id="{9C63A0EB-0986-4BAC-99F9-5E2271A6E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0FAFF-4188-4027-9C9F-6CF57901513A}"/>
              </a:ext>
            </a:extLst>
          </p:cNvPr>
          <p:cNvSpPr>
            <a:spLocks noGrp="1"/>
          </p:cNvSpPr>
          <p:nvPr>
            <p:ph type="sldNum" sz="quarter" idx="12"/>
          </p:nvPr>
        </p:nvSpPr>
        <p:spPr/>
        <p:txBody>
          <a:bodyPr/>
          <a:lstStyle/>
          <a:p>
            <a:fld id="{26F0B51F-26AB-42E9-977F-E01D8F3E545A}" type="slidenum">
              <a:rPr lang="en-US" smtClean="0"/>
              <a:t>‹#›</a:t>
            </a:fld>
            <a:endParaRPr lang="en-US"/>
          </a:p>
        </p:txBody>
      </p:sp>
    </p:spTree>
    <p:extLst>
      <p:ext uri="{BB962C8B-B14F-4D97-AF65-F5344CB8AC3E}">
        <p14:creationId xmlns:p14="http://schemas.microsoft.com/office/powerpoint/2010/main" val="15417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4EE80-47BC-4D92-8258-EC1C7A7A80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18E33D-BC6F-4DEC-953C-C6310DC320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48E87-AB29-476B-8F16-5CAB624D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7EFAF-1BF7-45C2-8EDA-157E1C031170}" type="datetimeFigureOut">
              <a:rPr lang="en-US" smtClean="0"/>
              <a:t>9/27/2020</a:t>
            </a:fld>
            <a:endParaRPr lang="en-US"/>
          </a:p>
        </p:txBody>
      </p:sp>
      <p:sp>
        <p:nvSpPr>
          <p:cNvPr id="5" name="Footer Placeholder 4">
            <a:extLst>
              <a:ext uri="{FF2B5EF4-FFF2-40B4-BE49-F238E27FC236}">
                <a16:creationId xmlns:a16="http://schemas.microsoft.com/office/drawing/2014/main" id="{4E60FDC9-A183-4BCA-B6F6-6A4F99C82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7A23EF-B573-478A-B45A-A37CD653D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0B51F-26AB-42E9-977F-E01D8F3E545A}" type="slidenum">
              <a:rPr lang="en-US" smtClean="0"/>
              <a:t>‹#›</a:t>
            </a:fld>
            <a:endParaRPr lang="en-US"/>
          </a:p>
        </p:txBody>
      </p:sp>
    </p:spTree>
    <p:extLst>
      <p:ext uri="{BB962C8B-B14F-4D97-AF65-F5344CB8AC3E}">
        <p14:creationId xmlns:p14="http://schemas.microsoft.com/office/powerpoint/2010/main" val="17427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Rectangle 155"/>
          <p:cNvSpPr/>
          <p:nvPr/>
        </p:nvSpPr>
        <p:spPr>
          <a:xfrm>
            <a:off x="1" y="6766560"/>
            <a:ext cx="12192000" cy="91440"/>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Placeholder 1"/>
          <p:cNvSpPr>
            <a:spLocks noGrp="1"/>
          </p:cNvSpPr>
          <p:nvPr>
            <p:ph type="title"/>
          </p:nvPr>
        </p:nvSpPr>
        <p:spPr>
          <a:xfrm>
            <a:off x="551445" y="381001"/>
            <a:ext cx="10061020" cy="808038"/>
          </a:xfrm>
          <a:prstGeom prst="rect">
            <a:avLst/>
          </a:prstGeom>
        </p:spPr>
        <p:txBody>
          <a:bodyPr vert="horz" lIns="91440" tIns="45720" rIns="91440" bIns="45720"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446" y="1482726"/>
            <a:ext cx="11092288" cy="468947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3601" y="6573838"/>
            <a:ext cx="1180040" cy="182880"/>
          </a:xfrm>
          <a:prstGeom prst="rect">
            <a:avLst/>
          </a:prstGeom>
        </p:spPr>
        <p:txBody>
          <a:bodyPr vert="horz" lIns="91440" tIns="45720" rIns="91440" bIns="45720" rtlCol="0" anchor="ctr"/>
          <a:lstStyle>
            <a:lvl1pPr algn="l">
              <a:defRPr sz="1100">
                <a:solidFill>
                  <a:srgbClr val="6A737B"/>
                </a:solidFill>
              </a:defRPr>
            </a:lvl1pPr>
          </a:lstStyle>
          <a:p>
            <a:endParaRPr/>
          </a:p>
        </p:txBody>
      </p:sp>
      <p:sp>
        <p:nvSpPr>
          <p:cNvPr id="5" name="Footer Placeholder 4"/>
          <p:cNvSpPr>
            <a:spLocks noGrp="1"/>
          </p:cNvSpPr>
          <p:nvPr>
            <p:ph type="ftr" sz="quarter" idx="3"/>
          </p:nvPr>
        </p:nvSpPr>
        <p:spPr>
          <a:xfrm>
            <a:off x="551446" y="6573838"/>
            <a:ext cx="6807200" cy="182880"/>
          </a:xfrm>
          <a:prstGeom prst="rect">
            <a:avLst/>
          </a:prstGeom>
        </p:spPr>
        <p:txBody>
          <a:bodyPr vert="horz" lIns="91440" tIns="45720" rIns="91440" bIns="45720" rtlCol="0" anchor="ctr"/>
          <a:lstStyle>
            <a:lvl1pPr algn="l">
              <a:defRPr sz="1100" b="0">
                <a:solidFill>
                  <a:srgbClr val="6A737B"/>
                </a:solidFill>
              </a:defRPr>
            </a:lvl1pPr>
          </a:lstStyle>
          <a:p>
            <a:endParaRPr/>
          </a:p>
        </p:txBody>
      </p:sp>
      <p:sp>
        <p:nvSpPr>
          <p:cNvPr id="6" name="Slide Number Placeholder 5"/>
          <p:cNvSpPr>
            <a:spLocks noGrp="1"/>
          </p:cNvSpPr>
          <p:nvPr>
            <p:ph type="sldNum" sz="quarter" idx="4"/>
          </p:nvPr>
        </p:nvSpPr>
        <p:spPr>
          <a:xfrm>
            <a:off x="10933641" y="6573838"/>
            <a:ext cx="926043" cy="182880"/>
          </a:xfrm>
          <a:prstGeom prst="rect">
            <a:avLst/>
          </a:prstGeom>
        </p:spPr>
        <p:txBody>
          <a:bodyPr vert="horz" lIns="91440" tIns="45720" rIns="91440" bIns="45720" rtlCol="0" anchor="ctr"/>
          <a:lstStyle>
            <a:lvl1pPr algn="r">
              <a:defRPr sz="1100">
                <a:solidFill>
                  <a:srgbClr val="163D22"/>
                </a:solidFill>
              </a:defRPr>
            </a:lvl1pPr>
          </a:lstStyle>
          <a:p>
            <a:fld id="{5CBDBD4D-7B7B-4EC0-AB6E-424933B04FED}" type="slidenum">
              <a:rPr/>
              <a:pPr/>
              <a:t>‹#›</a:t>
            </a:fld>
            <a:endParaRPr/>
          </a:p>
        </p:txBody>
      </p:sp>
      <p:pic>
        <p:nvPicPr>
          <p:cNvPr id="77" name="Picture 15" descr="TD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hidden">
          <a:xfrm>
            <a:off x="11149924" y="320703"/>
            <a:ext cx="49384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 descr="Internal"/>
          <p:cNvSpPr txBox="1"/>
          <p:nvPr userDrawn="1"/>
        </p:nvSpPr>
        <p:spPr>
          <a:xfrm>
            <a:off x="0" y="6678676"/>
            <a:ext cx="529450" cy="209288"/>
          </a:xfrm>
          <a:prstGeom prst="rect">
            <a:avLst/>
          </a:prstGeom>
          <a:noFill/>
        </p:spPr>
        <p:txBody>
          <a:bodyPr vert="horz" wrap="none" rtlCol="0">
            <a:spAutoFit/>
          </a:bodyPr>
          <a:lstStyle/>
          <a:p>
            <a:pPr algn="l">
              <a:lnSpc>
                <a:spcPct val="95000"/>
              </a:lnSpc>
            </a:pPr>
            <a:r>
              <a:rPr lang="en-US" sz="800"/>
              <a:t>Internal</a:t>
            </a:r>
            <a:endParaRPr lang="en-US" sz="800" dirty="0"/>
          </a:p>
        </p:txBody>
      </p:sp>
      <p:sp>
        <p:nvSpPr>
          <p:cNvPr id="8" name="MSIPCM790a465fb003ede0388a6ccd" descr="{&quot;HashCode&quot;:439207315,&quot;Placement&quot;:&quot;Footer&quot;,&quot;Top&quot;:519.343,&quot;Left&quot;:0.0}">
            <a:extLst>
              <a:ext uri="{FF2B5EF4-FFF2-40B4-BE49-F238E27FC236}">
                <a16:creationId xmlns:a16="http://schemas.microsoft.com/office/drawing/2014/main" id="{EB95B751-D27C-4D98-9CE0-00CE5D61EB90}"/>
              </a:ext>
            </a:extLst>
          </p:cNvPr>
          <p:cNvSpPr txBox="1"/>
          <p:nvPr userDrawn="1"/>
        </p:nvSpPr>
        <p:spPr>
          <a:xfrm>
            <a:off x="0" y="6653731"/>
            <a:ext cx="593587" cy="146194"/>
          </a:xfrm>
          <a:prstGeom prst="rect">
            <a:avLst/>
          </a:prstGeom>
          <a:noFill/>
        </p:spPr>
        <p:txBody>
          <a:bodyPr vert="horz" wrap="none" tIns="0" bIns="0" rtlCol="0" anchor="ctr" anchorCtr="1">
            <a:spAutoFit/>
          </a:bodyPr>
          <a:lstStyle/>
          <a:p>
            <a:pPr algn="l">
              <a:lnSpc>
                <a:spcPct val="95000"/>
              </a:lnSpc>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3168481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744" indent="-237744" algn="l" defTabSz="914400"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80"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2pPr>
      <a:lvl3pPr marL="576072"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3pPr>
      <a:lvl4pPr marL="749808"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4pPr>
      <a:lvl5pPr marL="914400"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5pPr>
      <a:lvl6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6pPr>
      <a:lvl7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7pPr>
      <a:lvl8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8pPr>
      <a:lvl9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B4A7-7EEB-4F4B-A75F-BE93E8EC97BF}"/>
              </a:ext>
            </a:extLst>
          </p:cNvPr>
          <p:cNvSpPr>
            <a:spLocks noGrp="1"/>
          </p:cNvSpPr>
          <p:nvPr>
            <p:ph type="ctrTitle"/>
          </p:nvPr>
        </p:nvSpPr>
        <p:spPr/>
        <p:txBody>
          <a:bodyPr/>
          <a:lstStyle/>
          <a:p>
            <a:r>
              <a:rPr lang="en-US" dirty="0"/>
              <a:t>Business Case Study</a:t>
            </a:r>
          </a:p>
        </p:txBody>
      </p:sp>
    </p:spTree>
    <p:extLst>
      <p:ext uri="{BB962C8B-B14F-4D97-AF65-F5344CB8AC3E}">
        <p14:creationId xmlns:p14="http://schemas.microsoft.com/office/powerpoint/2010/main" val="2111916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A47C-6770-4828-BD89-9BF3CE900077}"/>
              </a:ext>
            </a:extLst>
          </p:cNvPr>
          <p:cNvSpPr>
            <a:spLocks noGrp="1"/>
          </p:cNvSpPr>
          <p:nvPr>
            <p:ph type="title"/>
          </p:nvPr>
        </p:nvSpPr>
        <p:spPr>
          <a:xfrm>
            <a:off x="838200" y="365126"/>
            <a:ext cx="10515600" cy="613442"/>
          </a:xfrm>
        </p:spPr>
        <p:txBody>
          <a:bodyPr>
            <a:normAutofit/>
          </a:bodyPr>
          <a:lstStyle/>
          <a:p>
            <a:r>
              <a:rPr lang="en-US" sz="3200" dirty="0"/>
              <a:t>Data Manipulation Query 5:  Dollars spent at Starbucks</a:t>
            </a:r>
          </a:p>
        </p:txBody>
      </p:sp>
      <p:sp>
        <p:nvSpPr>
          <p:cNvPr id="3" name="Content Placeholder 2">
            <a:extLst>
              <a:ext uri="{FF2B5EF4-FFF2-40B4-BE49-F238E27FC236}">
                <a16:creationId xmlns:a16="http://schemas.microsoft.com/office/drawing/2014/main" id="{00FAC6BA-E64D-401C-AE7C-27364BE5C825}"/>
              </a:ext>
            </a:extLst>
          </p:cNvPr>
          <p:cNvSpPr>
            <a:spLocks noGrp="1"/>
          </p:cNvSpPr>
          <p:nvPr>
            <p:ph idx="1"/>
          </p:nvPr>
        </p:nvSpPr>
        <p:spPr>
          <a:xfrm>
            <a:off x="838200" y="1579418"/>
            <a:ext cx="10515600" cy="4597545"/>
          </a:xfrm>
        </p:spPr>
        <p:txBody>
          <a:bodyPr>
            <a:normAutofit/>
          </a:bodyPr>
          <a:lstStyle/>
          <a:p>
            <a:r>
              <a:rPr lang="en-US" sz="1100" i="1" dirty="0"/>
              <a:t>#Question5</a:t>
            </a:r>
          </a:p>
          <a:p>
            <a:r>
              <a:rPr lang="en-US" sz="1100" i="1" dirty="0"/>
              <a:t>#import data</a:t>
            </a:r>
          </a:p>
          <a:p>
            <a:r>
              <a:rPr lang="en-US" sz="1100" b="1" dirty="0"/>
              <a:t>df = </a:t>
            </a:r>
            <a:r>
              <a:rPr lang="en-US" sz="1100" b="1" dirty="0" err="1"/>
              <a:t>pd.read_csv</a:t>
            </a:r>
            <a:r>
              <a:rPr lang="en-US" sz="1100" b="1" dirty="0"/>
              <a:t>('BusinessCase_Tx.csv')</a:t>
            </a:r>
          </a:p>
          <a:p>
            <a:r>
              <a:rPr lang="en-US" sz="1100" i="1" dirty="0"/>
              <a:t>#convert transaction date column to datetime</a:t>
            </a:r>
          </a:p>
          <a:p>
            <a:r>
              <a:rPr lang="en-US" sz="1100" b="1" dirty="0"/>
              <a:t>df['</a:t>
            </a:r>
            <a:r>
              <a:rPr lang="en-US" sz="1100" b="1" dirty="0" err="1"/>
              <a:t>originationDateTime</a:t>
            </a:r>
            <a:r>
              <a:rPr lang="en-US" sz="1100" b="1" dirty="0"/>
              <a:t>'] = </a:t>
            </a:r>
            <a:r>
              <a:rPr lang="en-US" sz="1100" b="1" dirty="0" err="1"/>
              <a:t>pd.to_datetime</a:t>
            </a:r>
            <a:r>
              <a:rPr lang="en-US" sz="1100" b="1" dirty="0"/>
              <a:t>(df['</a:t>
            </a:r>
            <a:r>
              <a:rPr lang="en-US" sz="1100" b="1" dirty="0" err="1"/>
              <a:t>originationDateTime</a:t>
            </a:r>
            <a:r>
              <a:rPr lang="en-US" sz="1100" b="1" dirty="0"/>
              <a:t>'])</a:t>
            </a:r>
          </a:p>
          <a:p>
            <a:r>
              <a:rPr lang="en-US" sz="1100" i="1" dirty="0"/>
              <a:t>#create a new column with only the month of the transaction date</a:t>
            </a:r>
          </a:p>
          <a:p>
            <a:r>
              <a:rPr lang="en-US" sz="1100" b="1" dirty="0"/>
              <a:t>df['</a:t>
            </a:r>
            <a:r>
              <a:rPr lang="en-US" sz="1100" b="1" dirty="0" err="1"/>
              <a:t>month_of_date</a:t>
            </a:r>
            <a:r>
              <a:rPr lang="en-US" sz="1100" b="1" dirty="0"/>
              <a:t>'] = df['</a:t>
            </a:r>
            <a:r>
              <a:rPr lang="en-US" sz="1100" b="1" dirty="0" err="1"/>
              <a:t>originationDateTime</a:t>
            </a:r>
            <a:r>
              <a:rPr lang="en-US" sz="1100" b="1" dirty="0"/>
              <a:t>'].</a:t>
            </a:r>
            <a:r>
              <a:rPr lang="en-US" sz="1100" b="1" dirty="0" err="1"/>
              <a:t>dt.month</a:t>
            </a:r>
            <a:endParaRPr lang="en-US" sz="1100" b="1" dirty="0"/>
          </a:p>
          <a:p>
            <a:r>
              <a:rPr lang="en-US" sz="1100" b="1" dirty="0" err="1"/>
              <a:t>df.head</a:t>
            </a:r>
            <a:r>
              <a:rPr lang="en-US" sz="1100" b="1" dirty="0"/>
              <a:t>(n=5)</a:t>
            </a:r>
          </a:p>
          <a:p>
            <a:r>
              <a:rPr lang="en-US" sz="1100" i="1" dirty="0"/>
              <a:t>#subset required columns of the dataset</a:t>
            </a:r>
          </a:p>
          <a:p>
            <a:r>
              <a:rPr lang="en-US" sz="1100" b="1" dirty="0"/>
              <a:t>df5 = df[['description', '</a:t>
            </a:r>
            <a:r>
              <a:rPr lang="en-US" sz="1100" b="1" dirty="0" err="1"/>
              <a:t>currencyAmount</a:t>
            </a:r>
            <a:r>
              <a:rPr lang="en-US" sz="1100" b="1" dirty="0"/>
              <a:t>', '</a:t>
            </a:r>
            <a:r>
              <a:rPr lang="en-US" sz="1100" b="1" dirty="0" err="1"/>
              <a:t>originationDateTime</a:t>
            </a:r>
            <a:r>
              <a:rPr lang="en-US" sz="1100" b="1" dirty="0"/>
              <a:t>', 'month_of_date','</a:t>
            </a:r>
            <a:r>
              <a:rPr lang="en-US" sz="1100" b="1" dirty="0" err="1"/>
              <a:t>categoryTags</a:t>
            </a:r>
            <a:r>
              <a:rPr lang="en-US" sz="1100" b="1" dirty="0"/>
              <a:t>']]</a:t>
            </a:r>
          </a:p>
          <a:p>
            <a:r>
              <a:rPr lang="en-US" sz="1100" b="1" dirty="0"/>
              <a:t>df5.head(n=5)</a:t>
            </a:r>
          </a:p>
          <a:p>
            <a:r>
              <a:rPr lang="en-US" sz="1100" i="1" dirty="0"/>
              <a:t>#select data where description has Starbucks in the month of April</a:t>
            </a:r>
          </a:p>
          <a:p>
            <a:r>
              <a:rPr lang="en-US" sz="1100" b="1" dirty="0"/>
              <a:t>df6 = df5[(df5['description'].</a:t>
            </a:r>
            <a:r>
              <a:rPr lang="en-US" sz="1100" b="1" dirty="0" err="1"/>
              <a:t>str.match</a:t>
            </a:r>
            <a:r>
              <a:rPr lang="en-US" sz="1100" b="1" dirty="0"/>
              <a:t>('STARBUCKS')) &amp; (df5['</a:t>
            </a:r>
            <a:r>
              <a:rPr lang="en-US" sz="1100" b="1" dirty="0" err="1"/>
              <a:t>month_of_date</a:t>
            </a:r>
            <a:r>
              <a:rPr lang="en-US" sz="1100" b="1" dirty="0"/>
              <a:t>'] == 4)]</a:t>
            </a:r>
          </a:p>
          <a:p>
            <a:r>
              <a:rPr lang="en-US" sz="1100" i="1" dirty="0"/>
              <a:t>#Calculate Amt spent on Starbucks for the month of April</a:t>
            </a:r>
          </a:p>
          <a:p>
            <a:r>
              <a:rPr lang="en-US" sz="1100" b="1" dirty="0"/>
              <a:t>Amt = df6['</a:t>
            </a:r>
            <a:r>
              <a:rPr lang="en-US" sz="1100" b="1" dirty="0" err="1"/>
              <a:t>currencyAmount</a:t>
            </a:r>
            <a:r>
              <a:rPr lang="en-US" sz="1100" b="1" dirty="0"/>
              <a:t>'].sum()</a:t>
            </a:r>
          </a:p>
          <a:p>
            <a:r>
              <a:rPr lang="en-US" sz="1100" b="1" dirty="0"/>
              <a:t>print(Amt)</a:t>
            </a:r>
          </a:p>
          <a:p>
            <a:pPr marL="0" indent="0">
              <a:buNone/>
            </a:pPr>
            <a:endParaRPr lang="en-US" dirty="0"/>
          </a:p>
        </p:txBody>
      </p:sp>
    </p:spTree>
    <p:extLst>
      <p:ext uri="{BB962C8B-B14F-4D97-AF65-F5344CB8AC3E}">
        <p14:creationId xmlns:p14="http://schemas.microsoft.com/office/powerpoint/2010/main" val="26146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9346-FD51-4BCD-9B49-7C9E5077F1D1}"/>
              </a:ext>
            </a:extLst>
          </p:cNvPr>
          <p:cNvSpPr>
            <a:spLocks noGrp="1"/>
          </p:cNvSpPr>
          <p:nvPr>
            <p:ph type="title"/>
          </p:nvPr>
        </p:nvSpPr>
        <p:spPr>
          <a:xfrm>
            <a:off x="838200" y="385345"/>
            <a:ext cx="10515600" cy="736311"/>
          </a:xfrm>
        </p:spPr>
        <p:txBody>
          <a:bodyPr>
            <a:noAutofit/>
          </a:bodyPr>
          <a:lstStyle/>
          <a:p>
            <a:r>
              <a:rPr lang="en-US" sz="2800" dirty="0"/>
              <a:t>Data Manipulation Query 6: Hypothesis Test - Starbucks April and June statistical significance spend comparison</a:t>
            </a:r>
          </a:p>
        </p:txBody>
      </p:sp>
      <p:sp>
        <p:nvSpPr>
          <p:cNvPr id="3" name="Content Placeholder 2">
            <a:extLst>
              <a:ext uri="{FF2B5EF4-FFF2-40B4-BE49-F238E27FC236}">
                <a16:creationId xmlns:a16="http://schemas.microsoft.com/office/drawing/2014/main" id="{2D886FAD-B861-47EE-BAEF-138E5488D7E2}"/>
              </a:ext>
            </a:extLst>
          </p:cNvPr>
          <p:cNvSpPr>
            <a:spLocks noGrp="1"/>
          </p:cNvSpPr>
          <p:nvPr>
            <p:ph idx="1"/>
          </p:nvPr>
        </p:nvSpPr>
        <p:spPr>
          <a:xfrm>
            <a:off x="838200" y="1121656"/>
            <a:ext cx="10515600" cy="5350999"/>
          </a:xfrm>
        </p:spPr>
        <p:txBody>
          <a:bodyPr>
            <a:normAutofit fontScale="25000" lnSpcReduction="20000"/>
          </a:bodyPr>
          <a:lstStyle/>
          <a:p>
            <a:r>
              <a:rPr lang="en-US" sz="4400" i="1" dirty="0"/>
              <a:t>#Question6</a:t>
            </a:r>
          </a:p>
          <a:p>
            <a:r>
              <a:rPr lang="en-US" sz="4400" b="1" dirty="0"/>
              <a:t>import </a:t>
            </a:r>
            <a:r>
              <a:rPr lang="en-US" sz="4400" b="1" dirty="0" err="1"/>
              <a:t>scipy.stats</a:t>
            </a:r>
            <a:r>
              <a:rPr lang="en-US" sz="4400" b="1" dirty="0"/>
              <a:t> as stats</a:t>
            </a:r>
          </a:p>
          <a:p>
            <a:r>
              <a:rPr lang="en-US" sz="4400" i="1" dirty="0"/>
              <a:t>#Calculate avg spend at </a:t>
            </a:r>
            <a:r>
              <a:rPr lang="en-US" sz="4400" i="1" dirty="0" err="1"/>
              <a:t>starbucks</a:t>
            </a:r>
            <a:r>
              <a:rPr lang="en-US" sz="4400" i="1" dirty="0"/>
              <a:t> in April</a:t>
            </a:r>
          </a:p>
          <a:p>
            <a:r>
              <a:rPr lang="en-US" sz="4400" b="1" dirty="0" err="1"/>
              <a:t>Aprilspend</a:t>
            </a:r>
            <a:r>
              <a:rPr lang="en-US" sz="4400" b="1" dirty="0"/>
              <a:t> = df6['</a:t>
            </a:r>
            <a:r>
              <a:rPr lang="en-US" sz="4400" b="1" dirty="0" err="1"/>
              <a:t>currencyAmount</a:t>
            </a:r>
            <a:r>
              <a:rPr lang="en-US" sz="4400" b="1" dirty="0"/>
              <a:t>']</a:t>
            </a:r>
          </a:p>
          <a:p>
            <a:r>
              <a:rPr lang="en-US" sz="4400" b="1" dirty="0" err="1"/>
              <a:t>Aprilmean</a:t>
            </a:r>
            <a:r>
              <a:rPr lang="en-US" sz="4400" b="1" dirty="0"/>
              <a:t> = df6['</a:t>
            </a:r>
            <a:r>
              <a:rPr lang="en-US" sz="4400" b="1" dirty="0" err="1"/>
              <a:t>currencyAmount</a:t>
            </a:r>
            <a:r>
              <a:rPr lang="en-US" sz="4400" b="1" dirty="0"/>
              <a:t>'].mean()</a:t>
            </a:r>
          </a:p>
          <a:p>
            <a:r>
              <a:rPr lang="en-US" sz="4400" b="1" dirty="0"/>
              <a:t>print(</a:t>
            </a:r>
            <a:r>
              <a:rPr lang="en-US" sz="4400" b="1" dirty="0" err="1"/>
              <a:t>Aprilmean</a:t>
            </a:r>
            <a:r>
              <a:rPr lang="en-US" sz="4400" b="1" dirty="0"/>
              <a:t>) # = 4.36</a:t>
            </a:r>
          </a:p>
          <a:p>
            <a:r>
              <a:rPr lang="en-US" sz="4400" i="1" dirty="0"/>
              <a:t>#Calculate avg spend at </a:t>
            </a:r>
            <a:r>
              <a:rPr lang="en-US" sz="4400" i="1" dirty="0" err="1"/>
              <a:t>starbucks</a:t>
            </a:r>
            <a:r>
              <a:rPr lang="en-US" sz="4400" i="1" dirty="0"/>
              <a:t> in June</a:t>
            </a:r>
          </a:p>
          <a:p>
            <a:r>
              <a:rPr lang="en-US" sz="4400" b="1" dirty="0"/>
              <a:t>df6 = df5[(df5['description'].</a:t>
            </a:r>
            <a:r>
              <a:rPr lang="en-US" sz="4400" b="1" dirty="0" err="1"/>
              <a:t>str.match</a:t>
            </a:r>
            <a:r>
              <a:rPr lang="en-US" sz="4400" b="1" dirty="0"/>
              <a:t>('STARBUCKS')) &amp; (df5['</a:t>
            </a:r>
            <a:r>
              <a:rPr lang="en-US" sz="4400" b="1" dirty="0" err="1"/>
              <a:t>month_of_date</a:t>
            </a:r>
            <a:r>
              <a:rPr lang="en-US" sz="4400" b="1" dirty="0"/>
              <a:t>'] == 6)]</a:t>
            </a:r>
          </a:p>
          <a:p>
            <a:r>
              <a:rPr lang="en-US" sz="4400" b="1" dirty="0"/>
              <a:t>df6.head(n=5)</a:t>
            </a:r>
          </a:p>
          <a:p>
            <a:r>
              <a:rPr lang="en-US" sz="4400" b="1" dirty="0" err="1"/>
              <a:t>Junespend</a:t>
            </a:r>
            <a:r>
              <a:rPr lang="en-US" sz="4400" b="1" dirty="0"/>
              <a:t> = df6['</a:t>
            </a:r>
            <a:r>
              <a:rPr lang="en-US" sz="4400" b="1" dirty="0" err="1"/>
              <a:t>currencyAmount</a:t>
            </a:r>
            <a:r>
              <a:rPr lang="en-US" sz="4400" b="1" dirty="0"/>
              <a:t>']</a:t>
            </a:r>
          </a:p>
          <a:p>
            <a:r>
              <a:rPr lang="en-US" sz="4400" b="1" dirty="0" err="1"/>
              <a:t>Junemean</a:t>
            </a:r>
            <a:r>
              <a:rPr lang="en-US" sz="4400" b="1" dirty="0"/>
              <a:t> = df6['</a:t>
            </a:r>
            <a:r>
              <a:rPr lang="en-US" sz="4400" b="1" dirty="0" err="1"/>
              <a:t>currencyAmount</a:t>
            </a:r>
            <a:r>
              <a:rPr lang="en-US" sz="4400" b="1" dirty="0"/>
              <a:t>'].mean()</a:t>
            </a:r>
          </a:p>
          <a:p>
            <a:r>
              <a:rPr lang="en-US" sz="4400" b="1" dirty="0"/>
              <a:t>print(</a:t>
            </a:r>
            <a:r>
              <a:rPr lang="en-US" sz="4400" b="1" dirty="0" err="1"/>
              <a:t>Junemean</a:t>
            </a:r>
            <a:r>
              <a:rPr lang="en-US" sz="4400" b="1" dirty="0"/>
              <a:t>) # = 4.50</a:t>
            </a:r>
          </a:p>
          <a:p>
            <a:r>
              <a:rPr lang="en-US" sz="4400" i="1" dirty="0"/>
              <a:t>#Check the </a:t>
            </a:r>
            <a:r>
              <a:rPr lang="en-US" sz="4400" i="1" dirty="0" err="1"/>
              <a:t>statstical</a:t>
            </a:r>
            <a:r>
              <a:rPr lang="en-US" sz="4400" i="1" dirty="0"/>
              <a:t> significance of the two means - hypothesis testing</a:t>
            </a:r>
          </a:p>
          <a:p>
            <a:r>
              <a:rPr lang="en-US" sz="4400" i="1" dirty="0"/>
              <a:t>#Null hypothesis: The means of the average </a:t>
            </a:r>
            <a:r>
              <a:rPr lang="en-US" sz="4400" i="1" dirty="0" err="1"/>
              <a:t>april</a:t>
            </a:r>
            <a:r>
              <a:rPr lang="en-US" sz="4400" i="1" dirty="0"/>
              <a:t> spend and average </a:t>
            </a:r>
            <a:r>
              <a:rPr lang="en-US" sz="4400" i="1" dirty="0" err="1"/>
              <a:t>june</a:t>
            </a:r>
            <a:r>
              <a:rPr lang="en-US" sz="4400" i="1" dirty="0"/>
              <a:t> spend are the same.</a:t>
            </a:r>
          </a:p>
          <a:p>
            <a:r>
              <a:rPr lang="en-US" sz="4400" b="1" dirty="0" err="1"/>
              <a:t>stats.ttest_ind</a:t>
            </a:r>
            <a:r>
              <a:rPr lang="en-US" sz="4400" b="1" dirty="0"/>
              <a:t>(a= </a:t>
            </a:r>
            <a:r>
              <a:rPr lang="en-US" sz="4400" b="1" dirty="0" err="1"/>
              <a:t>Aprilspend</a:t>
            </a:r>
            <a:r>
              <a:rPr lang="en-US" sz="4400" b="1" dirty="0"/>
              <a:t>,</a:t>
            </a:r>
          </a:p>
          <a:p>
            <a:r>
              <a:rPr lang="en-US" sz="4400" b="1" dirty="0"/>
              <a:t>                b= </a:t>
            </a:r>
            <a:r>
              <a:rPr lang="en-US" sz="4400" b="1" dirty="0" err="1"/>
              <a:t>Junespend</a:t>
            </a:r>
            <a:r>
              <a:rPr lang="en-US" sz="4400" b="1" dirty="0"/>
              <a:t>,</a:t>
            </a:r>
          </a:p>
          <a:p>
            <a:r>
              <a:rPr lang="en-US" sz="4400" b="1" dirty="0"/>
              <a:t>                </a:t>
            </a:r>
            <a:r>
              <a:rPr lang="en-US" sz="4400" b="1" dirty="0" err="1"/>
              <a:t>equal_var</a:t>
            </a:r>
            <a:r>
              <a:rPr lang="en-US" sz="4400" b="1" dirty="0"/>
              <a:t>=False)</a:t>
            </a:r>
          </a:p>
          <a:p>
            <a:r>
              <a:rPr lang="en-US" sz="4400" i="1" dirty="0"/>
              <a:t>#Ttest_indResult(statistic=-1.008555214726324, </a:t>
            </a:r>
            <a:r>
              <a:rPr lang="en-US" sz="4400" i="1" dirty="0" err="1"/>
              <a:t>pvalue</a:t>
            </a:r>
            <a:r>
              <a:rPr lang="en-US" sz="4400" i="1" dirty="0"/>
              <a:t>=0.3135027717110388)</a:t>
            </a:r>
          </a:p>
          <a:p>
            <a:r>
              <a:rPr lang="en-US" sz="4400" i="1" dirty="0"/>
              <a:t>#we used a two-tailed t-test since the two means are sample means</a:t>
            </a:r>
          </a:p>
          <a:p>
            <a:r>
              <a:rPr lang="en-US" sz="4400" dirty="0"/>
              <a:t>#The test yields a p-value of 0.3135, which means there is a 33% chance we'd see sample data this far apart if the two groups tested are actually identical.</a:t>
            </a:r>
          </a:p>
          <a:p>
            <a:r>
              <a:rPr lang="en-US" sz="4400" dirty="0"/>
              <a:t>#we using a 95% confidence level. We would fail to reject the null hypothesis, </a:t>
            </a:r>
          </a:p>
          <a:p>
            <a:r>
              <a:rPr lang="en-US" sz="4400" dirty="0"/>
              <a:t>#since the p-value is greater than the corresponding significance level of 5%.</a:t>
            </a:r>
          </a:p>
          <a:p>
            <a:endParaRPr lang="en-US" dirty="0"/>
          </a:p>
        </p:txBody>
      </p:sp>
    </p:spTree>
    <p:extLst>
      <p:ext uri="{BB962C8B-B14F-4D97-AF65-F5344CB8AC3E}">
        <p14:creationId xmlns:p14="http://schemas.microsoft.com/office/powerpoint/2010/main" val="1391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73A9-080A-4461-B401-FB9D201E1892}"/>
              </a:ext>
            </a:extLst>
          </p:cNvPr>
          <p:cNvSpPr>
            <a:spLocks noGrp="1"/>
          </p:cNvSpPr>
          <p:nvPr>
            <p:ph type="title"/>
          </p:nvPr>
        </p:nvSpPr>
        <p:spPr>
          <a:xfrm>
            <a:off x="838200" y="280737"/>
            <a:ext cx="10515600" cy="872655"/>
          </a:xfrm>
        </p:spPr>
        <p:txBody>
          <a:bodyPr>
            <a:noAutofit/>
          </a:bodyPr>
          <a:lstStyle/>
          <a:p>
            <a:r>
              <a:rPr lang="en-US" sz="2400" dirty="0"/>
              <a:t>Data Manipulation Query 7: H</a:t>
            </a:r>
            <a:r>
              <a:rPr lang="en-CA" sz="2400" dirty="0"/>
              <a:t>ighest average spend above trend at Starbucks (based on a 10-period moving average, ignoring missing dates)</a:t>
            </a:r>
            <a:endParaRPr lang="en-US" sz="2400" dirty="0"/>
          </a:p>
        </p:txBody>
      </p:sp>
      <p:sp>
        <p:nvSpPr>
          <p:cNvPr id="3" name="Content Placeholder 2">
            <a:extLst>
              <a:ext uri="{FF2B5EF4-FFF2-40B4-BE49-F238E27FC236}">
                <a16:creationId xmlns:a16="http://schemas.microsoft.com/office/drawing/2014/main" id="{A5C25583-B2A1-465F-8355-46E94B7927A8}"/>
              </a:ext>
            </a:extLst>
          </p:cNvPr>
          <p:cNvSpPr>
            <a:spLocks noGrp="1"/>
          </p:cNvSpPr>
          <p:nvPr>
            <p:ph idx="1"/>
          </p:nvPr>
        </p:nvSpPr>
        <p:spPr>
          <a:xfrm>
            <a:off x="838200" y="1319645"/>
            <a:ext cx="10515600" cy="4857318"/>
          </a:xfrm>
        </p:spPr>
        <p:txBody>
          <a:bodyPr>
            <a:normAutofit fontScale="40000" lnSpcReduction="20000"/>
          </a:bodyPr>
          <a:lstStyle/>
          <a:p>
            <a:r>
              <a:rPr lang="en-US" sz="2800" i="1" dirty="0"/>
              <a:t>#Question7</a:t>
            </a:r>
          </a:p>
          <a:p>
            <a:r>
              <a:rPr lang="en-US" sz="2800" i="1" dirty="0"/>
              <a:t>#import data</a:t>
            </a:r>
          </a:p>
          <a:p>
            <a:r>
              <a:rPr lang="en-US" sz="2800" b="1" dirty="0"/>
              <a:t>df = </a:t>
            </a:r>
            <a:r>
              <a:rPr lang="en-US" sz="2800" b="1" dirty="0" err="1"/>
              <a:t>pd.read_csv</a:t>
            </a:r>
            <a:r>
              <a:rPr lang="en-US" sz="2800" b="1" dirty="0"/>
              <a:t>('BusinessCase_Tx.csv')</a:t>
            </a:r>
          </a:p>
          <a:p>
            <a:r>
              <a:rPr lang="en-US" sz="2800" i="1" dirty="0"/>
              <a:t>#convert to datetime and match transactions with the </a:t>
            </a:r>
            <a:r>
              <a:rPr lang="en-US" sz="2800" i="1" dirty="0" err="1"/>
              <a:t>starbucks</a:t>
            </a:r>
            <a:r>
              <a:rPr lang="en-US" sz="2800" i="1" dirty="0"/>
              <a:t> description</a:t>
            </a:r>
          </a:p>
          <a:p>
            <a:r>
              <a:rPr lang="en-US" sz="2800" b="1" dirty="0"/>
              <a:t>df['</a:t>
            </a:r>
            <a:r>
              <a:rPr lang="en-US" sz="2800" b="1" dirty="0" err="1"/>
              <a:t>originationDateTime</a:t>
            </a:r>
            <a:r>
              <a:rPr lang="en-US" sz="2800" b="1" dirty="0"/>
              <a:t>'] = </a:t>
            </a:r>
            <a:r>
              <a:rPr lang="en-US" sz="2800" b="1" dirty="0" err="1"/>
              <a:t>pd.to_datetime</a:t>
            </a:r>
            <a:r>
              <a:rPr lang="en-US" sz="2800" b="1" dirty="0"/>
              <a:t>(df['</a:t>
            </a:r>
            <a:r>
              <a:rPr lang="en-US" sz="2800" b="1" dirty="0" err="1"/>
              <a:t>originationDateTime</a:t>
            </a:r>
            <a:r>
              <a:rPr lang="en-US" sz="2800" b="1" dirty="0"/>
              <a:t>'])</a:t>
            </a:r>
          </a:p>
          <a:p>
            <a:r>
              <a:rPr lang="en-US" sz="2800" b="1" dirty="0"/>
              <a:t>df2 = df[df['description'].</a:t>
            </a:r>
            <a:r>
              <a:rPr lang="en-US" sz="2800" b="1" dirty="0" err="1"/>
              <a:t>str.match</a:t>
            </a:r>
            <a:r>
              <a:rPr lang="en-US" sz="2800" b="1" dirty="0"/>
              <a:t>('STARBUCKS')]</a:t>
            </a:r>
          </a:p>
          <a:p>
            <a:r>
              <a:rPr lang="en-US" sz="2800" i="1" dirty="0"/>
              <a:t>#select desired columns from dataset</a:t>
            </a:r>
          </a:p>
          <a:p>
            <a:r>
              <a:rPr lang="en-US" sz="2800" b="1" dirty="0"/>
              <a:t>df3 = df2[['description','</a:t>
            </a:r>
            <a:r>
              <a:rPr lang="en-US" sz="2800" b="1" dirty="0" err="1"/>
              <a:t>originationDateTime</a:t>
            </a:r>
            <a:r>
              <a:rPr lang="en-US" sz="2800" b="1" dirty="0"/>
              <a:t>', '</a:t>
            </a:r>
            <a:r>
              <a:rPr lang="en-US" sz="2800" b="1" dirty="0" err="1"/>
              <a:t>currencyAmount</a:t>
            </a:r>
            <a:r>
              <a:rPr lang="en-US" sz="2800" b="1" dirty="0"/>
              <a:t>']]</a:t>
            </a:r>
          </a:p>
          <a:p>
            <a:r>
              <a:rPr lang="en-US" sz="2800" b="1" dirty="0"/>
              <a:t>df3.head(n=5)</a:t>
            </a:r>
          </a:p>
          <a:p>
            <a:r>
              <a:rPr lang="en-US" sz="2800" i="1" dirty="0"/>
              <a:t>#calculate rolling mean on the currency amount and store values in a new column</a:t>
            </a:r>
          </a:p>
          <a:p>
            <a:r>
              <a:rPr lang="en-US" sz="2800" b="1" dirty="0"/>
              <a:t>df3['MA_10'] = df3['</a:t>
            </a:r>
            <a:r>
              <a:rPr lang="en-US" sz="2800" b="1" dirty="0" err="1"/>
              <a:t>currencyAmount</a:t>
            </a:r>
            <a:r>
              <a:rPr lang="en-US" sz="2800" b="1" dirty="0"/>
              <a:t>'].rolling(window=10).mean()</a:t>
            </a:r>
          </a:p>
          <a:p>
            <a:r>
              <a:rPr lang="en-US" sz="2800" b="1" dirty="0"/>
              <a:t>df3.head(n=15)</a:t>
            </a:r>
          </a:p>
          <a:p>
            <a:r>
              <a:rPr lang="en-US" sz="2800" i="1" dirty="0"/>
              <a:t>#sort values of rolling mean</a:t>
            </a:r>
          </a:p>
          <a:p>
            <a:r>
              <a:rPr lang="en-US" sz="2800" b="1" dirty="0"/>
              <a:t>df3.sort_values(by=['MA_10'], </a:t>
            </a:r>
            <a:r>
              <a:rPr lang="en-US" sz="2800" b="1" dirty="0" err="1"/>
              <a:t>inplace</a:t>
            </a:r>
            <a:r>
              <a:rPr lang="en-US" sz="2800" b="1" dirty="0"/>
              <a:t>=True, ascending=False)</a:t>
            </a:r>
          </a:p>
          <a:p>
            <a:r>
              <a:rPr lang="en-US" sz="2800" b="1" dirty="0"/>
              <a:t>df3.head(n=5)</a:t>
            </a:r>
          </a:p>
          <a:p>
            <a:r>
              <a:rPr lang="en-US" sz="2800" i="1" dirty="0"/>
              <a:t>#select the top value of date column in the dataset as the date with the highest average</a:t>
            </a:r>
          </a:p>
          <a:p>
            <a:r>
              <a:rPr lang="en-US" sz="2800" b="1" dirty="0"/>
              <a:t>df3.iloc[0,1]</a:t>
            </a:r>
          </a:p>
          <a:p>
            <a:r>
              <a:rPr lang="en-US" sz="2800" i="1" dirty="0"/>
              <a:t>#date with that exhibited the highest average spend above trend at </a:t>
            </a:r>
          </a:p>
          <a:p>
            <a:r>
              <a:rPr lang="en-US" sz="2800" i="1" dirty="0"/>
              <a:t>#Starbucks (based on a 10-period moving average, ignoring missing dates)</a:t>
            </a:r>
          </a:p>
          <a:p>
            <a:r>
              <a:rPr lang="en-US" sz="2800" i="1" dirty="0"/>
              <a:t>#is 2018-06-28 07:33:00+00:00</a:t>
            </a:r>
          </a:p>
          <a:p>
            <a:pPr marL="0" indent="0">
              <a:buNone/>
            </a:pPr>
            <a:endParaRPr lang="en-US" dirty="0"/>
          </a:p>
        </p:txBody>
      </p:sp>
    </p:spTree>
    <p:extLst>
      <p:ext uri="{BB962C8B-B14F-4D97-AF65-F5344CB8AC3E}">
        <p14:creationId xmlns:p14="http://schemas.microsoft.com/office/powerpoint/2010/main" val="1635243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BDBD4D-7B7B-4EC0-AB6E-424933B04FED}" type="slidenum">
              <a:rPr lang="en-US">
                <a:latin typeface="Arial"/>
              </a:rPr>
              <a:pPr/>
              <a:t>13</a:t>
            </a:fld>
            <a:endParaRPr lang="en-US" dirty="0">
              <a:latin typeface="Arial"/>
            </a:endParaRPr>
          </a:p>
        </p:txBody>
      </p:sp>
      <p:sp>
        <p:nvSpPr>
          <p:cNvPr id="18" name="Rectangle 17"/>
          <p:cNvSpPr/>
          <p:nvPr/>
        </p:nvSpPr>
        <p:spPr>
          <a:xfrm>
            <a:off x="1588" y="-27236"/>
            <a:ext cx="12188825" cy="7008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FFFFFF"/>
              </a:solidFill>
              <a:latin typeface="Arial"/>
            </a:endParaRPr>
          </a:p>
        </p:txBody>
      </p:sp>
      <p:sp>
        <p:nvSpPr>
          <p:cNvPr id="19" name="TextBox 18"/>
          <p:cNvSpPr txBox="1"/>
          <p:nvPr/>
        </p:nvSpPr>
        <p:spPr>
          <a:xfrm>
            <a:off x="763389" y="2998624"/>
            <a:ext cx="9827240" cy="560007"/>
          </a:xfrm>
          <a:prstGeom prst="rect">
            <a:avLst/>
          </a:prstGeom>
          <a:noFill/>
        </p:spPr>
        <p:txBody>
          <a:bodyPr wrap="square" rtlCol="0">
            <a:spAutoFit/>
          </a:bodyPr>
          <a:lstStyle/>
          <a:p>
            <a:pPr>
              <a:lnSpc>
                <a:spcPct val="95000"/>
              </a:lnSpc>
            </a:pPr>
            <a:r>
              <a:rPr lang="en-US" sz="3199" b="1" dirty="0">
                <a:solidFill>
                  <a:srgbClr val="FFFFFF"/>
                </a:solidFill>
                <a:latin typeface="Arial"/>
              </a:rPr>
              <a:t>Business Case</a:t>
            </a:r>
          </a:p>
        </p:txBody>
      </p:sp>
      <p:sp>
        <p:nvSpPr>
          <p:cNvPr id="20" name="Oval 19"/>
          <p:cNvSpPr/>
          <p:nvPr/>
        </p:nvSpPr>
        <p:spPr bwMode="auto">
          <a:xfrm>
            <a:off x="202427" y="3083866"/>
            <a:ext cx="408603" cy="389521"/>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noAutofit/>
          </a:bodyPr>
          <a:lstStyle/>
          <a:p>
            <a:pPr fontAlgn="base">
              <a:spcBef>
                <a:spcPct val="20000"/>
              </a:spcBef>
              <a:spcAft>
                <a:spcPct val="0"/>
              </a:spcAft>
              <a:buClr>
                <a:srgbClr val="8CC63F"/>
              </a:buClr>
            </a:pPr>
            <a:r>
              <a:rPr lang="en-US" sz="1999" b="1" dirty="0">
                <a:solidFill>
                  <a:srgbClr val="00B624"/>
                </a:solidFill>
                <a:latin typeface="Arial"/>
              </a:rPr>
              <a:t>2</a:t>
            </a:r>
          </a:p>
        </p:txBody>
      </p:sp>
    </p:spTree>
    <p:extLst>
      <p:ext uri="{BB962C8B-B14F-4D97-AF65-F5344CB8AC3E}">
        <p14:creationId xmlns:p14="http://schemas.microsoft.com/office/powerpoint/2010/main" val="244537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45C1-E9DA-4251-8373-531289BECF4E}"/>
              </a:ext>
            </a:extLst>
          </p:cNvPr>
          <p:cNvSpPr>
            <a:spLocks noGrp="1"/>
          </p:cNvSpPr>
          <p:nvPr>
            <p:ph type="title"/>
          </p:nvPr>
        </p:nvSpPr>
        <p:spPr>
          <a:xfrm>
            <a:off x="838200" y="365125"/>
            <a:ext cx="10515600" cy="622011"/>
          </a:xfrm>
        </p:spPr>
        <p:txBody>
          <a:bodyPr>
            <a:normAutofit fontScale="90000"/>
          </a:bodyPr>
          <a:lstStyle/>
          <a:p>
            <a:r>
              <a:rPr lang="en-US" dirty="0"/>
              <a:t>The Task</a:t>
            </a:r>
          </a:p>
        </p:txBody>
      </p:sp>
      <p:sp>
        <p:nvSpPr>
          <p:cNvPr id="3" name="Content Placeholder 2">
            <a:extLst>
              <a:ext uri="{FF2B5EF4-FFF2-40B4-BE49-F238E27FC236}">
                <a16:creationId xmlns:a16="http://schemas.microsoft.com/office/drawing/2014/main" id="{7A1BB961-F8AA-47D0-94FF-95274E828A21}"/>
              </a:ext>
            </a:extLst>
          </p:cNvPr>
          <p:cNvSpPr>
            <a:spLocks noGrp="1"/>
          </p:cNvSpPr>
          <p:nvPr>
            <p:ph idx="1"/>
          </p:nvPr>
        </p:nvSpPr>
        <p:spPr>
          <a:xfrm>
            <a:off x="838200" y="1859973"/>
            <a:ext cx="10515600" cy="4316990"/>
          </a:xfrm>
        </p:spPr>
        <p:txBody>
          <a:bodyPr>
            <a:normAutofit fontScale="77500" lnSpcReduction="20000"/>
          </a:bodyPr>
          <a:lstStyle/>
          <a:p>
            <a:pPr marL="0" indent="0">
              <a:buNone/>
            </a:pPr>
            <a:r>
              <a:rPr lang="en-US" dirty="0"/>
              <a:t>Use the data provided to answer the following questions:</a:t>
            </a:r>
          </a:p>
          <a:p>
            <a:endParaRPr lang="en-US" dirty="0"/>
          </a:p>
          <a:p>
            <a:pPr marL="342900" indent="-342900">
              <a:buFont typeface="+mj-lt"/>
              <a:buAutoNum type="arabicPeriod"/>
            </a:pPr>
            <a:r>
              <a:rPr lang="en-CA" dirty="0"/>
              <a:t>We are planning to launch a new product focused on a specific merchant category (e.g. travel credit card). Which specific merchant category would you like to focus on for this new product?  Please explain your rationale for this category incorporating both the insights derived from the data and other concepts where you see fit.</a:t>
            </a:r>
          </a:p>
          <a:p>
            <a:endParaRPr lang="en-US" dirty="0"/>
          </a:p>
          <a:p>
            <a:pPr marL="342900" lvl="0" indent="-342900">
              <a:buFont typeface="+mj-lt"/>
              <a:buAutoNum type="arabicPeriod" startAt="2"/>
            </a:pPr>
            <a:r>
              <a:rPr lang="en-CA" dirty="0"/>
              <a:t>Identify and describe various segments of customers within the data.  Consider applying segmenting/clustering techniques to aid in the development of your answer. </a:t>
            </a:r>
          </a:p>
          <a:p>
            <a:pPr lvl="0"/>
            <a:endParaRPr lang="en-CA" dirty="0"/>
          </a:p>
          <a:p>
            <a:pPr marL="342900" lvl="0" indent="-342900">
              <a:buFont typeface="+mj-lt"/>
              <a:buAutoNum type="arabicPeriod" startAt="3"/>
            </a:pPr>
            <a:r>
              <a:rPr lang="en-CA" dirty="0"/>
              <a:t>Of the segments that you created in question 2, which specific segment would you like to target for this new product?  Why would you target them?  What are the potential challenges/risks to consider when targeting this segment vs. others?</a:t>
            </a:r>
          </a:p>
          <a:p>
            <a:endParaRPr lang="en-US" dirty="0"/>
          </a:p>
        </p:txBody>
      </p:sp>
      <p:sp>
        <p:nvSpPr>
          <p:cNvPr id="5" name="Rectangle 4">
            <a:extLst>
              <a:ext uri="{FF2B5EF4-FFF2-40B4-BE49-F238E27FC236}">
                <a16:creationId xmlns:a16="http://schemas.microsoft.com/office/drawing/2014/main" id="{C7069ED1-E820-418B-9008-E7BB39ECDBDB}"/>
              </a:ext>
            </a:extLst>
          </p:cNvPr>
          <p:cNvSpPr/>
          <p:nvPr/>
        </p:nvSpPr>
        <p:spPr>
          <a:xfrm>
            <a:off x="838200" y="1196993"/>
            <a:ext cx="3485711" cy="45312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 Case</a:t>
            </a:r>
            <a:endParaRPr lang="en-CA" sz="2000" b="1" dirty="0"/>
          </a:p>
        </p:txBody>
      </p:sp>
    </p:spTree>
    <p:extLst>
      <p:ext uri="{BB962C8B-B14F-4D97-AF65-F5344CB8AC3E}">
        <p14:creationId xmlns:p14="http://schemas.microsoft.com/office/powerpoint/2010/main" val="237221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0714-A805-46AB-8B17-180BD85CEC1E}"/>
              </a:ext>
            </a:extLst>
          </p:cNvPr>
          <p:cNvSpPr>
            <a:spLocks noGrp="1"/>
          </p:cNvSpPr>
          <p:nvPr>
            <p:ph type="title"/>
          </p:nvPr>
        </p:nvSpPr>
        <p:spPr>
          <a:xfrm>
            <a:off x="838200" y="365126"/>
            <a:ext cx="10515600" cy="559666"/>
          </a:xfrm>
        </p:spPr>
        <p:txBody>
          <a:bodyPr>
            <a:normAutofit fontScale="90000"/>
          </a:bodyPr>
          <a:lstStyle/>
          <a:p>
            <a:r>
              <a:rPr lang="en-US" dirty="0"/>
              <a:t>Approach</a:t>
            </a:r>
          </a:p>
        </p:txBody>
      </p:sp>
      <p:sp>
        <p:nvSpPr>
          <p:cNvPr id="3" name="Content Placeholder 2">
            <a:extLst>
              <a:ext uri="{FF2B5EF4-FFF2-40B4-BE49-F238E27FC236}">
                <a16:creationId xmlns:a16="http://schemas.microsoft.com/office/drawing/2014/main" id="{F98CEB99-C104-46B6-B869-466CF8ADFD1A}"/>
              </a:ext>
            </a:extLst>
          </p:cNvPr>
          <p:cNvSpPr>
            <a:spLocks noGrp="1"/>
          </p:cNvSpPr>
          <p:nvPr>
            <p:ph idx="1"/>
          </p:nvPr>
        </p:nvSpPr>
        <p:spPr>
          <a:xfrm>
            <a:off x="838200" y="1205345"/>
            <a:ext cx="10515600" cy="4971618"/>
          </a:xfrm>
        </p:spPr>
        <p:txBody>
          <a:bodyPr>
            <a:normAutofit fontScale="92500" lnSpcReduction="10000"/>
          </a:bodyPr>
          <a:lstStyle/>
          <a:p>
            <a:pPr marL="0" indent="0">
              <a:lnSpc>
                <a:spcPct val="95000"/>
              </a:lnSpc>
              <a:buNone/>
            </a:pPr>
            <a:r>
              <a:rPr lang="en-CA" sz="2400" dirty="0"/>
              <a:t>The approached employed in answering the case study questions is outlined below;</a:t>
            </a:r>
          </a:p>
          <a:p>
            <a:pPr>
              <a:lnSpc>
                <a:spcPct val="95000"/>
              </a:lnSpc>
            </a:pPr>
            <a:endParaRPr lang="en-CA" sz="2400" dirty="0"/>
          </a:p>
          <a:p>
            <a:pPr marL="285750" indent="-285750">
              <a:lnSpc>
                <a:spcPct val="95000"/>
              </a:lnSpc>
              <a:buFont typeface="Wingdings" panose="05000000000000000000" pitchFamily="2" charset="2"/>
              <a:buChar char="§"/>
            </a:pPr>
            <a:r>
              <a:rPr lang="en-CA" sz="2400" dirty="0"/>
              <a:t>First, make some assumptions about the questions</a:t>
            </a:r>
          </a:p>
          <a:p>
            <a:pPr marL="285750" indent="-285750">
              <a:lnSpc>
                <a:spcPct val="95000"/>
              </a:lnSpc>
              <a:buFont typeface="Wingdings" panose="05000000000000000000" pitchFamily="2" charset="2"/>
              <a:buChar char="§"/>
            </a:pPr>
            <a:r>
              <a:rPr lang="en-CA" sz="2400" dirty="0"/>
              <a:t>Identify the dataset/ or columns needed for the analytics.</a:t>
            </a:r>
          </a:p>
          <a:p>
            <a:pPr marL="285750" indent="-285750">
              <a:lnSpc>
                <a:spcPct val="95000"/>
              </a:lnSpc>
              <a:buFont typeface="Wingdings" panose="05000000000000000000" pitchFamily="2" charset="2"/>
              <a:buChar char="§"/>
            </a:pPr>
            <a:r>
              <a:rPr lang="en-CA" sz="2400" dirty="0"/>
              <a:t>Ask the needed question for use in the analysis</a:t>
            </a:r>
          </a:p>
          <a:p>
            <a:pPr marL="285750" indent="-285750">
              <a:lnSpc>
                <a:spcPct val="95000"/>
              </a:lnSpc>
              <a:buFont typeface="Wingdings" panose="05000000000000000000" pitchFamily="2" charset="2"/>
              <a:buChar char="§"/>
            </a:pPr>
            <a:r>
              <a:rPr lang="en-CA" sz="2400" dirty="0"/>
              <a:t>Perform data manipulations if needed to improve answer to questions(join or merge, column deletion/ addition)</a:t>
            </a:r>
          </a:p>
          <a:p>
            <a:pPr marL="285750" indent="-285750">
              <a:lnSpc>
                <a:spcPct val="95000"/>
              </a:lnSpc>
              <a:buFont typeface="Wingdings" panose="05000000000000000000" pitchFamily="2" charset="2"/>
              <a:buChar char="§"/>
            </a:pPr>
            <a:r>
              <a:rPr lang="en-CA" sz="2400" dirty="0"/>
              <a:t>Joined the datasets(Customer and Transactions)</a:t>
            </a:r>
          </a:p>
          <a:p>
            <a:pPr marL="285750" indent="-285750">
              <a:lnSpc>
                <a:spcPct val="95000"/>
              </a:lnSpc>
              <a:buFont typeface="Wingdings" panose="05000000000000000000" pitchFamily="2" charset="2"/>
              <a:buChar char="§"/>
            </a:pPr>
            <a:r>
              <a:rPr lang="en-CA" sz="2400" dirty="0"/>
              <a:t>Apply analytic techniques to identify the answer to the questions</a:t>
            </a:r>
          </a:p>
          <a:p>
            <a:pPr marL="285750" indent="-285750">
              <a:lnSpc>
                <a:spcPct val="95000"/>
              </a:lnSpc>
              <a:buFont typeface="Wingdings" panose="05000000000000000000" pitchFamily="2" charset="2"/>
              <a:buChar char="§"/>
            </a:pPr>
            <a:r>
              <a:rPr lang="en-CA" sz="2400" dirty="0"/>
              <a:t>Create visualizations to identify trend and to provide answers to the questions.</a:t>
            </a:r>
          </a:p>
          <a:p>
            <a:pPr marL="285750" indent="-285750">
              <a:lnSpc>
                <a:spcPct val="95000"/>
              </a:lnSpc>
              <a:buFont typeface="Wingdings" panose="05000000000000000000" pitchFamily="2" charset="2"/>
              <a:buChar char="§"/>
            </a:pPr>
            <a:r>
              <a:rPr lang="en-CA" sz="2400" dirty="0"/>
              <a:t>Make conclusion on the assumptions and identify the correct answers</a:t>
            </a:r>
          </a:p>
          <a:p>
            <a:pPr marL="285750" indent="-285750">
              <a:lnSpc>
                <a:spcPct val="95000"/>
              </a:lnSpc>
              <a:buFont typeface="Wingdings" panose="05000000000000000000" pitchFamily="2" charset="2"/>
              <a:buChar char="§"/>
            </a:pPr>
            <a:r>
              <a:rPr lang="en-CA" sz="2400" dirty="0"/>
              <a:t>If no definite answered is obtained, generalizations about the data insight is made</a:t>
            </a:r>
          </a:p>
          <a:p>
            <a:endParaRPr lang="en-US" dirty="0"/>
          </a:p>
        </p:txBody>
      </p:sp>
    </p:spTree>
    <p:extLst>
      <p:ext uri="{BB962C8B-B14F-4D97-AF65-F5344CB8AC3E}">
        <p14:creationId xmlns:p14="http://schemas.microsoft.com/office/powerpoint/2010/main" val="377948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EAE8-B8CD-4363-8B67-1327EE89F0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19B083-8A21-4C96-9CA8-EC7B7A0BE275}"/>
              </a:ext>
            </a:extLst>
          </p:cNvPr>
          <p:cNvSpPr>
            <a:spLocks noGrp="1"/>
          </p:cNvSpPr>
          <p:nvPr>
            <p:ph idx="1"/>
          </p:nvPr>
        </p:nvSpPr>
        <p:spPr/>
        <p:txBody>
          <a:bodyPr/>
          <a:lstStyle/>
          <a:p>
            <a:endParaRPr lang="en-US" dirty="0"/>
          </a:p>
        </p:txBody>
      </p:sp>
      <p:sp>
        <p:nvSpPr>
          <p:cNvPr id="11" name="Rectangle 10">
            <a:extLst>
              <a:ext uri="{FF2B5EF4-FFF2-40B4-BE49-F238E27FC236}">
                <a16:creationId xmlns:a16="http://schemas.microsoft.com/office/drawing/2014/main" id="{C7EBE375-FA93-4937-B511-2605F1618968}"/>
              </a:ext>
            </a:extLst>
          </p:cNvPr>
          <p:cNvSpPr/>
          <p:nvPr/>
        </p:nvSpPr>
        <p:spPr>
          <a:xfrm>
            <a:off x="-1" y="-27236"/>
            <a:ext cx="12188825" cy="7008574"/>
          </a:xfrm>
          <a:prstGeom prst="rect">
            <a:avLst/>
          </a:prstGeom>
          <a:solidFill>
            <a:srgbClr val="00B624"/>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Arial"/>
              <a:ea typeface="+mn-ea"/>
              <a:cs typeface="+mn-cs"/>
            </a:endParaRPr>
          </a:p>
        </p:txBody>
      </p:sp>
      <p:sp>
        <p:nvSpPr>
          <p:cNvPr id="12" name="TextBox 11">
            <a:extLst>
              <a:ext uri="{FF2B5EF4-FFF2-40B4-BE49-F238E27FC236}">
                <a16:creationId xmlns:a16="http://schemas.microsoft.com/office/drawing/2014/main" id="{AE31BF0F-CEFD-419E-9A7E-B24AF1CFCC2C}"/>
              </a:ext>
            </a:extLst>
          </p:cNvPr>
          <p:cNvSpPr txBox="1"/>
          <p:nvPr/>
        </p:nvSpPr>
        <p:spPr>
          <a:xfrm>
            <a:off x="761801" y="2998623"/>
            <a:ext cx="9827240" cy="560025"/>
          </a:xfrm>
          <a:prstGeom prst="rect">
            <a:avLst/>
          </a:prstGeom>
          <a:noFill/>
        </p:spPr>
        <p:txBody>
          <a:bodyPr wrap="square" rtlCol="0">
            <a:spAutoFit/>
          </a:bodyPr>
          <a:lstStyle/>
          <a:p>
            <a:pPr>
              <a:lnSpc>
                <a:spcPct val="95000"/>
              </a:lnSpc>
            </a:pPr>
            <a:r>
              <a:rPr lang="en-US" sz="3199" b="1" dirty="0">
                <a:solidFill>
                  <a:srgbClr val="FFFFFF"/>
                </a:solidFill>
                <a:latin typeface="Arial"/>
              </a:rPr>
              <a:t>Executive Presentation (Business Case Answers)</a:t>
            </a:r>
          </a:p>
        </p:txBody>
      </p:sp>
      <p:sp>
        <p:nvSpPr>
          <p:cNvPr id="13" name="Oval 12">
            <a:extLst>
              <a:ext uri="{FF2B5EF4-FFF2-40B4-BE49-F238E27FC236}">
                <a16:creationId xmlns:a16="http://schemas.microsoft.com/office/drawing/2014/main" id="{B62508B0-BC59-4092-98D9-6184AB52DCF5}"/>
              </a:ext>
            </a:extLst>
          </p:cNvPr>
          <p:cNvSpPr/>
          <p:nvPr/>
        </p:nvSpPr>
        <p:spPr bwMode="auto">
          <a:xfrm>
            <a:off x="200838" y="3083865"/>
            <a:ext cx="408603" cy="389521"/>
          </a:xfrm>
          <a:prstGeom prst="ellipse">
            <a:avLst/>
          </a:prstGeom>
          <a:solidFill>
            <a:sysClr val="window" lastClr="FFFFFF"/>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noAutofit/>
          </a:bodyPr>
          <a:lstStyle/>
          <a:p>
            <a:pPr marL="0" marR="0" lvl="0" indent="0" defTabSz="914400" eaLnBrk="1" fontAlgn="base" latinLnBrk="0" hangingPunct="1">
              <a:lnSpc>
                <a:spcPct val="100000"/>
              </a:lnSpc>
              <a:spcBef>
                <a:spcPct val="20000"/>
              </a:spcBef>
              <a:spcAft>
                <a:spcPct val="0"/>
              </a:spcAft>
              <a:buClr>
                <a:srgbClr val="8CC63F"/>
              </a:buClr>
              <a:buSzTx/>
              <a:buFontTx/>
              <a:buNone/>
              <a:tabLst/>
              <a:defRPr/>
            </a:pPr>
            <a:r>
              <a:rPr kumimoji="0" lang="en-US" sz="1999" b="1" i="0" u="none" strike="noStrike" kern="0" cap="none" spc="0" normalizeH="0" baseline="0" noProof="0" dirty="0">
                <a:ln>
                  <a:noFill/>
                </a:ln>
                <a:solidFill>
                  <a:srgbClr val="00B624"/>
                </a:solidFill>
                <a:effectLst/>
                <a:uLnTx/>
                <a:uFillTx/>
                <a:latin typeface="Arial"/>
              </a:rPr>
              <a:t>3</a:t>
            </a:r>
          </a:p>
        </p:txBody>
      </p:sp>
    </p:spTree>
    <p:extLst>
      <p:ext uri="{BB962C8B-B14F-4D97-AF65-F5344CB8AC3E}">
        <p14:creationId xmlns:p14="http://schemas.microsoft.com/office/powerpoint/2010/main" val="318292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5229-4254-4B64-A02E-C8CD429116A7}"/>
              </a:ext>
            </a:extLst>
          </p:cNvPr>
          <p:cNvSpPr>
            <a:spLocks noGrp="1"/>
          </p:cNvSpPr>
          <p:nvPr>
            <p:ph type="title"/>
          </p:nvPr>
        </p:nvSpPr>
        <p:spPr>
          <a:xfrm>
            <a:off x="838200" y="365126"/>
            <a:ext cx="10515600" cy="725920"/>
          </a:xfrm>
        </p:spPr>
        <p:txBody>
          <a:bodyPr>
            <a:normAutofit/>
          </a:bodyPr>
          <a:lstStyle/>
          <a:p>
            <a:r>
              <a:rPr lang="en-US" sz="2800" dirty="0"/>
              <a:t>Executive Summary</a:t>
            </a:r>
          </a:p>
        </p:txBody>
      </p:sp>
      <p:sp>
        <p:nvSpPr>
          <p:cNvPr id="3" name="Content Placeholder 2">
            <a:extLst>
              <a:ext uri="{FF2B5EF4-FFF2-40B4-BE49-F238E27FC236}">
                <a16:creationId xmlns:a16="http://schemas.microsoft.com/office/drawing/2014/main" id="{6E44D810-D391-42FA-B6DE-A8E38216E1B6}"/>
              </a:ext>
            </a:extLst>
          </p:cNvPr>
          <p:cNvSpPr>
            <a:spLocks noGrp="1"/>
          </p:cNvSpPr>
          <p:nvPr>
            <p:ph idx="1"/>
          </p:nvPr>
        </p:nvSpPr>
        <p:spPr>
          <a:xfrm>
            <a:off x="838200" y="1267691"/>
            <a:ext cx="10515600" cy="4909272"/>
          </a:xfrm>
        </p:spPr>
        <p:txBody>
          <a:bodyPr>
            <a:normAutofit/>
          </a:bodyPr>
          <a:lstStyle/>
          <a:p>
            <a:pPr marL="285750" indent="-285750">
              <a:lnSpc>
                <a:spcPct val="95000"/>
              </a:lnSpc>
              <a:buFont typeface="Arial" panose="020B0604020202020204" pitchFamily="34" charset="0"/>
              <a:buChar char="•"/>
            </a:pPr>
            <a:r>
              <a:rPr lang="en-US" sz="2200" dirty="0"/>
              <a:t>Most of the transactions and money spent happened in the income and transfer category</a:t>
            </a:r>
          </a:p>
          <a:p>
            <a:pPr marL="285750" indent="-285750">
              <a:lnSpc>
                <a:spcPct val="95000"/>
              </a:lnSpc>
              <a:buFont typeface="Arial" panose="020B0604020202020204" pitchFamily="34" charset="0"/>
              <a:buChar char="•"/>
            </a:pPr>
            <a:r>
              <a:rPr lang="en-US" sz="2200" dirty="0"/>
              <a:t>The merchant categories spending was seasonal</a:t>
            </a:r>
          </a:p>
          <a:p>
            <a:pPr marL="285750" indent="-285750">
              <a:lnSpc>
                <a:spcPct val="95000"/>
              </a:lnSpc>
              <a:buFont typeface="Arial" panose="020B0604020202020204" pitchFamily="34" charset="0"/>
              <a:buChar char="•"/>
            </a:pPr>
            <a:r>
              <a:rPr lang="en-US" sz="2200" dirty="0"/>
              <a:t>Focusing on the transfer category I proposed a banking transfer app as the new product </a:t>
            </a:r>
          </a:p>
          <a:p>
            <a:pPr marL="285750" indent="-285750">
              <a:lnSpc>
                <a:spcPct val="95000"/>
              </a:lnSpc>
              <a:buFont typeface="Arial" panose="020B0604020202020204" pitchFamily="34" charset="0"/>
              <a:buChar char="•"/>
            </a:pPr>
            <a:r>
              <a:rPr lang="en-US" sz="2200" dirty="0"/>
              <a:t>The amount of money earned correlates with the spending </a:t>
            </a:r>
          </a:p>
          <a:p>
            <a:pPr marL="285750" indent="-285750">
              <a:lnSpc>
                <a:spcPct val="95000"/>
              </a:lnSpc>
              <a:buFont typeface="Arial" panose="020B0604020202020204" pitchFamily="34" charset="0"/>
              <a:buChar char="•"/>
            </a:pPr>
            <a:r>
              <a:rPr lang="en-US" sz="2200" dirty="0"/>
              <a:t>The Customers can be segmented using different variables – we used income and relationship status</a:t>
            </a:r>
          </a:p>
          <a:p>
            <a:pPr marL="285750" indent="-285750">
              <a:lnSpc>
                <a:spcPct val="95000"/>
              </a:lnSpc>
              <a:buFont typeface="Arial" panose="020B0604020202020204" pitchFamily="34" charset="0"/>
              <a:buChar char="•"/>
            </a:pPr>
            <a:r>
              <a:rPr lang="en-US" sz="2200" dirty="0"/>
              <a:t>K-means clustering was effective in correctly segmenting the customers based on available data</a:t>
            </a:r>
          </a:p>
          <a:p>
            <a:pPr marL="285750" indent="-285750">
              <a:lnSpc>
                <a:spcPct val="95000"/>
              </a:lnSpc>
              <a:buFont typeface="Arial" panose="020B0604020202020204" pitchFamily="34" charset="0"/>
              <a:buChar char="•"/>
            </a:pPr>
            <a:r>
              <a:rPr lang="en-US" sz="2200" dirty="0"/>
              <a:t>Customer segments can be successfully targeted based on the clusters and features of the new product. </a:t>
            </a:r>
          </a:p>
          <a:p>
            <a:pPr marL="0" indent="0">
              <a:buNone/>
            </a:pPr>
            <a:endParaRPr lang="en-US" dirty="0"/>
          </a:p>
        </p:txBody>
      </p:sp>
    </p:spTree>
    <p:extLst>
      <p:ext uri="{BB962C8B-B14F-4D97-AF65-F5344CB8AC3E}">
        <p14:creationId xmlns:p14="http://schemas.microsoft.com/office/powerpoint/2010/main" val="41672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270F-F5BB-4DEC-BF22-64F338676570}"/>
              </a:ext>
            </a:extLst>
          </p:cNvPr>
          <p:cNvSpPr>
            <a:spLocks noGrp="1"/>
          </p:cNvSpPr>
          <p:nvPr>
            <p:ph type="title"/>
          </p:nvPr>
        </p:nvSpPr>
        <p:spPr>
          <a:xfrm>
            <a:off x="4965430" y="629268"/>
            <a:ext cx="6586491" cy="846604"/>
          </a:xfrm>
        </p:spPr>
        <p:txBody>
          <a:bodyPr anchor="b">
            <a:normAutofit/>
          </a:bodyPr>
          <a:lstStyle/>
          <a:p>
            <a:r>
              <a:rPr lang="en-US" sz="2800" dirty="0"/>
              <a:t>Presentation of Findings (Question 1)</a:t>
            </a:r>
          </a:p>
        </p:txBody>
      </p:sp>
      <p:sp>
        <p:nvSpPr>
          <p:cNvPr id="3" name="Content Placeholder 2">
            <a:extLst>
              <a:ext uri="{FF2B5EF4-FFF2-40B4-BE49-F238E27FC236}">
                <a16:creationId xmlns:a16="http://schemas.microsoft.com/office/drawing/2014/main" id="{01B0D3F7-B27A-4CC1-B60C-C8553E0A10B8}"/>
              </a:ext>
            </a:extLst>
          </p:cNvPr>
          <p:cNvSpPr>
            <a:spLocks noGrp="1"/>
          </p:cNvSpPr>
          <p:nvPr>
            <p:ph idx="1"/>
          </p:nvPr>
        </p:nvSpPr>
        <p:spPr>
          <a:xfrm>
            <a:off x="4965431" y="2438400"/>
            <a:ext cx="6586489" cy="3785419"/>
          </a:xfrm>
        </p:spPr>
        <p:txBody>
          <a:bodyPr>
            <a:normAutofit/>
          </a:bodyPr>
          <a:lstStyle/>
          <a:p>
            <a:r>
              <a:rPr lang="en-US" sz="1600" dirty="0"/>
              <a:t>For the launching of the new product, I would like to focus on the </a:t>
            </a:r>
            <a:r>
              <a:rPr lang="en-US" sz="1600" b="1" dirty="0"/>
              <a:t>‘Transfer’ </a:t>
            </a:r>
            <a:r>
              <a:rPr lang="en-US" sz="1600" dirty="0"/>
              <a:t>merchant category and launch a </a:t>
            </a:r>
            <a:r>
              <a:rPr lang="en-US" sz="1600" b="1" dirty="0"/>
              <a:t>Money transfer application for easier transfer</a:t>
            </a:r>
            <a:r>
              <a:rPr lang="en-US" sz="1600" dirty="0"/>
              <a:t>. </a:t>
            </a:r>
          </a:p>
          <a:p>
            <a:r>
              <a:rPr lang="en-US" sz="1600" dirty="0"/>
              <a:t>A successful product launch depends on understanding customer needs and demographics and timing the launch of the product. Customer behavior affects what is bought by the customer and spending habit may be seasonal based on customer needs.</a:t>
            </a:r>
          </a:p>
          <a:p>
            <a:endParaRPr lang="en-US" sz="1600" dirty="0"/>
          </a:p>
          <a:p>
            <a:r>
              <a:rPr lang="en-US" sz="1600" dirty="0"/>
              <a:t>From our dataset, we discovered that most of the transaction occurred in the merchant category income and transfer. Logically we should focus on those categories for our product launch. </a:t>
            </a:r>
          </a:p>
          <a:p>
            <a:r>
              <a:rPr lang="en-US" sz="1600" dirty="0"/>
              <a:t>Transaction amount may not be enough in getting an understanding of merchant categories. Amount of transaction helps determine if the categories have a lots of customers that will buy the products.</a:t>
            </a:r>
          </a:p>
          <a:p>
            <a:endParaRPr lang="en-US" sz="1600" dirty="0"/>
          </a:p>
        </p:txBody>
      </p:sp>
      <p:pic>
        <p:nvPicPr>
          <p:cNvPr id="5" name="Picture 4" descr="A screenshot of a cell phone&#10;&#10;Description automatically generated">
            <a:extLst>
              <a:ext uri="{FF2B5EF4-FFF2-40B4-BE49-F238E27FC236}">
                <a16:creationId xmlns:a16="http://schemas.microsoft.com/office/drawing/2014/main" id="{2EE013F1-E228-4801-9E0D-2AEF7D39BE14}"/>
              </a:ext>
            </a:extLst>
          </p:cNvPr>
          <p:cNvPicPr>
            <a:picLocks noChangeAspect="1"/>
          </p:cNvPicPr>
          <p:nvPr/>
        </p:nvPicPr>
        <p:blipFill rotWithShape="1">
          <a:blip r:embed="rId2">
            <a:extLst>
              <a:ext uri="{28A0092B-C50C-407E-A947-70E740481C1C}">
                <a14:useLocalDpi xmlns:a14="http://schemas.microsoft.com/office/drawing/2010/main" val="0"/>
              </a:ext>
            </a:extLst>
          </a:blip>
          <a:srcRect l="2729" r="977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A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631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59F2D7-1EF0-43C2-AEB4-F67817DC5928}"/>
              </a:ext>
            </a:extLst>
          </p:cNvPr>
          <p:cNvSpPr>
            <a:spLocks noGrp="1"/>
          </p:cNvSpPr>
          <p:nvPr>
            <p:ph idx="1"/>
          </p:nvPr>
        </p:nvSpPr>
        <p:spPr>
          <a:xfrm>
            <a:off x="831987" y="2400472"/>
            <a:ext cx="6358432" cy="3728615"/>
          </a:xfrm>
        </p:spPr>
        <p:txBody>
          <a:bodyPr>
            <a:normAutofit/>
          </a:bodyPr>
          <a:lstStyle/>
          <a:p>
            <a:r>
              <a:rPr lang="en-US" sz="2000"/>
              <a:t>Another factor that will help in deciding on the category of focus is the seasonality of the products. Most of the categories we analyzed in the previous diagram showed seasonality in the number of transactions. </a:t>
            </a:r>
          </a:p>
          <a:p>
            <a:r>
              <a:rPr lang="en-US" sz="2000"/>
              <a:t>Timing should be considered when deciding the category to focus on as shown in the graph. </a:t>
            </a:r>
          </a:p>
          <a:p>
            <a:r>
              <a:rPr lang="en-US" sz="2000"/>
              <a:t>Demography of transaction records also plays a strong role in making product decisions. Our data showed that the given demographics showed a similar pattern on the amount they spend on each category of transactions.</a:t>
            </a:r>
          </a:p>
          <a:p>
            <a:endParaRPr lang="en-US" sz="2000"/>
          </a:p>
        </p:txBody>
      </p:sp>
      <p:pic>
        <p:nvPicPr>
          <p:cNvPr id="5" name="Picture 4" descr="A close up of a map&#10;&#10;Description automatically generated">
            <a:extLst>
              <a:ext uri="{FF2B5EF4-FFF2-40B4-BE49-F238E27FC236}">
                <a16:creationId xmlns:a16="http://schemas.microsoft.com/office/drawing/2014/main" id="{68FC6F6F-7965-4E18-970A-0451C5713DB2}"/>
              </a:ext>
            </a:extLst>
          </p:cNvPr>
          <p:cNvPicPr>
            <a:picLocks noChangeAspect="1"/>
          </p:cNvPicPr>
          <p:nvPr/>
        </p:nvPicPr>
        <p:blipFill rotWithShape="1">
          <a:blip r:embed="rId2">
            <a:extLst>
              <a:ext uri="{28A0092B-C50C-407E-A947-70E740481C1C}">
                <a14:useLocalDpi xmlns:a14="http://schemas.microsoft.com/office/drawing/2010/main" val="0"/>
              </a:ext>
            </a:extLst>
          </a:blip>
          <a:srcRect r="4381" b="2"/>
          <a:stretch/>
        </p:blipFill>
        <p:spPr>
          <a:xfrm>
            <a:off x="7556409" y="557190"/>
            <a:ext cx="3995928" cy="5571896"/>
          </a:xfrm>
          <a:prstGeom prst="rect">
            <a:avLst/>
          </a:prstGeom>
          <a:effectLst/>
        </p:spPr>
      </p:pic>
    </p:spTree>
    <p:extLst>
      <p:ext uri="{BB962C8B-B14F-4D97-AF65-F5344CB8AC3E}">
        <p14:creationId xmlns:p14="http://schemas.microsoft.com/office/powerpoint/2010/main" val="165215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8E96-895E-4506-82B5-A409A06AF105}"/>
              </a:ext>
            </a:extLst>
          </p:cNvPr>
          <p:cNvSpPr>
            <a:spLocks noGrp="1"/>
          </p:cNvSpPr>
          <p:nvPr>
            <p:ph type="title"/>
          </p:nvPr>
        </p:nvSpPr>
        <p:spPr>
          <a:xfrm>
            <a:off x="838200" y="365125"/>
            <a:ext cx="10515600" cy="622011"/>
          </a:xfrm>
        </p:spPr>
        <p:txBody>
          <a:bodyPr>
            <a:normAutofit fontScale="90000"/>
          </a:bodyPr>
          <a:lstStyle/>
          <a:p>
            <a:r>
              <a:rPr lang="en-US" dirty="0"/>
              <a:t>Overview</a:t>
            </a:r>
          </a:p>
        </p:txBody>
      </p:sp>
      <p:sp>
        <p:nvSpPr>
          <p:cNvPr id="3" name="Content Placeholder 2">
            <a:extLst>
              <a:ext uri="{FF2B5EF4-FFF2-40B4-BE49-F238E27FC236}">
                <a16:creationId xmlns:a16="http://schemas.microsoft.com/office/drawing/2014/main" id="{AB817193-DD22-41BD-9C6A-7922E261D7F3}"/>
              </a:ext>
            </a:extLst>
          </p:cNvPr>
          <p:cNvSpPr>
            <a:spLocks noGrp="1"/>
          </p:cNvSpPr>
          <p:nvPr>
            <p:ph idx="1"/>
          </p:nvPr>
        </p:nvSpPr>
        <p:spPr>
          <a:xfrm>
            <a:off x="838200" y="1122218"/>
            <a:ext cx="10515600" cy="5054745"/>
          </a:xfrm>
        </p:spPr>
        <p:txBody>
          <a:bodyPr>
            <a:normAutofit fontScale="92500" lnSpcReduction="20000"/>
          </a:bodyPr>
          <a:lstStyle/>
          <a:p>
            <a:pPr>
              <a:lnSpc>
                <a:spcPct val="95000"/>
              </a:lnSpc>
            </a:pPr>
            <a:r>
              <a:rPr lang="en-US" dirty="0"/>
              <a:t>You will have received 3 datasets containing account, customer, and transaction level data.  We are interested in understanding the process you take in answering the following questions.  Please provide the answer and an explanation where applicable.  Questions are broken into two categories:</a:t>
            </a:r>
          </a:p>
          <a:p>
            <a:pPr marL="0" indent="0">
              <a:lnSpc>
                <a:spcPct val="95000"/>
              </a:lnSpc>
              <a:buNone/>
            </a:pPr>
            <a:endParaRPr lang="en-US" dirty="0"/>
          </a:p>
          <a:p>
            <a:pPr marL="742950" lvl="1" indent="-285750">
              <a:lnSpc>
                <a:spcPct val="95000"/>
              </a:lnSpc>
              <a:buFont typeface="Wingdings" panose="05000000000000000000" pitchFamily="2" charset="2"/>
              <a:buChar char="§"/>
            </a:pPr>
            <a:r>
              <a:rPr lang="en-US" dirty="0"/>
              <a:t>Data Manipulation Queries</a:t>
            </a:r>
          </a:p>
          <a:p>
            <a:pPr marL="1200150" lvl="2" indent="-285750">
              <a:lnSpc>
                <a:spcPct val="95000"/>
              </a:lnSpc>
              <a:buFont typeface="Arial" panose="020B0604020202020204" pitchFamily="34" charset="0"/>
              <a:buChar char="•"/>
            </a:pPr>
            <a:r>
              <a:rPr lang="en-US" dirty="0"/>
              <a:t>These are questions designed to test your understanding of data manipulation and preparation.  Please provide the answer to the question on the Data Manipulation answer slide (slide 5) and provide your queries in the corresponding Data Manipulation queries slides.  You can use any programming language you would like to complete the task.</a:t>
            </a:r>
          </a:p>
          <a:p>
            <a:pPr lvl="2">
              <a:lnSpc>
                <a:spcPct val="95000"/>
              </a:lnSpc>
            </a:pPr>
            <a:endParaRPr lang="en-US" dirty="0"/>
          </a:p>
          <a:p>
            <a:pPr marL="742950" lvl="1" indent="-285750">
              <a:lnSpc>
                <a:spcPct val="95000"/>
              </a:lnSpc>
              <a:buFont typeface="Wingdings" panose="05000000000000000000" pitchFamily="2" charset="2"/>
              <a:buChar char="§"/>
            </a:pPr>
            <a:r>
              <a:rPr lang="en-US" dirty="0"/>
              <a:t>Business Case</a:t>
            </a:r>
          </a:p>
          <a:p>
            <a:pPr marL="1257300" lvl="2" indent="-342900">
              <a:lnSpc>
                <a:spcPct val="95000"/>
              </a:lnSpc>
              <a:buFont typeface="Arial" panose="020B0604020202020204" pitchFamily="34" charset="0"/>
              <a:buChar char="•"/>
            </a:pPr>
            <a:r>
              <a:rPr lang="en-US" dirty="0"/>
              <a:t>These questions are designed to test your critical thinking, logic, and problem solving skills.  Please document your approach and present your findings as if you were presenting to an executive (non-technical) business partner. You can use any programming language you would like to complete the task.</a:t>
            </a:r>
          </a:p>
          <a:p>
            <a:endParaRPr lang="en-US" dirty="0"/>
          </a:p>
        </p:txBody>
      </p:sp>
    </p:spTree>
    <p:extLst>
      <p:ext uri="{BB962C8B-B14F-4D97-AF65-F5344CB8AC3E}">
        <p14:creationId xmlns:p14="http://schemas.microsoft.com/office/powerpoint/2010/main" val="376952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860ACB-8F61-47D5-9454-546A66753859}"/>
              </a:ext>
            </a:extLst>
          </p:cNvPr>
          <p:cNvSpPr>
            <a:spLocks noGrp="1"/>
          </p:cNvSpPr>
          <p:nvPr>
            <p:ph idx="1"/>
          </p:nvPr>
        </p:nvSpPr>
        <p:spPr>
          <a:xfrm>
            <a:off x="838200" y="1825625"/>
            <a:ext cx="4152774" cy="4303464"/>
          </a:xfrm>
        </p:spPr>
        <p:txBody>
          <a:bodyPr>
            <a:normAutofit/>
          </a:bodyPr>
          <a:lstStyle/>
          <a:p>
            <a:r>
              <a:rPr lang="en-US" sz="1300"/>
              <a:t>The clustering was performed with the K-Means clustering algorithm after preprocessing the dataset.</a:t>
            </a:r>
          </a:p>
          <a:p>
            <a:r>
              <a:rPr lang="en-US" sz="1300"/>
              <a:t>K-Means clustering is an algorithm used in unsupervised learning applications like customer segmentation used in our analysis. This is used since we do not know the target variable and had to segment the customers into groups based on available variables.</a:t>
            </a:r>
          </a:p>
          <a:p>
            <a:r>
              <a:rPr lang="en-US" sz="1300"/>
              <a:t>K-means clustering is a faster algorithm than hierarchical algorithm for large dataset ant it produces tighter clusters than the hierarchical algorithm.</a:t>
            </a:r>
          </a:p>
          <a:p>
            <a:r>
              <a:rPr lang="en-US" sz="1300"/>
              <a:t>The first step in the application of K-Means clustering is to obtain the optimal number of clusters based on the dataset. The diagram on the left depicts a plot using the elbow method, with the main turning point of the line at Cluster number 4. Therefore, we used five(5) clusters in our segmentation.</a:t>
            </a:r>
          </a:p>
          <a:p>
            <a:endParaRPr lang="en-US" sz="1300"/>
          </a:p>
        </p:txBody>
      </p:sp>
      <p:pic>
        <p:nvPicPr>
          <p:cNvPr id="5" name="Picture 4" descr="A screenshot of a cell phone&#10;&#10;Description automatically generated">
            <a:extLst>
              <a:ext uri="{FF2B5EF4-FFF2-40B4-BE49-F238E27FC236}">
                <a16:creationId xmlns:a16="http://schemas.microsoft.com/office/drawing/2014/main" id="{2B663623-6B22-48B1-9445-589C85AA9729}"/>
              </a:ext>
            </a:extLst>
          </p:cNvPr>
          <p:cNvPicPr>
            <a:picLocks noChangeAspect="1"/>
          </p:cNvPicPr>
          <p:nvPr/>
        </p:nvPicPr>
        <p:blipFill rotWithShape="1">
          <a:blip r:embed="rId2">
            <a:extLst>
              <a:ext uri="{28A0092B-C50C-407E-A947-70E740481C1C}">
                <a14:useLocalDpi xmlns:a14="http://schemas.microsoft.com/office/drawing/2010/main" val="0"/>
              </a:ext>
            </a:extLst>
          </a:blip>
          <a:srcRect r="-1" b="1124"/>
          <a:stretch/>
        </p:blipFill>
        <p:spPr>
          <a:xfrm>
            <a:off x="5183500" y="1904282"/>
            <a:ext cx="6170299" cy="4224808"/>
          </a:xfrm>
          <a:prstGeom prst="rect">
            <a:avLst/>
          </a:prstGeom>
        </p:spPr>
      </p:pic>
    </p:spTree>
    <p:extLst>
      <p:ext uri="{BB962C8B-B14F-4D97-AF65-F5344CB8AC3E}">
        <p14:creationId xmlns:p14="http://schemas.microsoft.com/office/powerpoint/2010/main" val="378118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D67E40-ADE6-4B03-BE31-8CA401F5405B}"/>
              </a:ext>
            </a:extLst>
          </p:cNvPr>
          <p:cNvSpPr>
            <a:spLocks noGrp="1"/>
          </p:cNvSpPr>
          <p:nvPr>
            <p:ph idx="1"/>
          </p:nvPr>
        </p:nvSpPr>
        <p:spPr>
          <a:xfrm>
            <a:off x="838200" y="1825625"/>
            <a:ext cx="4152774" cy="4303464"/>
          </a:xfrm>
        </p:spPr>
        <p:txBody>
          <a:bodyPr>
            <a:normAutofit/>
          </a:bodyPr>
          <a:lstStyle/>
          <a:p>
            <a:r>
              <a:rPr lang="en-US" sz="1300"/>
              <a:t>Based on our clustering algorithm and the available variables in the dataset, we segmented our customers into 4 clusters</a:t>
            </a:r>
          </a:p>
          <a:p>
            <a:r>
              <a:rPr lang="en-US" sz="1300"/>
              <a:t>Cluster 1 – customers that earn a low income </a:t>
            </a:r>
          </a:p>
          <a:p>
            <a:r>
              <a:rPr lang="en-US" sz="1300"/>
              <a:t>Cluster 2- Customers that a earn the lowest  income</a:t>
            </a:r>
          </a:p>
          <a:p>
            <a:r>
              <a:rPr lang="en-US" sz="1300"/>
              <a:t>Cluster 3 – Customers that earn a very high income</a:t>
            </a:r>
          </a:p>
          <a:p>
            <a:r>
              <a:rPr lang="en-US" sz="1300"/>
              <a:t>Cluster 4 – Customers that earn a lower income</a:t>
            </a:r>
          </a:p>
          <a:p>
            <a:r>
              <a:rPr lang="en-US" sz="1300"/>
              <a:t>Customers that earn the lowest income</a:t>
            </a:r>
          </a:p>
          <a:p>
            <a:endParaRPr lang="en-US" sz="1300"/>
          </a:p>
          <a:p>
            <a:r>
              <a:rPr lang="en-US" sz="1300"/>
              <a:t>The customer segments can be found in each relationship status but the high earners are mostly seen in the single and divorced ones.</a:t>
            </a:r>
          </a:p>
          <a:p>
            <a:r>
              <a:rPr lang="en-US" sz="1300"/>
              <a:t>The total income can be an indicator of the customer purchasing power, but it does not explain what the total expense of the customer may be. The total expense recurrently incurred by a customer will affect his purchasing power.</a:t>
            </a:r>
          </a:p>
          <a:p>
            <a:endParaRPr lang="en-US" sz="1300"/>
          </a:p>
        </p:txBody>
      </p:sp>
      <p:pic>
        <p:nvPicPr>
          <p:cNvPr id="5" name="Picture 4" descr="A screenshot of a cell phone&#10;&#10;Description automatically generated">
            <a:extLst>
              <a:ext uri="{FF2B5EF4-FFF2-40B4-BE49-F238E27FC236}">
                <a16:creationId xmlns:a16="http://schemas.microsoft.com/office/drawing/2014/main" id="{AF1BC8C2-3E7F-4AF6-901F-C5C750CC451F}"/>
              </a:ext>
            </a:extLst>
          </p:cNvPr>
          <p:cNvPicPr>
            <a:picLocks noChangeAspect="1"/>
          </p:cNvPicPr>
          <p:nvPr/>
        </p:nvPicPr>
        <p:blipFill rotWithShape="1">
          <a:blip r:embed="rId2">
            <a:extLst>
              <a:ext uri="{28A0092B-C50C-407E-A947-70E740481C1C}">
                <a14:useLocalDpi xmlns:a14="http://schemas.microsoft.com/office/drawing/2010/main" val="0"/>
              </a:ext>
            </a:extLst>
          </a:blip>
          <a:srcRect t="5287" r="-2" b="-2"/>
          <a:stretch/>
        </p:blipFill>
        <p:spPr>
          <a:xfrm>
            <a:off x="5183500" y="1904282"/>
            <a:ext cx="6170299" cy="4224808"/>
          </a:xfrm>
          <a:prstGeom prst="rect">
            <a:avLst/>
          </a:prstGeom>
        </p:spPr>
      </p:pic>
    </p:spTree>
    <p:extLst>
      <p:ext uri="{BB962C8B-B14F-4D97-AF65-F5344CB8AC3E}">
        <p14:creationId xmlns:p14="http://schemas.microsoft.com/office/powerpoint/2010/main" val="575610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89E565-FF8A-44D9-A003-43E3416DF09C}"/>
              </a:ext>
            </a:extLst>
          </p:cNvPr>
          <p:cNvSpPr>
            <a:spLocks noGrp="1"/>
          </p:cNvSpPr>
          <p:nvPr>
            <p:ph idx="1"/>
          </p:nvPr>
        </p:nvSpPr>
        <p:spPr>
          <a:xfrm>
            <a:off x="648930" y="2398030"/>
            <a:ext cx="5180245" cy="3731058"/>
          </a:xfrm>
        </p:spPr>
        <p:txBody>
          <a:bodyPr>
            <a:normAutofit/>
          </a:bodyPr>
          <a:lstStyle/>
          <a:p>
            <a:r>
              <a:rPr lang="en-CA" sz="1900" b="1"/>
              <a:t>which specific segment would you like to target for this new product?  </a:t>
            </a:r>
          </a:p>
          <a:p>
            <a:r>
              <a:rPr lang="en-CA" sz="1900"/>
              <a:t>For my new product I would like to target the high-income earners that are married. </a:t>
            </a:r>
          </a:p>
          <a:p>
            <a:endParaRPr lang="en-CA" sz="1900"/>
          </a:p>
          <a:p>
            <a:r>
              <a:rPr lang="en-CA" sz="1900" b="1"/>
              <a:t>Why would you target them?</a:t>
            </a:r>
          </a:p>
          <a:p>
            <a:r>
              <a:rPr lang="en-CA" sz="1900"/>
              <a:t>There is a strong correlation between the amount earned and amount spent(see fig), so the high earners are more likely to spend more, mostly through transfers. Also, high income earners with family are more likely to spend more at a single vendor on any activities.  </a:t>
            </a:r>
          </a:p>
          <a:p>
            <a:pPr marL="0" indent="0">
              <a:buNone/>
            </a:pPr>
            <a:endParaRPr lang="en-US" sz="1900"/>
          </a:p>
        </p:txBody>
      </p:sp>
      <p:pic>
        <p:nvPicPr>
          <p:cNvPr id="5" name="Picture 4" descr="A close up of a map&#10;&#10;Description automatically generated">
            <a:extLst>
              <a:ext uri="{FF2B5EF4-FFF2-40B4-BE49-F238E27FC236}">
                <a16:creationId xmlns:a16="http://schemas.microsoft.com/office/drawing/2014/main" id="{EDB6D4A1-C151-4B62-8F92-19D5492B1CAE}"/>
              </a:ext>
            </a:extLst>
          </p:cNvPr>
          <p:cNvPicPr>
            <a:picLocks noChangeAspect="1"/>
          </p:cNvPicPr>
          <p:nvPr/>
        </p:nvPicPr>
        <p:blipFill rotWithShape="1">
          <a:blip r:embed="rId2">
            <a:extLst>
              <a:ext uri="{28A0092B-C50C-407E-A947-70E740481C1C}">
                <a14:useLocalDpi xmlns:a14="http://schemas.microsoft.com/office/drawing/2010/main" val="0"/>
              </a:ext>
            </a:extLst>
          </a:blip>
          <a:srcRect r="12767" b="1"/>
          <a:stretch/>
        </p:blipFill>
        <p:spPr>
          <a:xfrm>
            <a:off x="6182944" y="557189"/>
            <a:ext cx="5170852" cy="5571898"/>
          </a:xfrm>
          <a:prstGeom prst="rect">
            <a:avLst/>
          </a:prstGeom>
          <a:effectLst/>
        </p:spPr>
      </p:pic>
    </p:spTree>
    <p:extLst>
      <p:ext uri="{BB962C8B-B14F-4D97-AF65-F5344CB8AC3E}">
        <p14:creationId xmlns:p14="http://schemas.microsoft.com/office/powerpoint/2010/main" val="302009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52839B-2BD2-46CF-A126-11D230209C2E}"/>
              </a:ext>
            </a:extLst>
          </p:cNvPr>
          <p:cNvSpPr>
            <a:spLocks noGrp="1"/>
          </p:cNvSpPr>
          <p:nvPr>
            <p:ph idx="1"/>
          </p:nvPr>
        </p:nvSpPr>
        <p:spPr>
          <a:xfrm>
            <a:off x="838200" y="1825625"/>
            <a:ext cx="4152774" cy="4303464"/>
          </a:xfrm>
        </p:spPr>
        <p:txBody>
          <a:bodyPr>
            <a:normAutofit/>
          </a:bodyPr>
          <a:lstStyle/>
          <a:p>
            <a:r>
              <a:rPr lang="en-CA" sz="1400" b="1"/>
              <a:t>What are the potential challenges/risks to consider when targeting this segment vs. others?</a:t>
            </a:r>
          </a:p>
          <a:p>
            <a:r>
              <a:rPr lang="en-CA" sz="1400"/>
              <a:t>High income earners tend to have a lot of options at their disposal for any particular product. So the cost of acquisition of this customer segment is very high as we will have to spend more on adverts to convince them. However, since their buying decision is not based on price, this customer segment tend to be loyal to a particular product. Therefore they have a higher lifetime value when compared to the low owners, who are always looking out for the next price deal.</a:t>
            </a:r>
          </a:p>
          <a:p>
            <a:r>
              <a:rPr lang="en-CA" sz="1400"/>
              <a:t>However, consideration of the customers in the segment will have to take note of the industry of occupation of the customers, as the amount spent showed a relationship with the industry of occupation of the customers.</a:t>
            </a:r>
          </a:p>
          <a:p>
            <a:endParaRPr lang="en-US" sz="1400" dirty="0"/>
          </a:p>
        </p:txBody>
      </p:sp>
      <p:pic>
        <p:nvPicPr>
          <p:cNvPr id="5" name="Picture 4" descr="A picture containing screenshot&#10;&#10;Description automatically generated">
            <a:extLst>
              <a:ext uri="{FF2B5EF4-FFF2-40B4-BE49-F238E27FC236}">
                <a16:creationId xmlns:a16="http://schemas.microsoft.com/office/drawing/2014/main" id="{06D6B656-B876-40A9-8B01-75EC09F1652A}"/>
              </a:ext>
            </a:extLst>
          </p:cNvPr>
          <p:cNvPicPr>
            <a:picLocks noChangeAspect="1"/>
          </p:cNvPicPr>
          <p:nvPr/>
        </p:nvPicPr>
        <p:blipFill rotWithShape="1">
          <a:blip r:embed="rId2">
            <a:extLst>
              <a:ext uri="{28A0092B-C50C-407E-A947-70E740481C1C}">
                <a14:useLocalDpi xmlns:a14="http://schemas.microsoft.com/office/drawing/2010/main" val="0"/>
              </a:ext>
            </a:extLst>
          </a:blip>
          <a:srcRect r="20404" b="1"/>
          <a:stretch/>
        </p:blipFill>
        <p:spPr>
          <a:xfrm>
            <a:off x="5183500" y="1904282"/>
            <a:ext cx="6170299" cy="4224808"/>
          </a:xfrm>
          <a:prstGeom prst="rect">
            <a:avLst/>
          </a:prstGeom>
        </p:spPr>
      </p:pic>
    </p:spTree>
    <p:extLst>
      <p:ext uri="{BB962C8B-B14F-4D97-AF65-F5344CB8AC3E}">
        <p14:creationId xmlns:p14="http://schemas.microsoft.com/office/powerpoint/2010/main" val="330449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D8A5-E9E7-4047-869E-3489AC1E3B39}"/>
              </a:ext>
            </a:extLst>
          </p:cNvPr>
          <p:cNvSpPr>
            <a:spLocks noGrp="1"/>
          </p:cNvSpPr>
          <p:nvPr>
            <p:ph type="title"/>
          </p:nvPr>
        </p:nvSpPr>
        <p:spPr>
          <a:xfrm>
            <a:off x="838200" y="365126"/>
            <a:ext cx="10515600" cy="601230"/>
          </a:xfrm>
        </p:spPr>
        <p:txBody>
          <a:bodyPr>
            <a:normAutofit fontScale="90000"/>
          </a:bodyPr>
          <a:lstStyle/>
          <a:p>
            <a:r>
              <a:rPr lang="en-US" dirty="0"/>
              <a:t>The Task  - </a:t>
            </a:r>
          </a:p>
        </p:txBody>
      </p:sp>
      <p:sp>
        <p:nvSpPr>
          <p:cNvPr id="3" name="Content Placeholder 2">
            <a:extLst>
              <a:ext uri="{FF2B5EF4-FFF2-40B4-BE49-F238E27FC236}">
                <a16:creationId xmlns:a16="http://schemas.microsoft.com/office/drawing/2014/main" id="{42F4BD26-EEC6-438B-81E4-F9C229D727CB}"/>
              </a:ext>
            </a:extLst>
          </p:cNvPr>
          <p:cNvSpPr>
            <a:spLocks noGrp="1"/>
          </p:cNvSpPr>
          <p:nvPr>
            <p:ph idx="1"/>
          </p:nvPr>
        </p:nvSpPr>
        <p:spPr>
          <a:xfrm>
            <a:off x="838200" y="1143000"/>
            <a:ext cx="10515600" cy="5033963"/>
          </a:xfrm>
        </p:spPr>
        <p:txBody>
          <a:bodyPr>
            <a:normAutofit fontScale="77500" lnSpcReduction="20000"/>
          </a:bodyPr>
          <a:lstStyle/>
          <a:p>
            <a:pPr marL="342900" indent="-342900">
              <a:lnSpc>
                <a:spcPct val="150000"/>
              </a:lnSpc>
              <a:buFont typeface="+mj-lt"/>
              <a:buAutoNum type="arabicPeriod"/>
            </a:pPr>
            <a:r>
              <a:rPr lang="en-US" dirty="0"/>
              <a:t>What branch has the most number of customers?</a:t>
            </a:r>
          </a:p>
          <a:p>
            <a:pPr marL="342900" indent="-342900">
              <a:lnSpc>
                <a:spcPct val="150000"/>
              </a:lnSpc>
              <a:buFont typeface="+mj-lt"/>
              <a:buAutoNum type="arabicPeriod"/>
            </a:pPr>
            <a:r>
              <a:rPr lang="en-US" dirty="0"/>
              <a:t>How old is the oldest customer as of 2019-07-01</a:t>
            </a:r>
          </a:p>
          <a:p>
            <a:pPr marL="342900" indent="-342900">
              <a:lnSpc>
                <a:spcPct val="150000"/>
              </a:lnSpc>
              <a:buFont typeface="+mj-lt"/>
              <a:buAutoNum type="arabicPeriod"/>
            </a:pPr>
            <a:r>
              <a:rPr lang="en-US" dirty="0"/>
              <a:t>How many accounts does the oldest customer have?</a:t>
            </a:r>
          </a:p>
          <a:p>
            <a:pPr marL="342900" indent="-342900">
              <a:lnSpc>
                <a:spcPct val="150000"/>
              </a:lnSpc>
              <a:buFont typeface="+mj-lt"/>
              <a:buAutoNum type="arabicPeriod"/>
            </a:pPr>
            <a:r>
              <a:rPr lang="en-US" dirty="0"/>
              <a:t>How many transactions went to Starbucks in April?</a:t>
            </a:r>
          </a:p>
          <a:p>
            <a:pPr marL="342900" indent="-342900">
              <a:lnSpc>
                <a:spcPct val="150000"/>
              </a:lnSpc>
              <a:buFont typeface="+mj-lt"/>
              <a:buAutoNum type="arabicPeriod"/>
            </a:pPr>
            <a:r>
              <a:rPr lang="en-US" dirty="0"/>
              <a:t>How much was spent on Starbucks in April?</a:t>
            </a:r>
          </a:p>
          <a:p>
            <a:pPr marL="342900" indent="-342900">
              <a:lnSpc>
                <a:spcPct val="150000"/>
              </a:lnSpc>
              <a:buFont typeface="+mj-lt"/>
              <a:buAutoNum type="arabicPeriod"/>
            </a:pPr>
            <a:r>
              <a:rPr lang="en-CA" dirty="0"/>
              <a:t>Hypothesis Testing: Is the average spend at Starbucks (statistically) significantly different in April compared to June? </a:t>
            </a:r>
            <a:endParaRPr lang="en-US" dirty="0"/>
          </a:p>
          <a:p>
            <a:pPr marL="342900" indent="-342900">
              <a:lnSpc>
                <a:spcPct val="150000"/>
              </a:lnSpc>
              <a:buFont typeface="+mj-lt"/>
              <a:buAutoNum type="arabicPeriod"/>
            </a:pPr>
            <a:r>
              <a:rPr lang="en-CA" dirty="0"/>
              <a:t>Which date exhibited the highest average spend above trend at Starbucks (based on a 10-period moving average, ignoring missing dates)?</a:t>
            </a:r>
          </a:p>
          <a:p>
            <a:pPr marL="0" indent="0">
              <a:buNone/>
            </a:pPr>
            <a:endParaRPr lang="en-US" dirty="0"/>
          </a:p>
        </p:txBody>
      </p:sp>
      <p:sp>
        <p:nvSpPr>
          <p:cNvPr id="7" name="Rectangle 6">
            <a:extLst>
              <a:ext uri="{FF2B5EF4-FFF2-40B4-BE49-F238E27FC236}">
                <a16:creationId xmlns:a16="http://schemas.microsoft.com/office/drawing/2014/main" id="{97D0F9CB-B93F-4C2C-BE7E-6B1EE2F3483E}"/>
              </a:ext>
            </a:extLst>
          </p:cNvPr>
          <p:cNvSpPr/>
          <p:nvPr/>
        </p:nvSpPr>
        <p:spPr>
          <a:xfrm>
            <a:off x="3381739" y="454475"/>
            <a:ext cx="3485711" cy="4531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Data Manipulation</a:t>
            </a:r>
            <a:endParaRPr lang="en-CA" sz="2000" b="1" dirty="0">
              <a:solidFill>
                <a:schemeClr val="tx1"/>
              </a:solidFill>
            </a:endParaRPr>
          </a:p>
        </p:txBody>
      </p:sp>
    </p:spTree>
    <p:extLst>
      <p:ext uri="{BB962C8B-B14F-4D97-AF65-F5344CB8AC3E}">
        <p14:creationId xmlns:p14="http://schemas.microsoft.com/office/powerpoint/2010/main" val="244239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6618C2-073F-4F23-9EFC-634F5841517D}"/>
              </a:ext>
            </a:extLst>
          </p:cNvPr>
          <p:cNvPicPr>
            <a:picLocks noGrp="1" noChangeAspect="1"/>
          </p:cNvPicPr>
          <p:nvPr>
            <p:ph idx="1"/>
          </p:nvPr>
        </p:nvPicPr>
        <p:blipFill>
          <a:blip r:embed="rId2"/>
          <a:stretch>
            <a:fillRect/>
          </a:stretch>
        </p:blipFill>
        <p:spPr>
          <a:xfrm>
            <a:off x="-50798" y="0"/>
            <a:ext cx="12242797" cy="6857999"/>
          </a:xfrm>
          <a:prstGeom prst="rect">
            <a:avLst/>
          </a:prstGeom>
        </p:spPr>
      </p:pic>
    </p:spTree>
    <p:extLst>
      <p:ext uri="{BB962C8B-B14F-4D97-AF65-F5344CB8AC3E}">
        <p14:creationId xmlns:p14="http://schemas.microsoft.com/office/powerpoint/2010/main" val="40467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7862-B02E-4CA7-A6ED-BB6A7257751F}"/>
              </a:ext>
            </a:extLst>
          </p:cNvPr>
          <p:cNvSpPr>
            <a:spLocks noGrp="1"/>
          </p:cNvSpPr>
          <p:nvPr>
            <p:ph type="title"/>
          </p:nvPr>
        </p:nvSpPr>
        <p:spPr>
          <a:xfrm>
            <a:off x="838200" y="365125"/>
            <a:ext cx="10515600" cy="933739"/>
          </a:xfrm>
        </p:spPr>
        <p:txBody>
          <a:bodyPr>
            <a:normAutofit fontScale="90000"/>
          </a:bodyPr>
          <a:lstStyle/>
          <a:p>
            <a:r>
              <a:rPr lang="en-US" dirty="0"/>
              <a:t>Data Manipulation Query Answer Summary Page</a:t>
            </a:r>
          </a:p>
        </p:txBody>
      </p:sp>
      <p:sp>
        <p:nvSpPr>
          <p:cNvPr id="3" name="Content Placeholder 2">
            <a:extLst>
              <a:ext uri="{FF2B5EF4-FFF2-40B4-BE49-F238E27FC236}">
                <a16:creationId xmlns:a16="http://schemas.microsoft.com/office/drawing/2014/main" id="{36388D84-B152-4915-A820-AFCD75F26F0C}"/>
              </a:ext>
            </a:extLst>
          </p:cNvPr>
          <p:cNvSpPr>
            <a:spLocks noGrp="1"/>
          </p:cNvSpPr>
          <p:nvPr>
            <p:ph idx="1"/>
          </p:nvPr>
        </p:nvSpPr>
        <p:spPr>
          <a:xfrm>
            <a:off x="838200" y="1298864"/>
            <a:ext cx="10515600" cy="4878099"/>
          </a:xfrm>
        </p:spPr>
        <p:txBody>
          <a:bodyPr>
            <a:normAutofit fontScale="77500" lnSpcReduction="20000"/>
          </a:bodyPr>
          <a:lstStyle/>
          <a:p>
            <a:pPr marL="342900" indent="-342900">
              <a:lnSpc>
                <a:spcPct val="150000"/>
              </a:lnSpc>
              <a:buFont typeface="+mj-lt"/>
              <a:buAutoNum type="arabicPeriod"/>
            </a:pPr>
            <a:r>
              <a:rPr lang="en-US" sz="1600" dirty="0">
                <a:solidFill>
                  <a:schemeClr val="tx2"/>
                </a:solidFill>
              </a:rPr>
              <a:t>What branch has the most number of customers?</a:t>
            </a: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(Branch no 1029)</a:t>
            </a:r>
          </a:p>
          <a:p>
            <a:pPr marL="342900" indent="-342900">
              <a:lnSpc>
                <a:spcPct val="150000"/>
              </a:lnSpc>
              <a:buFont typeface="+mj-lt"/>
              <a:buAutoNum type="arabicPeriod"/>
            </a:pPr>
            <a:r>
              <a:rPr lang="en-US" sz="1600" dirty="0">
                <a:solidFill>
                  <a:schemeClr val="tx2"/>
                </a:solidFill>
              </a:rPr>
              <a:t>How old is the oldest customer as of 2019-07-01?</a:t>
            </a: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(106 years)</a:t>
            </a:r>
          </a:p>
          <a:p>
            <a:pPr marL="342900" indent="-342900">
              <a:lnSpc>
                <a:spcPct val="150000"/>
              </a:lnSpc>
              <a:buFont typeface="+mj-lt"/>
              <a:buAutoNum type="arabicPeriod"/>
            </a:pPr>
            <a:r>
              <a:rPr lang="en-US" sz="1600" dirty="0">
                <a:solidFill>
                  <a:schemeClr val="tx2"/>
                </a:solidFill>
              </a:rPr>
              <a:t>How many accounts does the oldest customer have?</a:t>
            </a: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(2)</a:t>
            </a:r>
            <a:endParaRPr lang="en-US" sz="1600" dirty="0">
              <a:solidFill>
                <a:schemeClr val="tx2"/>
              </a:solidFill>
            </a:endParaRPr>
          </a:p>
          <a:p>
            <a:pPr marL="342900" indent="-342900">
              <a:lnSpc>
                <a:spcPct val="150000"/>
              </a:lnSpc>
              <a:buFont typeface="+mj-lt"/>
              <a:buAutoNum type="arabicPeriod"/>
            </a:pPr>
            <a:r>
              <a:rPr lang="en-US" sz="1600" dirty="0">
                <a:solidFill>
                  <a:schemeClr val="tx2"/>
                </a:solidFill>
              </a:rPr>
              <a:t>How many transactions went to Starbucks in April?</a:t>
            </a: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(395)</a:t>
            </a:r>
            <a:endParaRPr lang="en-US" sz="1600" dirty="0">
              <a:solidFill>
                <a:schemeClr val="tx2"/>
              </a:solidFill>
            </a:endParaRPr>
          </a:p>
          <a:p>
            <a:pPr marL="342900" indent="-342900">
              <a:lnSpc>
                <a:spcPct val="150000"/>
              </a:lnSpc>
              <a:buFont typeface="+mj-lt"/>
              <a:buAutoNum type="arabicPeriod"/>
            </a:pPr>
            <a:r>
              <a:rPr lang="en-US" sz="1600" dirty="0">
                <a:solidFill>
                  <a:schemeClr val="tx2"/>
                </a:solidFill>
              </a:rPr>
              <a:t>How much was spent on Starbucks in April?</a:t>
            </a:r>
            <a:endParaRPr lang="en-US" sz="1600" b="1" dirty="0">
              <a:solidFill>
                <a:srgbClr val="FF0000"/>
              </a:solidFill>
            </a:endParaRP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(1720)</a:t>
            </a:r>
          </a:p>
          <a:p>
            <a:pPr marL="342900" indent="-342900">
              <a:lnSpc>
                <a:spcPct val="150000"/>
              </a:lnSpc>
              <a:buFont typeface="+mj-lt"/>
              <a:buAutoNum type="arabicPeriod"/>
            </a:pPr>
            <a:r>
              <a:rPr lang="en-CA" sz="1600" dirty="0">
                <a:solidFill>
                  <a:schemeClr val="tx2"/>
                </a:solidFill>
              </a:rPr>
              <a:t>Hypothesis Testing: Is the average spend at Starbucks (statistically) significantly different in April compared to June? </a:t>
            </a:r>
            <a:endParaRPr lang="en-US" sz="1600" dirty="0">
              <a:solidFill>
                <a:schemeClr val="tx2"/>
              </a:solidFill>
            </a:endParaRPr>
          </a:p>
          <a:p>
            <a:pPr marL="800100" lvl="1" indent="-342900">
              <a:lnSpc>
                <a:spcPct val="150000"/>
              </a:lnSpc>
              <a:buFont typeface="Arial" panose="020B0604020202020204" pitchFamily="34" charset="0"/>
              <a:buChar char="•"/>
            </a:pPr>
            <a:r>
              <a:rPr lang="en-US" sz="1600" b="1" dirty="0"/>
              <a:t>ANSWER</a:t>
            </a:r>
            <a:r>
              <a:rPr lang="en-US" sz="1600" b="1" dirty="0">
                <a:solidFill>
                  <a:schemeClr val="bg2"/>
                </a:solidFill>
              </a:rPr>
              <a:t>: </a:t>
            </a:r>
            <a:r>
              <a:rPr lang="en-US" sz="1600" b="1" dirty="0">
                <a:solidFill>
                  <a:srgbClr val="FF0000"/>
                </a:solidFill>
              </a:rPr>
              <a:t>(The average spend those two months is not statistically different. Failed to reject the null hypothesis)</a:t>
            </a:r>
          </a:p>
          <a:p>
            <a:pPr marL="342900" indent="-342900">
              <a:lnSpc>
                <a:spcPct val="150000"/>
              </a:lnSpc>
              <a:buFont typeface="+mj-lt"/>
              <a:buAutoNum type="arabicPeriod"/>
            </a:pPr>
            <a:r>
              <a:rPr lang="en-CA" sz="1600" dirty="0">
                <a:solidFill>
                  <a:schemeClr val="tx2"/>
                </a:solidFill>
              </a:rPr>
              <a:t>Which date exhibited the highest average spend above trend at Starbucks (based on a 10-period moving average, ignoring missing dates)?</a:t>
            </a:r>
          </a:p>
          <a:p>
            <a:pPr marL="800100" lvl="1" indent="-342900">
              <a:lnSpc>
                <a:spcPct val="150000"/>
              </a:lnSpc>
              <a:buFont typeface="Arial" panose="020B0604020202020204" pitchFamily="34" charset="0"/>
              <a:buChar char="•"/>
            </a:pPr>
            <a:r>
              <a:rPr lang="en-US" sz="1200" b="1" dirty="0"/>
              <a:t>ANSWER</a:t>
            </a:r>
            <a:r>
              <a:rPr lang="en-US" sz="1200" b="1" dirty="0">
                <a:solidFill>
                  <a:schemeClr val="bg2"/>
                </a:solidFill>
              </a:rPr>
              <a:t>: </a:t>
            </a:r>
            <a:r>
              <a:rPr lang="en-US" sz="1200" b="1" dirty="0">
                <a:solidFill>
                  <a:srgbClr val="FF0000"/>
                </a:solidFill>
              </a:rPr>
              <a:t>(2018-06-28 07:33:00+00:00)</a:t>
            </a:r>
            <a:endParaRPr lang="en-US" dirty="0"/>
          </a:p>
        </p:txBody>
      </p:sp>
    </p:spTree>
    <p:extLst>
      <p:ext uri="{BB962C8B-B14F-4D97-AF65-F5344CB8AC3E}">
        <p14:creationId xmlns:p14="http://schemas.microsoft.com/office/powerpoint/2010/main" val="254501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E83C-AEAF-4792-8173-04317406C340}"/>
              </a:ext>
            </a:extLst>
          </p:cNvPr>
          <p:cNvSpPr>
            <a:spLocks noGrp="1"/>
          </p:cNvSpPr>
          <p:nvPr>
            <p:ph type="title"/>
          </p:nvPr>
        </p:nvSpPr>
        <p:spPr>
          <a:xfrm>
            <a:off x="838200" y="365125"/>
            <a:ext cx="10515600" cy="923347"/>
          </a:xfrm>
        </p:spPr>
        <p:txBody>
          <a:bodyPr>
            <a:noAutofit/>
          </a:bodyPr>
          <a:lstStyle/>
          <a:p>
            <a:r>
              <a:rPr lang="en-US" sz="3200" dirty="0"/>
              <a:t>Data Manipulation Query 1: Branch with most customers</a:t>
            </a:r>
          </a:p>
        </p:txBody>
      </p:sp>
      <p:sp>
        <p:nvSpPr>
          <p:cNvPr id="3" name="Content Placeholder 2">
            <a:extLst>
              <a:ext uri="{FF2B5EF4-FFF2-40B4-BE49-F238E27FC236}">
                <a16:creationId xmlns:a16="http://schemas.microsoft.com/office/drawing/2014/main" id="{976C3ECF-B372-47FB-B0F0-EB0F4AB09166}"/>
              </a:ext>
            </a:extLst>
          </p:cNvPr>
          <p:cNvSpPr>
            <a:spLocks noGrp="1"/>
          </p:cNvSpPr>
          <p:nvPr>
            <p:ph idx="1"/>
          </p:nvPr>
        </p:nvSpPr>
        <p:spPr>
          <a:xfrm>
            <a:off x="838200" y="1288472"/>
            <a:ext cx="10515600" cy="4888491"/>
          </a:xfrm>
        </p:spPr>
        <p:txBody>
          <a:bodyPr>
            <a:normAutofit fontScale="40000" lnSpcReduction="20000"/>
          </a:bodyPr>
          <a:lstStyle/>
          <a:p>
            <a:r>
              <a:rPr lang="en-US" i="1" dirty="0"/>
              <a:t>#Question1</a:t>
            </a:r>
          </a:p>
          <a:p>
            <a:r>
              <a:rPr lang="en-US" i="1" dirty="0"/>
              <a:t>#import dataset</a:t>
            </a:r>
          </a:p>
          <a:p>
            <a:r>
              <a:rPr lang="en-US" b="1" dirty="0"/>
              <a:t>df = </a:t>
            </a:r>
            <a:r>
              <a:rPr lang="en-US" b="1" dirty="0" err="1"/>
              <a:t>pd.read_csv</a:t>
            </a:r>
            <a:r>
              <a:rPr lang="en-US" b="1" dirty="0"/>
              <a:t>('BusinessCase_Accts.csv')</a:t>
            </a:r>
          </a:p>
          <a:p>
            <a:r>
              <a:rPr lang="en-US" b="1" dirty="0"/>
              <a:t>df.info()</a:t>
            </a:r>
          </a:p>
          <a:p>
            <a:r>
              <a:rPr lang="en-US" b="1" dirty="0" err="1"/>
              <a:t>df.head</a:t>
            </a:r>
            <a:r>
              <a:rPr lang="en-US" b="1" dirty="0"/>
              <a:t>(n=5)</a:t>
            </a:r>
          </a:p>
          <a:p>
            <a:r>
              <a:rPr lang="en-US" b="1" dirty="0" err="1"/>
              <a:t>df.describe</a:t>
            </a:r>
            <a:r>
              <a:rPr lang="en-US" b="1" dirty="0"/>
              <a:t>()</a:t>
            </a:r>
          </a:p>
          <a:p>
            <a:r>
              <a:rPr lang="en-US" b="1" dirty="0" err="1"/>
              <a:t>df.shape</a:t>
            </a:r>
            <a:endParaRPr lang="en-US" b="1" dirty="0"/>
          </a:p>
          <a:p>
            <a:r>
              <a:rPr lang="en-US" i="1" dirty="0"/>
              <a:t>#group branches by branch number and take count of customers by customer id,</a:t>
            </a:r>
          </a:p>
          <a:p>
            <a:r>
              <a:rPr lang="en-US" b="1" dirty="0"/>
              <a:t>m = </a:t>
            </a:r>
            <a:r>
              <a:rPr lang="en-US" b="1" dirty="0" err="1"/>
              <a:t>df.groupby</a:t>
            </a:r>
            <a:r>
              <a:rPr lang="en-US" b="1" dirty="0"/>
              <a:t>(['</a:t>
            </a:r>
            <a:r>
              <a:rPr lang="en-US" b="1" dirty="0" err="1"/>
              <a:t>branchNumber</a:t>
            </a:r>
            <a:r>
              <a:rPr lang="en-US" b="1" dirty="0"/>
              <a:t>',])['</a:t>
            </a:r>
            <a:r>
              <a:rPr lang="en-US" b="1" dirty="0" err="1"/>
              <a:t>cust_id</a:t>
            </a:r>
            <a:r>
              <a:rPr lang="en-US" b="1" dirty="0"/>
              <a:t>'].count()</a:t>
            </a:r>
          </a:p>
          <a:p>
            <a:r>
              <a:rPr lang="en-US" b="1" dirty="0" err="1"/>
              <a:t>m.head</a:t>
            </a:r>
            <a:r>
              <a:rPr lang="en-US" b="1" dirty="0"/>
              <a:t>(5)</a:t>
            </a:r>
          </a:p>
          <a:p>
            <a:r>
              <a:rPr lang="en-US" i="1" dirty="0"/>
              <a:t>#convert the resulting </a:t>
            </a:r>
            <a:r>
              <a:rPr lang="en-US" i="1" dirty="0" err="1"/>
              <a:t>numpy</a:t>
            </a:r>
            <a:r>
              <a:rPr lang="en-US" i="1" dirty="0"/>
              <a:t> series back to a </a:t>
            </a:r>
            <a:r>
              <a:rPr lang="en-US" i="1" dirty="0" err="1"/>
              <a:t>dataframe</a:t>
            </a:r>
            <a:endParaRPr lang="en-US" i="1" dirty="0"/>
          </a:p>
          <a:p>
            <a:r>
              <a:rPr lang="en-US" b="1" dirty="0"/>
              <a:t>df = </a:t>
            </a:r>
            <a:r>
              <a:rPr lang="en-US" b="1" dirty="0" err="1"/>
              <a:t>pd.DataFrame</a:t>
            </a:r>
            <a:r>
              <a:rPr lang="en-US" b="1" dirty="0"/>
              <a:t>({'</a:t>
            </a:r>
            <a:r>
              <a:rPr lang="en-US" b="1" dirty="0" err="1"/>
              <a:t>branchNumber</a:t>
            </a:r>
            <a:r>
              <a:rPr lang="en-US" b="1" dirty="0"/>
              <a:t>':</a:t>
            </a:r>
            <a:r>
              <a:rPr lang="en-US" b="1" dirty="0" err="1"/>
              <a:t>m.index</a:t>
            </a:r>
            <a:r>
              <a:rPr lang="en-US" b="1" dirty="0"/>
              <a:t>, '</a:t>
            </a:r>
            <a:r>
              <a:rPr lang="en-US" b="1" dirty="0" err="1"/>
              <a:t>NumberofCust</a:t>
            </a:r>
            <a:r>
              <a:rPr lang="en-US" b="1" dirty="0"/>
              <a:t>':</a:t>
            </a:r>
            <a:r>
              <a:rPr lang="en-US" b="1" dirty="0" err="1"/>
              <a:t>m.values</a:t>
            </a:r>
            <a:r>
              <a:rPr lang="en-US" b="1" dirty="0"/>
              <a:t>})</a:t>
            </a:r>
          </a:p>
          <a:p>
            <a:r>
              <a:rPr lang="en-US" b="1" dirty="0" err="1"/>
              <a:t>df.head</a:t>
            </a:r>
            <a:r>
              <a:rPr lang="en-US" b="1" dirty="0"/>
              <a:t>(5)</a:t>
            </a:r>
          </a:p>
          <a:p>
            <a:r>
              <a:rPr lang="en-US" i="1" dirty="0"/>
              <a:t>#sort the resulting </a:t>
            </a:r>
            <a:r>
              <a:rPr lang="en-US" i="1" dirty="0" err="1"/>
              <a:t>dataframe</a:t>
            </a:r>
            <a:r>
              <a:rPr lang="en-US" i="1" dirty="0"/>
              <a:t> by number of customers </a:t>
            </a:r>
          </a:p>
          <a:p>
            <a:r>
              <a:rPr lang="en-US" b="1" dirty="0" err="1"/>
              <a:t>df.sort_values</a:t>
            </a:r>
            <a:r>
              <a:rPr lang="en-US" b="1" dirty="0"/>
              <a:t>(by=['</a:t>
            </a:r>
            <a:r>
              <a:rPr lang="en-US" b="1" dirty="0" err="1"/>
              <a:t>NumberofCust</a:t>
            </a:r>
            <a:r>
              <a:rPr lang="en-US" b="1" dirty="0"/>
              <a:t>'], </a:t>
            </a:r>
            <a:r>
              <a:rPr lang="en-US" b="1" dirty="0" err="1"/>
              <a:t>inplace</a:t>
            </a:r>
            <a:r>
              <a:rPr lang="en-US" b="1" dirty="0"/>
              <a:t>=True, ascending=False)</a:t>
            </a:r>
          </a:p>
          <a:p>
            <a:r>
              <a:rPr lang="en-US" b="1" dirty="0" err="1"/>
              <a:t>df.head</a:t>
            </a:r>
            <a:r>
              <a:rPr lang="en-US" b="1" dirty="0"/>
              <a:t>(5)</a:t>
            </a:r>
          </a:p>
          <a:p>
            <a:r>
              <a:rPr lang="en-US" i="1" dirty="0"/>
              <a:t>#subset the top value of </a:t>
            </a:r>
            <a:r>
              <a:rPr lang="en-US" i="1" dirty="0" err="1"/>
              <a:t>BranchNumber</a:t>
            </a:r>
            <a:r>
              <a:rPr lang="en-US" i="1" dirty="0"/>
              <a:t> as the branch with the highest number of customers</a:t>
            </a:r>
          </a:p>
          <a:p>
            <a:r>
              <a:rPr lang="en-US" b="1" dirty="0" err="1"/>
              <a:t>df.iloc</a:t>
            </a:r>
            <a:r>
              <a:rPr lang="en-US" b="1" dirty="0"/>
              <a:t>[0,0]</a:t>
            </a:r>
          </a:p>
          <a:p>
            <a:r>
              <a:rPr lang="en-US" i="1" dirty="0"/>
              <a:t>#(Answer = Branch 1029 with 302 customers)</a:t>
            </a:r>
          </a:p>
          <a:p>
            <a:pPr marL="0" indent="0">
              <a:buNone/>
            </a:pPr>
            <a:endParaRPr lang="en-US" dirty="0"/>
          </a:p>
        </p:txBody>
      </p:sp>
    </p:spTree>
    <p:extLst>
      <p:ext uri="{BB962C8B-B14F-4D97-AF65-F5344CB8AC3E}">
        <p14:creationId xmlns:p14="http://schemas.microsoft.com/office/powerpoint/2010/main" val="222068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F04C-6EB1-42F6-A10F-02313AA67C74}"/>
              </a:ext>
            </a:extLst>
          </p:cNvPr>
          <p:cNvSpPr>
            <a:spLocks noGrp="1"/>
          </p:cNvSpPr>
          <p:nvPr>
            <p:ph type="title"/>
          </p:nvPr>
        </p:nvSpPr>
        <p:spPr>
          <a:xfrm>
            <a:off x="838200" y="365126"/>
            <a:ext cx="10515600" cy="850610"/>
          </a:xfrm>
        </p:spPr>
        <p:txBody>
          <a:bodyPr>
            <a:normAutofit/>
          </a:bodyPr>
          <a:lstStyle/>
          <a:p>
            <a:r>
              <a:rPr lang="en-US" sz="3200" dirty="0"/>
              <a:t>Data Manipulation Query 2: Oldest customer as of 2019-07-01</a:t>
            </a:r>
          </a:p>
        </p:txBody>
      </p:sp>
      <p:sp>
        <p:nvSpPr>
          <p:cNvPr id="3" name="Content Placeholder 2">
            <a:extLst>
              <a:ext uri="{FF2B5EF4-FFF2-40B4-BE49-F238E27FC236}">
                <a16:creationId xmlns:a16="http://schemas.microsoft.com/office/drawing/2014/main" id="{9076B199-0516-4306-B7DA-D7A45D529476}"/>
              </a:ext>
            </a:extLst>
          </p:cNvPr>
          <p:cNvSpPr>
            <a:spLocks noGrp="1"/>
          </p:cNvSpPr>
          <p:nvPr>
            <p:ph idx="1"/>
          </p:nvPr>
        </p:nvSpPr>
        <p:spPr>
          <a:xfrm>
            <a:off x="894348" y="1486265"/>
            <a:ext cx="10515600" cy="4794972"/>
          </a:xfrm>
        </p:spPr>
        <p:txBody>
          <a:bodyPr>
            <a:normAutofit fontScale="25000" lnSpcReduction="20000"/>
          </a:bodyPr>
          <a:lstStyle/>
          <a:p>
            <a:r>
              <a:rPr lang="en-US" sz="3400" i="1" dirty="0"/>
              <a:t>#Question2</a:t>
            </a:r>
          </a:p>
          <a:p>
            <a:r>
              <a:rPr lang="en-US" sz="3400" b="1" dirty="0"/>
              <a:t>import datetime</a:t>
            </a:r>
          </a:p>
          <a:p>
            <a:r>
              <a:rPr lang="en-US" sz="3400" i="1" dirty="0"/>
              <a:t>#import data</a:t>
            </a:r>
          </a:p>
          <a:p>
            <a:r>
              <a:rPr lang="en-US" sz="3400" b="1" dirty="0"/>
              <a:t>df = </a:t>
            </a:r>
            <a:r>
              <a:rPr lang="en-US" sz="3400" b="1" dirty="0" err="1"/>
              <a:t>pd.read_csv</a:t>
            </a:r>
            <a:r>
              <a:rPr lang="en-US" sz="3400" b="1" dirty="0"/>
              <a:t>('BusinessCase_Custs.csv')</a:t>
            </a:r>
          </a:p>
          <a:p>
            <a:r>
              <a:rPr lang="en-US" sz="3400" i="1" dirty="0"/>
              <a:t>#convert date of birth column to datetime</a:t>
            </a:r>
          </a:p>
          <a:p>
            <a:r>
              <a:rPr lang="en-US" sz="3400" b="1" dirty="0"/>
              <a:t>df['</a:t>
            </a:r>
            <a:r>
              <a:rPr lang="en-US" sz="3400" b="1" dirty="0" err="1"/>
              <a:t>birthDate</a:t>
            </a:r>
            <a:r>
              <a:rPr lang="en-US" sz="3400" b="1" dirty="0"/>
              <a:t>'] = </a:t>
            </a:r>
            <a:r>
              <a:rPr lang="en-US" sz="3400" b="1" dirty="0" err="1"/>
              <a:t>pd.to_datetime</a:t>
            </a:r>
            <a:r>
              <a:rPr lang="en-US" sz="3400" b="1" dirty="0"/>
              <a:t>(df['</a:t>
            </a:r>
            <a:r>
              <a:rPr lang="en-US" sz="3400" b="1" dirty="0" err="1"/>
              <a:t>birthDate</a:t>
            </a:r>
            <a:r>
              <a:rPr lang="en-US" sz="3400" b="1" dirty="0"/>
              <a:t>'])</a:t>
            </a:r>
          </a:p>
          <a:p>
            <a:r>
              <a:rPr lang="en-US" sz="3400" b="1" dirty="0"/>
              <a:t>df.info()</a:t>
            </a:r>
          </a:p>
          <a:p>
            <a:r>
              <a:rPr lang="en-US" sz="3400" i="1" dirty="0"/>
              <a:t>#define the end date 2019-07-01 and format to date format</a:t>
            </a:r>
          </a:p>
          <a:p>
            <a:r>
              <a:rPr lang="en-US" sz="3400" b="1" dirty="0" err="1"/>
              <a:t>edate</a:t>
            </a:r>
            <a:r>
              <a:rPr lang="en-US" sz="3400" b="1" dirty="0"/>
              <a:t> = '172019'</a:t>
            </a:r>
          </a:p>
          <a:p>
            <a:r>
              <a:rPr lang="en-US" sz="3400" b="1" dirty="0" err="1"/>
              <a:t>end_date</a:t>
            </a:r>
            <a:r>
              <a:rPr lang="en-US" sz="3400" b="1" dirty="0"/>
              <a:t> = </a:t>
            </a:r>
            <a:r>
              <a:rPr lang="en-US" sz="3400" b="1" dirty="0" err="1"/>
              <a:t>datetime.datetime.strptime</a:t>
            </a:r>
            <a:r>
              <a:rPr lang="en-US" sz="3400" b="1" dirty="0"/>
              <a:t>(</a:t>
            </a:r>
            <a:r>
              <a:rPr lang="en-US" sz="3400" b="1" dirty="0" err="1"/>
              <a:t>edate</a:t>
            </a:r>
            <a:r>
              <a:rPr lang="en-US" sz="3400" b="1" dirty="0"/>
              <a:t>, '%</a:t>
            </a:r>
            <a:r>
              <a:rPr lang="en-US" sz="3400" b="1" dirty="0" err="1"/>
              <a:t>m%d%Y</a:t>
            </a:r>
            <a:r>
              <a:rPr lang="en-US" sz="3400" b="1" dirty="0"/>
              <a:t>')</a:t>
            </a:r>
          </a:p>
          <a:p>
            <a:r>
              <a:rPr lang="en-US" sz="3400" i="1" dirty="0"/>
              <a:t>#assign end date to a column</a:t>
            </a:r>
          </a:p>
          <a:p>
            <a:r>
              <a:rPr lang="en-US" sz="3400" b="1" dirty="0"/>
              <a:t>df['</a:t>
            </a:r>
            <a:r>
              <a:rPr lang="en-US" sz="3400" b="1" dirty="0" err="1"/>
              <a:t>Enddate</a:t>
            </a:r>
            <a:r>
              <a:rPr lang="en-US" sz="3400" b="1" dirty="0"/>
              <a:t>'] = </a:t>
            </a:r>
            <a:r>
              <a:rPr lang="en-US" sz="3400" b="1" dirty="0" err="1"/>
              <a:t>end_date</a:t>
            </a:r>
            <a:endParaRPr lang="en-US" sz="3400" b="1" dirty="0"/>
          </a:p>
          <a:p>
            <a:r>
              <a:rPr lang="en-US" sz="3400" b="1" dirty="0" err="1"/>
              <a:t>df.head</a:t>
            </a:r>
            <a:r>
              <a:rPr lang="en-US" sz="3400" b="1" dirty="0"/>
              <a:t>()</a:t>
            </a:r>
          </a:p>
          <a:p>
            <a:r>
              <a:rPr lang="en-US" sz="3400" i="1" dirty="0"/>
              <a:t>#get a new column Age, with the difference between the birthdate and end date in years</a:t>
            </a:r>
          </a:p>
          <a:p>
            <a:r>
              <a:rPr lang="en-US" sz="3400" b="1" dirty="0"/>
              <a:t>df['Age'] = df['</a:t>
            </a:r>
            <a:r>
              <a:rPr lang="en-US" sz="3400" b="1" dirty="0" err="1"/>
              <a:t>Enddate</a:t>
            </a:r>
            <a:r>
              <a:rPr lang="en-US" sz="3400" b="1" dirty="0"/>
              <a:t>'] - df['</a:t>
            </a:r>
            <a:r>
              <a:rPr lang="en-US" sz="3400" b="1" dirty="0" err="1"/>
              <a:t>birthDate</a:t>
            </a:r>
            <a:r>
              <a:rPr lang="en-US" sz="3400" b="1" dirty="0"/>
              <a:t>']</a:t>
            </a:r>
          </a:p>
          <a:p>
            <a:r>
              <a:rPr lang="en-US" sz="3400" b="1" dirty="0"/>
              <a:t>df['Age']=df['Age']/np.timedelta64(1,'Y')</a:t>
            </a:r>
          </a:p>
          <a:p>
            <a:r>
              <a:rPr lang="en-US" sz="3400" b="1" dirty="0" err="1"/>
              <a:t>df.head</a:t>
            </a:r>
            <a:r>
              <a:rPr lang="en-US" sz="3400" b="1" dirty="0"/>
              <a:t>(n=5)</a:t>
            </a:r>
          </a:p>
          <a:p>
            <a:r>
              <a:rPr lang="en-US" sz="3400" i="1" dirty="0"/>
              <a:t>#sort the </a:t>
            </a:r>
            <a:r>
              <a:rPr lang="en-US" sz="3400" i="1" dirty="0" err="1"/>
              <a:t>dataframe</a:t>
            </a:r>
            <a:r>
              <a:rPr lang="en-US" sz="3400" i="1" dirty="0"/>
              <a:t> by the age column and select the </a:t>
            </a:r>
            <a:r>
              <a:rPr lang="en-US" sz="3400" i="1" dirty="0" err="1"/>
              <a:t>topage</a:t>
            </a:r>
            <a:r>
              <a:rPr lang="en-US" sz="3400" i="1" dirty="0"/>
              <a:t> as the age of the oldest customer</a:t>
            </a:r>
          </a:p>
          <a:p>
            <a:r>
              <a:rPr lang="en-US" sz="3400" b="1" dirty="0" err="1"/>
              <a:t>df.sort_values</a:t>
            </a:r>
            <a:r>
              <a:rPr lang="en-US" sz="3400" b="1" dirty="0"/>
              <a:t>(by=['Age'], </a:t>
            </a:r>
            <a:r>
              <a:rPr lang="en-US" sz="3400" b="1" dirty="0" err="1"/>
              <a:t>inplace</a:t>
            </a:r>
            <a:r>
              <a:rPr lang="en-US" sz="3400" b="1" dirty="0"/>
              <a:t>=True, ascending=False)</a:t>
            </a:r>
          </a:p>
          <a:p>
            <a:r>
              <a:rPr lang="en-US" sz="3400" b="1" dirty="0" err="1"/>
              <a:t>df.iloc</a:t>
            </a:r>
            <a:r>
              <a:rPr lang="en-US" sz="3400" b="1" dirty="0"/>
              <a:t>[0,14]</a:t>
            </a:r>
          </a:p>
          <a:p>
            <a:pPr marL="0" indent="0">
              <a:buNone/>
            </a:pPr>
            <a:endParaRPr lang="en-US" dirty="0"/>
          </a:p>
        </p:txBody>
      </p:sp>
    </p:spTree>
    <p:extLst>
      <p:ext uri="{BB962C8B-B14F-4D97-AF65-F5344CB8AC3E}">
        <p14:creationId xmlns:p14="http://schemas.microsoft.com/office/powerpoint/2010/main" val="80155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B92F-3E13-49F1-AF89-9E956C16152C}"/>
              </a:ext>
            </a:extLst>
          </p:cNvPr>
          <p:cNvSpPr>
            <a:spLocks noGrp="1"/>
          </p:cNvSpPr>
          <p:nvPr>
            <p:ph type="title"/>
          </p:nvPr>
        </p:nvSpPr>
        <p:spPr>
          <a:xfrm>
            <a:off x="838200" y="365125"/>
            <a:ext cx="10515600" cy="923348"/>
          </a:xfrm>
        </p:spPr>
        <p:txBody>
          <a:bodyPr>
            <a:noAutofit/>
          </a:bodyPr>
          <a:lstStyle/>
          <a:p>
            <a:r>
              <a:rPr lang="en-US" sz="3200" dirty="0"/>
              <a:t>Data Manipulation Query 3:  Oldest customer number of accounts</a:t>
            </a:r>
          </a:p>
        </p:txBody>
      </p:sp>
      <p:sp>
        <p:nvSpPr>
          <p:cNvPr id="3" name="Content Placeholder 2">
            <a:extLst>
              <a:ext uri="{FF2B5EF4-FFF2-40B4-BE49-F238E27FC236}">
                <a16:creationId xmlns:a16="http://schemas.microsoft.com/office/drawing/2014/main" id="{75386F77-C7C5-4799-BFCA-1DB3EC88DA1B}"/>
              </a:ext>
            </a:extLst>
          </p:cNvPr>
          <p:cNvSpPr>
            <a:spLocks noGrp="1"/>
          </p:cNvSpPr>
          <p:nvPr>
            <p:ph idx="1"/>
          </p:nvPr>
        </p:nvSpPr>
        <p:spPr>
          <a:xfrm>
            <a:off x="838200" y="1475509"/>
            <a:ext cx="10515600" cy="4701454"/>
          </a:xfrm>
        </p:spPr>
        <p:txBody>
          <a:bodyPr>
            <a:normAutofit/>
          </a:bodyPr>
          <a:lstStyle/>
          <a:p>
            <a:r>
              <a:rPr lang="en-US" sz="1100" i="1" dirty="0">
                <a:solidFill>
                  <a:schemeClr val="tx2"/>
                </a:solidFill>
              </a:rPr>
              <a:t>#Question3</a:t>
            </a:r>
          </a:p>
          <a:p>
            <a:r>
              <a:rPr lang="en-US" sz="1100" i="1" dirty="0">
                <a:solidFill>
                  <a:schemeClr val="tx2"/>
                </a:solidFill>
              </a:rPr>
              <a:t>#for the oldest customer, df['id'] = fe51c153-fbec-4b64-9b00-2530035ef0e1_522519ff-5e56-4d8a-9888-560f2cde4938</a:t>
            </a:r>
          </a:p>
          <a:p>
            <a:r>
              <a:rPr lang="en-US" sz="1100" i="1" dirty="0">
                <a:solidFill>
                  <a:schemeClr val="tx2"/>
                </a:solidFill>
              </a:rPr>
              <a:t>#the id was obtained from the previous calculation of the customer age</a:t>
            </a:r>
          </a:p>
          <a:p>
            <a:r>
              <a:rPr lang="en-US" sz="1100" b="1" dirty="0">
                <a:solidFill>
                  <a:schemeClr val="tx2"/>
                </a:solidFill>
              </a:rPr>
              <a:t>data1 = </a:t>
            </a:r>
            <a:r>
              <a:rPr lang="en-US" sz="1100" b="1" dirty="0" err="1">
                <a:solidFill>
                  <a:schemeClr val="tx2"/>
                </a:solidFill>
              </a:rPr>
              <a:t>pd.read_csv</a:t>
            </a:r>
            <a:r>
              <a:rPr lang="en-US" sz="1100" b="1" dirty="0">
                <a:solidFill>
                  <a:schemeClr val="tx2"/>
                </a:solidFill>
              </a:rPr>
              <a:t>('BusinessCase_Accts.csv')</a:t>
            </a:r>
          </a:p>
          <a:p>
            <a:r>
              <a:rPr lang="en-US" sz="1100" b="1" dirty="0">
                <a:solidFill>
                  <a:schemeClr val="tx2"/>
                </a:solidFill>
              </a:rPr>
              <a:t>data1.head(n=5)</a:t>
            </a:r>
          </a:p>
          <a:p>
            <a:r>
              <a:rPr lang="en-US" sz="1100" b="1" dirty="0">
                <a:solidFill>
                  <a:schemeClr val="tx2"/>
                </a:solidFill>
              </a:rPr>
              <a:t>list(data1.columns)</a:t>
            </a:r>
          </a:p>
          <a:p>
            <a:r>
              <a:rPr lang="en-US" sz="1100" i="1" dirty="0">
                <a:solidFill>
                  <a:schemeClr val="tx2"/>
                </a:solidFill>
              </a:rPr>
              <a:t>#where data from dataset where the </a:t>
            </a:r>
            <a:r>
              <a:rPr lang="en-US" sz="1100" i="1" dirty="0" err="1">
                <a:solidFill>
                  <a:schemeClr val="tx2"/>
                </a:solidFill>
              </a:rPr>
              <a:t>cust_id</a:t>
            </a:r>
            <a:r>
              <a:rPr lang="en-US" sz="1100" i="1" dirty="0">
                <a:solidFill>
                  <a:schemeClr val="tx2"/>
                </a:solidFill>
              </a:rPr>
              <a:t> is equal to the </a:t>
            </a:r>
            <a:r>
              <a:rPr lang="en-US" sz="1100" i="1" dirty="0" err="1">
                <a:solidFill>
                  <a:schemeClr val="tx2"/>
                </a:solidFill>
              </a:rPr>
              <a:t>cust_id</a:t>
            </a:r>
            <a:r>
              <a:rPr lang="en-US" sz="1100" i="1" dirty="0">
                <a:solidFill>
                  <a:schemeClr val="tx2"/>
                </a:solidFill>
              </a:rPr>
              <a:t> of the oldest customer</a:t>
            </a:r>
          </a:p>
          <a:p>
            <a:r>
              <a:rPr lang="en-US" sz="1100" b="1" dirty="0">
                <a:solidFill>
                  <a:schemeClr val="tx2"/>
                </a:solidFill>
              </a:rPr>
              <a:t>df7 = data1[data1['</a:t>
            </a:r>
            <a:r>
              <a:rPr lang="en-US" sz="1100" b="1" dirty="0" err="1">
                <a:solidFill>
                  <a:schemeClr val="tx2"/>
                </a:solidFill>
              </a:rPr>
              <a:t>cust_id</a:t>
            </a:r>
            <a:r>
              <a:rPr lang="en-US" sz="1100" b="1" dirty="0">
                <a:solidFill>
                  <a:schemeClr val="tx2"/>
                </a:solidFill>
              </a:rPr>
              <a:t>'] == 'fe51c153-fbec-4b64-9b00-2530035ef0e1_522519ff-5e56-4d8a-9888-560f2cde4938'].head(5)</a:t>
            </a:r>
          </a:p>
          <a:p>
            <a:r>
              <a:rPr lang="en-US" sz="1100" b="1" dirty="0">
                <a:solidFill>
                  <a:schemeClr val="tx2"/>
                </a:solidFill>
              </a:rPr>
              <a:t>df7</a:t>
            </a:r>
          </a:p>
          <a:p>
            <a:r>
              <a:rPr lang="en-US" sz="1100" i="1" dirty="0">
                <a:solidFill>
                  <a:schemeClr val="tx2"/>
                </a:solidFill>
              </a:rPr>
              <a:t>#find the unique number of account numbers that belongs the </a:t>
            </a:r>
            <a:r>
              <a:rPr lang="en-US" sz="1100" i="1" dirty="0" err="1">
                <a:solidFill>
                  <a:schemeClr val="tx2"/>
                </a:solidFill>
              </a:rPr>
              <a:t>cust_id</a:t>
            </a:r>
            <a:endParaRPr lang="en-US" sz="1100" i="1" dirty="0">
              <a:solidFill>
                <a:schemeClr val="tx2"/>
              </a:solidFill>
            </a:endParaRPr>
          </a:p>
          <a:p>
            <a:r>
              <a:rPr lang="en-US" sz="1100" b="1" dirty="0" err="1">
                <a:solidFill>
                  <a:schemeClr val="tx2"/>
                </a:solidFill>
              </a:rPr>
              <a:t>NumAccount</a:t>
            </a:r>
            <a:r>
              <a:rPr lang="en-US" sz="1100" b="1" dirty="0">
                <a:solidFill>
                  <a:schemeClr val="tx2"/>
                </a:solidFill>
              </a:rPr>
              <a:t> = df7['id'].</a:t>
            </a:r>
            <a:r>
              <a:rPr lang="en-US" sz="1100" b="1" dirty="0" err="1">
                <a:solidFill>
                  <a:schemeClr val="tx2"/>
                </a:solidFill>
              </a:rPr>
              <a:t>nunique</a:t>
            </a:r>
            <a:r>
              <a:rPr lang="en-US" sz="1100" b="1" dirty="0">
                <a:solidFill>
                  <a:schemeClr val="tx2"/>
                </a:solidFill>
              </a:rPr>
              <a:t>()</a:t>
            </a:r>
          </a:p>
          <a:p>
            <a:r>
              <a:rPr lang="en-US" sz="1100" b="1" dirty="0" err="1">
                <a:solidFill>
                  <a:schemeClr val="tx2"/>
                </a:solidFill>
              </a:rPr>
              <a:t>NumAccount</a:t>
            </a:r>
            <a:endParaRPr lang="en-US" sz="1100" b="1" dirty="0">
              <a:solidFill>
                <a:schemeClr val="tx2"/>
              </a:solidFill>
            </a:endParaRPr>
          </a:p>
          <a:p>
            <a:pPr marL="0" indent="0">
              <a:buNone/>
            </a:pPr>
            <a:endParaRPr lang="en-US" dirty="0"/>
          </a:p>
        </p:txBody>
      </p:sp>
    </p:spTree>
    <p:extLst>
      <p:ext uri="{BB962C8B-B14F-4D97-AF65-F5344CB8AC3E}">
        <p14:creationId xmlns:p14="http://schemas.microsoft.com/office/powerpoint/2010/main" val="279539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91EC-B8D2-4945-9E49-6531375360AC}"/>
              </a:ext>
            </a:extLst>
          </p:cNvPr>
          <p:cNvSpPr>
            <a:spLocks noGrp="1"/>
          </p:cNvSpPr>
          <p:nvPr>
            <p:ph type="title"/>
          </p:nvPr>
        </p:nvSpPr>
        <p:spPr>
          <a:xfrm>
            <a:off x="838200" y="365125"/>
            <a:ext cx="10515600" cy="701675"/>
          </a:xfrm>
        </p:spPr>
        <p:txBody>
          <a:bodyPr>
            <a:normAutofit/>
          </a:bodyPr>
          <a:lstStyle/>
          <a:p>
            <a:r>
              <a:rPr lang="en-US" sz="3200" dirty="0"/>
              <a:t>Data Manipulation Query 4:  Transactions to Starbucks</a:t>
            </a:r>
          </a:p>
        </p:txBody>
      </p:sp>
      <p:sp>
        <p:nvSpPr>
          <p:cNvPr id="3" name="Content Placeholder 2">
            <a:extLst>
              <a:ext uri="{FF2B5EF4-FFF2-40B4-BE49-F238E27FC236}">
                <a16:creationId xmlns:a16="http://schemas.microsoft.com/office/drawing/2014/main" id="{C2835B60-DB2B-4B21-A1E2-DD031DFF3A02}"/>
              </a:ext>
            </a:extLst>
          </p:cNvPr>
          <p:cNvSpPr>
            <a:spLocks noGrp="1"/>
          </p:cNvSpPr>
          <p:nvPr>
            <p:ph idx="1"/>
          </p:nvPr>
        </p:nvSpPr>
        <p:spPr>
          <a:xfrm>
            <a:off x="838200" y="1517073"/>
            <a:ext cx="10515600" cy="4659890"/>
          </a:xfrm>
        </p:spPr>
        <p:txBody>
          <a:bodyPr>
            <a:normAutofit fontScale="92500" lnSpcReduction="10000"/>
          </a:bodyPr>
          <a:lstStyle/>
          <a:p>
            <a:r>
              <a:rPr lang="en-US" sz="1200" i="1" dirty="0"/>
              <a:t>#Question4</a:t>
            </a:r>
          </a:p>
          <a:p>
            <a:r>
              <a:rPr lang="en-US" sz="1200" i="1" dirty="0"/>
              <a:t>#import data</a:t>
            </a:r>
          </a:p>
          <a:p>
            <a:r>
              <a:rPr lang="en-US" sz="1200" b="1" dirty="0"/>
              <a:t>df = </a:t>
            </a:r>
            <a:r>
              <a:rPr lang="en-US" sz="1200" b="1" dirty="0" err="1"/>
              <a:t>pd.read_csv</a:t>
            </a:r>
            <a:r>
              <a:rPr lang="en-US" sz="1200" b="1" dirty="0"/>
              <a:t>('BusinessCase_Tx.csv')</a:t>
            </a:r>
          </a:p>
          <a:p>
            <a:r>
              <a:rPr lang="en-US" sz="1200" i="1" dirty="0"/>
              <a:t>#convert transaction date column to datetime</a:t>
            </a:r>
          </a:p>
          <a:p>
            <a:r>
              <a:rPr lang="en-US" sz="1200" b="1" dirty="0"/>
              <a:t>df['</a:t>
            </a:r>
            <a:r>
              <a:rPr lang="en-US" sz="1200" b="1" dirty="0" err="1"/>
              <a:t>originationDateTime</a:t>
            </a:r>
            <a:r>
              <a:rPr lang="en-US" sz="1200" b="1" dirty="0"/>
              <a:t>'] = </a:t>
            </a:r>
            <a:r>
              <a:rPr lang="en-US" sz="1200" b="1" dirty="0" err="1"/>
              <a:t>pd.to_datetime</a:t>
            </a:r>
            <a:r>
              <a:rPr lang="en-US" sz="1200" b="1" dirty="0"/>
              <a:t>(df['</a:t>
            </a:r>
            <a:r>
              <a:rPr lang="en-US" sz="1200" b="1" dirty="0" err="1"/>
              <a:t>originationDateTime</a:t>
            </a:r>
            <a:r>
              <a:rPr lang="en-US" sz="1200" b="1" dirty="0"/>
              <a:t>'])</a:t>
            </a:r>
          </a:p>
          <a:p>
            <a:r>
              <a:rPr lang="en-US" sz="1200" i="1" dirty="0"/>
              <a:t>#create a new column with only the month of the transaction date</a:t>
            </a:r>
          </a:p>
          <a:p>
            <a:r>
              <a:rPr lang="en-US" sz="1200" b="1" dirty="0"/>
              <a:t>df['</a:t>
            </a:r>
            <a:r>
              <a:rPr lang="en-US" sz="1200" b="1" dirty="0" err="1"/>
              <a:t>month_of_date</a:t>
            </a:r>
            <a:r>
              <a:rPr lang="en-US" sz="1200" b="1" dirty="0"/>
              <a:t>'] = df['</a:t>
            </a:r>
            <a:r>
              <a:rPr lang="en-US" sz="1200" b="1" dirty="0" err="1"/>
              <a:t>originationDateTime</a:t>
            </a:r>
            <a:r>
              <a:rPr lang="en-US" sz="1200" b="1" dirty="0"/>
              <a:t>'].</a:t>
            </a:r>
            <a:r>
              <a:rPr lang="en-US" sz="1200" b="1" dirty="0" err="1"/>
              <a:t>dt.month</a:t>
            </a:r>
            <a:endParaRPr lang="en-US" sz="1200" b="1" dirty="0"/>
          </a:p>
          <a:p>
            <a:r>
              <a:rPr lang="en-US" sz="1200" b="1" dirty="0" err="1"/>
              <a:t>df.head</a:t>
            </a:r>
            <a:r>
              <a:rPr lang="en-US" sz="1200" b="1" dirty="0"/>
              <a:t>(n=5)</a:t>
            </a:r>
          </a:p>
          <a:p>
            <a:r>
              <a:rPr lang="en-US" sz="1200" i="1" dirty="0"/>
              <a:t>#subset required columns of the dataset</a:t>
            </a:r>
          </a:p>
          <a:p>
            <a:r>
              <a:rPr lang="en-US" sz="1200" b="1" dirty="0"/>
              <a:t>df5 = df[['description', '</a:t>
            </a:r>
            <a:r>
              <a:rPr lang="en-US" sz="1200" b="1" dirty="0" err="1"/>
              <a:t>currencyAmount</a:t>
            </a:r>
            <a:r>
              <a:rPr lang="en-US" sz="1200" b="1" dirty="0"/>
              <a:t>', '</a:t>
            </a:r>
            <a:r>
              <a:rPr lang="en-US" sz="1200" b="1" dirty="0" err="1"/>
              <a:t>originationDateTime</a:t>
            </a:r>
            <a:r>
              <a:rPr lang="en-US" sz="1200" b="1" dirty="0"/>
              <a:t>', 'month_of_date','</a:t>
            </a:r>
            <a:r>
              <a:rPr lang="en-US" sz="1200" b="1" dirty="0" err="1"/>
              <a:t>categoryTags</a:t>
            </a:r>
            <a:r>
              <a:rPr lang="en-US" sz="1200" b="1" dirty="0"/>
              <a:t>']]</a:t>
            </a:r>
          </a:p>
          <a:p>
            <a:r>
              <a:rPr lang="en-US" sz="1200" b="1" dirty="0"/>
              <a:t>df5.head(n=5)</a:t>
            </a:r>
          </a:p>
          <a:p>
            <a:r>
              <a:rPr lang="en-US" sz="1200" i="1" dirty="0"/>
              <a:t>#select data where description has Starbucks in the month of April</a:t>
            </a:r>
          </a:p>
          <a:p>
            <a:r>
              <a:rPr lang="en-US" sz="1200" b="1" dirty="0"/>
              <a:t>df6 = df5[(df5['description'].</a:t>
            </a:r>
            <a:r>
              <a:rPr lang="en-US" sz="1200" b="1" dirty="0" err="1"/>
              <a:t>str.match</a:t>
            </a:r>
            <a:r>
              <a:rPr lang="en-US" sz="1200" b="1" dirty="0"/>
              <a:t>('STARBUCKS')) &amp; (df5['</a:t>
            </a:r>
            <a:r>
              <a:rPr lang="en-US" sz="1200" b="1" dirty="0" err="1"/>
              <a:t>month_of_date</a:t>
            </a:r>
            <a:r>
              <a:rPr lang="en-US" sz="1200" b="1" dirty="0"/>
              <a:t>'] == 4)]</a:t>
            </a:r>
          </a:p>
          <a:p>
            <a:r>
              <a:rPr lang="en-US" sz="1200" b="1" dirty="0"/>
              <a:t>df6.head(n=5)</a:t>
            </a:r>
          </a:p>
          <a:p>
            <a:r>
              <a:rPr lang="en-US" sz="1200" i="1" dirty="0"/>
              <a:t>#count number of transaction description with </a:t>
            </a:r>
            <a:r>
              <a:rPr lang="en-US" sz="1200" i="1" dirty="0" err="1"/>
              <a:t>starbucks</a:t>
            </a:r>
            <a:endParaRPr lang="en-US" sz="1200" i="1" dirty="0"/>
          </a:p>
          <a:p>
            <a:r>
              <a:rPr lang="en-US" sz="1200" b="1" dirty="0" err="1"/>
              <a:t>tx</a:t>
            </a:r>
            <a:r>
              <a:rPr lang="en-US" sz="1200" b="1" dirty="0"/>
              <a:t> = df6['description'].count()</a:t>
            </a:r>
          </a:p>
          <a:p>
            <a:r>
              <a:rPr lang="en-US" sz="1200" b="1" dirty="0"/>
              <a:t>print(</a:t>
            </a:r>
            <a:r>
              <a:rPr lang="en-US" sz="1200" b="1" dirty="0" err="1"/>
              <a:t>tx</a:t>
            </a:r>
            <a:r>
              <a:rPr lang="en-US" sz="1200" b="1" dirty="0"/>
              <a:t>)</a:t>
            </a:r>
          </a:p>
          <a:p>
            <a:pPr marL="0" indent="0">
              <a:buNone/>
            </a:pPr>
            <a:endParaRPr lang="en-US" dirty="0"/>
          </a:p>
        </p:txBody>
      </p:sp>
    </p:spTree>
    <p:extLst>
      <p:ext uri="{BB962C8B-B14F-4D97-AF65-F5344CB8AC3E}">
        <p14:creationId xmlns:p14="http://schemas.microsoft.com/office/powerpoint/2010/main" val="70887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D_Chair_16x9">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docProps/app.xml><?xml version="1.0" encoding="utf-8"?>
<Properties xmlns="http://schemas.openxmlformats.org/officeDocument/2006/extended-properties" xmlns:vt="http://schemas.openxmlformats.org/officeDocument/2006/docPropsVTypes">
  <TotalTime>1155</TotalTime>
  <Words>2893</Words>
  <Application>Microsoft Office PowerPoint</Application>
  <PresentationFormat>Widescreen</PresentationFormat>
  <Paragraphs>230</Paragraphs>
  <Slides>23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Wingdings</vt:lpstr>
      <vt:lpstr>Office Theme</vt:lpstr>
      <vt:lpstr>TD_Chair_16x9</vt:lpstr>
      <vt:lpstr>Business Case Study</vt:lpstr>
      <vt:lpstr>Overview</vt:lpstr>
      <vt:lpstr>The Task  - </vt:lpstr>
      <vt:lpstr>PowerPoint Presentation</vt:lpstr>
      <vt:lpstr>Data Manipulation Query Answer Summary Page</vt:lpstr>
      <vt:lpstr>Data Manipulation Query 1: Branch with most customers</vt:lpstr>
      <vt:lpstr>Data Manipulation Query 2: Oldest customer as of 2019-07-01</vt:lpstr>
      <vt:lpstr>Data Manipulation Query 3:  Oldest customer number of accounts</vt:lpstr>
      <vt:lpstr>Data Manipulation Query 4:  Transactions to Starbucks</vt:lpstr>
      <vt:lpstr>Data Manipulation Query 5:  Dollars spent at Starbucks</vt:lpstr>
      <vt:lpstr>Data Manipulation Query 6: Hypothesis Test - Starbucks April and June statistical significance spend comparison</vt:lpstr>
      <vt:lpstr>Data Manipulation Query 7: Highest average spend above trend at Starbucks (based on a 10-period moving average, ignoring missing dates)</vt:lpstr>
      <vt:lpstr>PowerPoint Presentation</vt:lpstr>
      <vt:lpstr>The Task</vt:lpstr>
      <vt:lpstr>Approach</vt:lpstr>
      <vt:lpstr>PowerPoint Presentation</vt:lpstr>
      <vt:lpstr>Executive Summary</vt:lpstr>
      <vt:lpstr>Presentation of Findings (Question 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Study</dc:title>
  <dc:creator>frankline ononiwu</dc:creator>
  <cp:lastModifiedBy>frankline ononiwu</cp:lastModifiedBy>
  <cp:revision>11</cp:revision>
  <dcterms:created xsi:type="dcterms:W3CDTF">2020-09-28T06:51:24Z</dcterms:created>
  <dcterms:modified xsi:type="dcterms:W3CDTF">2020-09-29T02:06:47Z</dcterms:modified>
</cp:coreProperties>
</file>