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59" r:id="rId6"/>
    <p:sldId id="270" r:id="rId7"/>
    <p:sldId id="261" r:id="rId8"/>
    <p:sldId id="262" r:id="rId9"/>
    <p:sldId id="263"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78" d="100"/>
          <a:sy n="78" d="100"/>
        </p:scale>
        <p:origin x="82" y="5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C261E-7E4D-4B14-B4E7-704B7A216D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50B8F9-7343-4474-A6BD-47F95D709B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BB4937-23D4-42F1-BEF6-6BC6D29A5095}"/>
              </a:ext>
            </a:extLst>
          </p:cNvPr>
          <p:cNvSpPr>
            <a:spLocks noGrp="1"/>
          </p:cNvSpPr>
          <p:nvPr>
            <p:ph type="dt" sz="half" idx="10"/>
          </p:nvPr>
        </p:nvSpPr>
        <p:spPr/>
        <p:txBody>
          <a:bodyPr/>
          <a:lstStyle/>
          <a:p>
            <a:fld id="{2FD8F583-DAEE-42E1-8F0B-2979A8B65A3D}" type="datetimeFigureOut">
              <a:rPr lang="en-US" smtClean="0"/>
              <a:t>8/29/2019</a:t>
            </a:fld>
            <a:endParaRPr lang="en-US"/>
          </a:p>
        </p:txBody>
      </p:sp>
      <p:sp>
        <p:nvSpPr>
          <p:cNvPr id="5" name="Footer Placeholder 4">
            <a:extLst>
              <a:ext uri="{FF2B5EF4-FFF2-40B4-BE49-F238E27FC236}">
                <a16:creationId xmlns:a16="http://schemas.microsoft.com/office/drawing/2014/main" id="{74127364-7ABA-440A-8672-44B553EF7F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DE812D-41B3-4BD5-8EE5-CFEA9B20E68B}"/>
              </a:ext>
            </a:extLst>
          </p:cNvPr>
          <p:cNvSpPr>
            <a:spLocks noGrp="1"/>
          </p:cNvSpPr>
          <p:nvPr>
            <p:ph type="sldNum" sz="quarter" idx="12"/>
          </p:nvPr>
        </p:nvSpPr>
        <p:spPr/>
        <p:txBody>
          <a:bodyPr/>
          <a:lstStyle/>
          <a:p>
            <a:fld id="{6C9789B6-9D4E-4963-8FE2-1CE49D4BE3E6}" type="slidenum">
              <a:rPr lang="en-US" smtClean="0"/>
              <a:t>‹#›</a:t>
            </a:fld>
            <a:endParaRPr lang="en-US"/>
          </a:p>
        </p:txBody>
      </p:sp>
    </p:spTree>
    <p:extLst>
      <p:ext uri="{BB962C8B-B14F-4D97-AF65-F5344CB8AC3E}">
        <p14:creationId xmlns:p14="http://schemas.microsoft.com/office/powerpoint/2010/main" val="1295564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86109-95D2-4D6B-8977-6AE0E7B234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28EF5E-4DCA-4DF3-9C44-298C1459A5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B438A4-20EB-4841-8E78-122595550A80}"/>
              </a:ext>
            </a:extLst>
          </p:cNvPr>
          <p:cNvSpPr>
            <a:spLocks noGrp="1"/>
          </p:cNvSpPr>
          <p:nvPr>
            <p:ph type="dt" sz="half" idx="10"/>
          </p:nvPr>
        </p:nvSpPr>
        <p:spPr/>
        <p:txBody>
          <a:bodyPr/>
          <a:lstStyle/>
          <a:p>
            <a:fld id="{2FD8F583-DAEE-42E1-8F0B-2979A8B65A3D}" type="datetimeFigureOut">
              <a:rPr lang="en-US" smtClean="0"/>
              <a:t>8/29/2019</a:t>
            </a:fld>
            <a:endParaRPr lang="en-US"/>
          </a:p>
        </p:txBody>
      </p:sp>
      <p:sp>
        <p:nvSpPr>
          <p:cNvPr id="5" name="Footer Placeholder 4">
            <a:extLst>
              <a:ext uri="{FF2B5EF4-FFF2-40B4-BE49-F238E27FC236}">
                <a16:creationId xmlns:a16="http://schemas.microsoft.com/office/drawing/2014/main" id="{55F176BE-C970-4AFF-BA64-1D19798B63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BF127E-C7C8-4BDA-A9A1-CA879BDFFF89}"/>
              </a:ext>
            </a:extLst>
          </p:cNvPr>
          <p:cNvSpPr>
            <a:spLocks noGrp="1"/>
          </p:cNvSpPr>
          <p:nvPr>
            <p:ph type="sldNum" sz="quarter" idx="12"/>
          </p:nvPr>
        </p:nvSpPr>
        <p:spPr/>
        <p:txBody>
          <a:bodyPr/>
          <a:lstStyle/>
          <a:p>
            <a:fld id="{6C9789B6-9D4E-4963-8FE2-1CE49D4BE3E6}" type="slidenum">
              <a:rPr lang="en-US" smtClean="0"/>
              <a:t>‹#›</a:t>
            </a:fld>
            <a:endParaRPr lang="en-US"/>
          </a:p>
        </p:txBody>
      </p:sp>
    </p:spTree>
    <p:extLst>
      <p:ext uri="{BB962C8B-B14F-4D97-AF65-F5344CB8AC3E}">
        <p14:creationId xmlns:p14="http://schemas.microsoft.com/office/powerpoint/2010/main" val="1251521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F0569C-272A-4AF9-8EF2-25BA5EE6FD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0859A4E-AE6D-4891-8E8B-20C70905AC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496D10-9975-4DE4-9AB1-91446B8A8AD7}"/>
              </a:ext>
            </a:extLst>
          </p:cNvPr>
          <p:cNvSpPr>
            <a:spLocks noGrp="1"/>
          </p:cNvSpPr>
          <p:nvPr>
            <p:ph type="dt" sz="half" idx="10"/>
          </p:nvPr>
        </p:nvSpPr>
        <p:spPr/>
        <p:txBody>
          <a:bodyPr/>
          <a:lstStyle/>
          <a:p>
            <a:fld id="{2FD8F583-DAEE-42E1-8F0B-2979A8B65A3D}" type="datetimeFigureOut">
              <a:rPr lang="en-US" smtClean="0"/>
              <a:t>8/29/2019</a:t>
            </a:fld>
            <a:endParaRPr lang="en-US"/>
          </a:p>
        </p:txBody>
      </p:sp>
      <p:sp>
        <p:nvSpPr>
          <p:cNvPr id="5" name="Footer Placeholder 4">
            <a:extLst>
              <a:ext uri="{FF2B5EF4-FFF2-40B4-BE49-F238E27FC236}">
                <a16:creationId xmlns:a16="http://schemas.microsoft.com/office/drawing/2014/main" id="{6DFCA0E6-4E57-451B-A452-EAC84309B0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A19B25-255B-4405-989E-DF80ABD7EE67}"/>
              </a:ext>
            </a:extLst>
          </p:cNvPr>
          <p:cNvSpPr>
            <a:spLocks noGrp="1"/>
          </p:cNvSpPr>
          <p:nvPr>
            <p:ph type="sldNum" sz="quarter" idx="12"/>
          </p:nvPr>
        </p:nvSpPr>
        <p:spPr/>
        <p:txBody>
          <a:bodyPr/>
          <a:lstStyle/>
          <a:p>
            <a:fld id="{6C9789B6-9D4E-4963-8FE2-1CE49D4BE3E6}" type="slidenum">
              <a:rPr lang="en-US" smtClean="0"/>
              <a:t>‹#›</a:t>
            </a:fld>
            <a:endParaRPr lang="en-US"/>
          </a:p>
        </p:txBody>
      </p:sp>
    </p:spTree>
    <p:extLst>
      <p:ext uri="{BB962C8B-B14F-4D97-AF65-F5344CB8AC3E}">
        <p14:creationId xmlns:p14="http://schemas.microsoft.com/office/powerpoint/2010/main" val="3974039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59B88-7455-4964-B475-2B2CD21CE7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27B792-463D-4418-BA10-8EBE0629FE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B3D96D-E9DC-46A0-B3DB-213F61CD5CED}"/>
              </a:ext>
            </a:extLst>
          </p:cNvPr>
          <p:cNvSpPr>
            <a:spLocks noGrp="1"/>
          </p:cNvSpPr>
          <p:nvPr>
            <p:ph type="dt" sz="half" idx="10"/>
          </p:nvPr>
        </p:nvSpPr>
        <p:spPr/>
        <p:txBody>
          <a:bodyPr/>
          <a:lstStyle/>
          <a:p>
            <a:fld id="{2FD8F583-DAEE-42E1-8F0B-2979A8B65A3D}" type="datetimeFigureOut">
              <a:rPr lang="en-US" smtClean="0"/>
              <a:t>8/29/2019</a:t>
            </a:fld>
            <a:endParaRPr lang="en-US"/>
          </a:p>
        </p:txBody>
      </p:sp>
      <p:sp>
        <p:nvSpPr>
          <p:cNvPr id="5" name="Footer Placeholder 4">
            <a:extLst>
              <a:ext uri="{FF2B5EF4-FFF2-40B4-BE49-F238E27FC236}">
                <a16:creationId xmlns:a16="http://schemas.microsoft.com/office/drawing/2014/main" id="{FBFFD085-4BF1-41CC-8878-BAA68BC384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DC6D2-19A3-4D8C-8C5F-5AA0DC3666F9}"/>
              </a:ext>
            </a:extLst>
          </p:cNvPr>
          <p:cNvSpPr>
            <a:spLocks noGrp="1"/>
          </p:cNvSpPr>
          <p:nvPr>
            <p:ph type="sldNum" sz="quarter" idx="12"/>
          </p:nvPr>
        </p:nvSpPr>
        <p:spPr/>
        <p:txBody>
          <a:bodyPr/>
          <a:lstStyle/>
          <a:p>
            <a:fld id="{6C9789B6-9D4E-4963-8FE2-1CE49D4BE3E6}" type="slidenum">
              <a:rPr lang="en-US" smtClean="0"/>
              <a:t>‹#›</a:t>
            </a:fld>
            <a:endParaRPr lang="en-US"/>
          </a:p>
        </p:txBody>
      </p:sp>
    </p:spTree>
    <p:extLst>
      <p:ext uri="{BB962C8B-B14F-4D97-AF65-F5344CB8AC3E}">
        <p14:creationId xmlns:p14="http://schemas.microsoft.com/office/powerpoint/2010/main" val="4245225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9EFB2-968C-491F-8EE7-8C9EE2150C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3FD1CA-C3FE-4C52-BDC2-41AC9FE818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CDC758-3AC0-433C-AC50-4A6344D26931}"/>
              </a:ext>
            </a:extLst>
          </p:cNvPr>
          <p:cNvSpPr>
            <a:spLocks noGrp="1"/>
          </p:cNvSpPr>
          <p:nvPr>
            <p:ph type="dt" sz="half" idx="10"/>
          </p:nvPr>
        </p:nvSpPr>
        <p:spPr/>
        <p:txBody>
          <a:bodyPr/>
          <a:lstStyle/>
          <a:p>
            <a:fld id="{2FD8F583-DAEE-42E1-8F0B-2979A8B65A3D}" type="datetimeFigureOut">
              <a:rPr lang="en-US" smtClean="0"/>
              <a:t>8/29/2019</a:t>
            </a:fld>
            <a:endParaRPr lang="en-US"/>
          </a:p>
        </p:txBody>
      </p:sp>
      <p:sp>
        <p:nvSpPr>
          <p:cNvPr id="5" name="Footer Placeholder 4">
            <a:extLst>
              <a:ext uri="{FF2B5EF4-FFF2-40B4-BE49-F238E27FC236}">
                <a16:creationId xmlns:a16="http://schemas.microsoft.com/office/drawing/2014/main" id="{7B104CA0-8395-4D92-95B6-6DAD2BF296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88A0F9-CCBB-4D3E-BE2D-BAA2CB0CAFBA}"/>
              </a:ext>
            </a:extLst>
          </p:cNvPr>
          <p:cNvSpPr>
            <a:spLocks noGrp="1"/>
          </p:cNvSpPr>
          <p:nvPr>
            <p:ph type="sldNum" sz="quarter" idx="12"/>
          </p:nvPr>
        </p:nvSpPr>
        <p:spPr/>
        <p:txBody>
          <a:bodyPr/>
          <a:lstStyle/>
          <a:p>
            <a:fld id="{6C9789B6-9D4E-4963-8FE2-1CE49D4BE3E6}" type="slidenum">
              <a:rPr lang="en-US" smtClean="0"/>
              <a:t>‹#›</a:t>
            </a:fld>
            <a:endParaRPr lang="en-US"/>
          </a:p>
        </p:txBody>
      </p:sp>
    </p:spTree>
    <p:extLst>
      <p:ext uri="{BB962C8B-B14F-4D97-AF65-F5344CB8AC3E}">
        <p14:creationId xmlns:p14="http://schemas.microsoft.com/office/powerpoint/2010/main" val="1696274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B9252-5EB7-4F0D-BD15-F1ACA6063D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2820AC-BD1C-4F2A-892F-4EE8FBA47E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68D02B-383C-48B9-BA94-396B08BAF8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769E22-A6F9-4905-9EBF-EB88A1358C6F}"/>
              </a:ext>
            </a:extLst>
          </p:cNvPr>
          <p:cNvSpPr>
            <a:spLocks noGrp="1"/>
          </p:cNvSpPr>
          <p:nvPr>
            <p:ph type="dt" sz="half" idx="10"/>
          </p:nvPr>
        </p:nvSpPr>
        <p:spPr/>
        <p:txBody>
          <a:bodyPr/>
          <a:lstStyle/>
          <a:p>
            <a:fld id="{2FD8F583-DAEE-42E1-8F0B-2979A8B65A3D}" type="datetimeFigureOut">
              <a:rPr lang="en-US" smtClean="0"/>
              <a:t>8/29/2019</a:t>
            </a:fld>
            <a:endParaRPr lang="en-US"/>
          </a:p>
        </p:txBody>
      </p:sp>
      <p:sp>
        <p:nvSpPr>
          <p:cNvPr id="6" name="Footer Placeholder 5">
            <a:extLst>
              <a:ext uri="{FF2B5EF4-FFF2-40B4-BE49-F238E27FC236}">
                <a16:creationId xmlns:a16="http://schemas.microsoft.com/office/drawing/2014/main" id="{FCC10604-4CBE-4562-8069-463D0A2D4D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DE7051-3485-4C53-AB9E-4530DBEA66FA}"/>
              </a:ext>
            </a:extLst>
          </p:cNvPr>
          <p:cNvSpPr>
            <a:spLocks noGrp="1"/>
          </p:cNvSpPr>
          <p:nvPr>
            <p:ph type="sldNum" sz="quarter" idx="12"/>
          </p:nvPr>
        </p:nvSpPr>
        <p:spPr/>
        <p:txBody>
          <a:bodyPr/>
          <a:lstStyle/>
          <a:p>
            <a:fld id="{6C9789B6-9D4E-4963-8FE2-1CE49D4BE3E6}" type="slidenum">
              <a:rPr lang="en-US" smtClean="0"/>
              <a:t>‹#›</a:t>
            </a:fld>
            <a:endParaRPr lang="en-US"/>
          </a:p>
        </p:txBody>
      </p:sp>
    </p:spTree>
    <p:extLst>
      <p:ext uri="{BB962C8B-B14F-4D97-AF65-F5344CB8AC3E}">
        <p14:creationId xmlns:p14="http://schemas.microsoft.com/office/powerpoint/2010/main" val="2985420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0D039-DB63-450F-A85C-2A1C8C7F18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05DD2B-7E47-4295-B980-50D5B9A636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804F92-6998-4EB3-A23F-196CF765FC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E968AA-2D41-4117-9AB4-7BA340C40A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A92F52-A502-43AA-BC11-E15D6C1621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BAADFB-967B-4D5D-AAA1-10AF6CCC7FBD}"/>
              </a:ext>
            </a:extLst>
          </p:cNvPr>
          <p:cNvSpPr>
            <a:spLocks noGrp="1"/>
          </p:cNvSpPr>
          <p:nvPr>
            <p:ph type="dt" sz="half" idx="10"/>
          </p:nvPr>
        </p:nvSpPr>
        <p:spPr/>
        <p:txBody>
          <a:bodyPr/>
          <a:lstStyle/>
          <a:p>
            <a:fld id="{2FD8F583-DAEE-42E1-8F0B-2979A8B65A3D}" type="datetimeFigureOut">
              <a:rPr lang="en-US" smtClean="0"/>
              <a:t>8/29/2019</a:t>
            </a:fld>
            <a:endParaRPr lang="en-US"/>
          </a:p>
        </p:txBody>
      </p:sp>
      <p:sp>
        <p:nvSpPr>
          <p:cNvPr id="8" name="Footer Placeholder 7">
            <a:extLst>
              <a:ext uri="{FF2B5EF4-FFF2-40B4-BE49-F238E27FC236}">
                <a16:creationId xmlns:a16="http://schemas.microsoft.com/office/drawing/2014/main" id="{21E3A5AE-3275-46D0-B850-15F508C6C6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0827CE-1A65-40E7-80D8-D96C1FB07DB4}"/>
              </a:ext>
            </a:extLst>
          </p:cNvPr>
          <p:cNvSpPr>
            <a:spLocks noGrp="1"/>
          </p:cNvSpPr>
          <p:nvPr>
            <p:ph type="sldNum" sz="quarter" idx="12"/>
          </p:nvPr>
        </p:nvSpPr>
        <p:spPr/>
        <p:txBody>
          <a:bodyPr/>
          <a:lstStyle/>
          <a:p>
            <a:fld id="{6C9789B6-9D4E-4963-8FE2-1CE49D4BE3E6}" type="slidenum">
              <a:rPr lang="en-US" smtClean="0"/>
              <a:t>‹#›</a:t>
            </a:fld>
            <a:endParaRPr lang="en-US"/>
          </a:p>
        </p:txBody>
      </p:sp>
    </p:spTree>
    <p:extLst>
      <p:ext uri="{BB962C8B-B14F-4D97-AF65-F5344CB8AC3E}">
        <p14:creationId xmlns:p14="http://schemas.microsoft.com/office/powerpoint/2010/main" val="1255245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0734C-6FE5-4B91-A8D7-179C68794B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9E7F41-FEBD-4D77-BA23-74C7DED3F159}"/>
              </a:ext>
            </a:extLst>
          </p:cNvPr>
          <p:cNvSpPr>
            <a:spLocks noGrp="1"/>
          </p:cNvSpPr>
          <p:nvPr>
            <p:ph type="dt" sz="half" idx="10"/>
          </p:nvPr>
        </p:nvSpPr>
        <p:spPr/>
        <p:txBody>
          <a:bodyPr/>
          <a:lstStyle/>
          <a:p>
            <a:fld id="{2FD8F583-DAEE-42E1-8F0B-2979A8B65A3D}" type="datetimeFigureOut">
              <a:rPr lang="en-US" smtClean="0"/>
              <a:t>8/29/2019</a:t>
            </a:fld>
            <a:endParaRPr lang="en-US"/>
          </a:p>
        </p:txBody>
      </p:sp>
      <p:sp>
        <p:nvSpPr>
          <p:cNvPr id="4" name="Footer Placeholder 3">
            <a:extLst>
              <a:ext uri="{FF2B5EF4-FFF2-40B4-BE49-F238E27FC236}">
                <a16:creationId xmlns:a16="http://schemas.microsoft.com/office/drawing/2014/main" id="{F580166F-015A-4BB9-9D9B-535C72F959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05BB64-964C-47CB-B6CD-32E737948D2C}"/>
              </a:ext>
            </a:extLst>
          </p:cNvPr>
          <p:cNvSpPr>
            <a:spLocks noGrp="1"/>
          </p:cNvSpPr>
          <p:nvPr>
            <p:ph type="sldNum" sz="quarter" idx="12"/>
          </p:nvPr>
        </p:nvSpPr>
        <p:spPr/>
        <p:txBody>
          <a:bodyPr/>
          <a:lstStyle/>
          <a:p>
            <a:fld id="{6C9789B6-9D4E-4963-8FE2-1CE49D4BE3E6}" type="slidenum">
              <a:rPr lang="en-US" smtClean="0"/>
              <a:t>‹#›</a:t>
            </a:fld>
            <a:endParaRPr lang="en-US"/>
          </a:p>
        </p:txBody>
      </p:sp>
    </p:spTree>
    <p:extLst>
      <p:ext uri="{BB962C8B-B14F-4D97-AF65-F5344CB8AC3E}">
        <p14:creationId xmlns:p14="http://schemas.microsoft.com/office/powerpoint/2010/main" val="2618300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C92FFB-9124-46F8-9D0E-1B69568108EA}"/>
              </a:ext>
            </a:extLst>
          </p:cNvPr>
          <p:cNvSpPr>
            <a:spLocks noGrp="1"/>
          </p:cNvSpPr>
          <p:nvPr>
            <p:ph type="dt" sz="half" idx="10"/>
          </p:nvPr>
        </p:nvSpPr>
        <p:spPr/>
        <p:txBody>
          <a:bodyPr/>
          <a:lstStyle/>
          <a:p>
            <a:fld id="{2FD8F583-DAEE-42E1-8F0B-2979A8B65A3D}" type="datetimeFigureOut">
              <a:rPr lang="en-US" smtClean="0"/>
              <a:t>8/29/2019</a:t>
            </a:fld>
            <a:endParaRPr lang="en-US"/>
          </a:p>
        </p:txBody>
      </p:sp>
      <p:sp>
        <p:nvSpPr>
          <p:cNvPr id="3" name="Footer Placeholder 2">
            <a:extLst>
              <a:ext uri="{FF2B5EF4-FFF2-40B4-BE49-F238E27FC236}">
                <a16:creationId xmlns:a16="http://schemas.microsoft.com/office/drawing/2014/main" id="{BD779F65-14A3-457C-8DB0-CA7F0936D8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8E04C4-8A18-440B-AD55-5EDB17C35194}"/>
              </a:ext>
            </a:extLst>
          </p:cNvPr>
          <p:cNvSpPr>
            <a:spLocks noGrp="1"/>
          </p:cNvSpPr>
          <p:nvPr>
            <p:ph type="sldNum" sz="quarter" idx="12"/>
          </p:nvPr>
        </p:nvSpPr>
        <p:spPr/>
        <p:txBody>
          <a:bodyPr/>
          <a:lstStyle/>
          <a:p>
            <a:fld id="{6C9789B6-9D4E-4963-8FE2-1CE49D4BE3E6}" type="slidenum">
              <a:rPr lang="en-US" smtClean="0"/>
              <a:t>‹#›</a:t>
            </a:fld>
            <a:endParaRPr lang="en-US"/>
          </a:p>
        </p:txBody>
      </p:sp>
    </p:spTree>
    <p:extLst>
      <p:ext uri="{BB962C8B-B14F-4D97-AF65-F5344CB8AC3E}">
        <p14:creationId xmlns:p14="http://schemas.microsoft.com/office/powerpoint/2010/main" val="2852548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4F1E5-1F32-4DD2-A56E-C62226FF34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C41CDD-9D3B-4639-805C-45BA2DA7A9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9E59AC-BDBB-4FE9-90CB-B2606F6C1A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71185E-1F18-4572-85DF-5CF6599A8CD3}"/>
              </a:ext>
            </a:extLst>
          </p:cNvPr>
          <p:cNvSpPr>
            <a:spLocks noGrp="1"/>
          </p:cNvSpPr>
          <p:nvPr>
            <p:ph type="dt" sz="half" idx="10"/>
          </p:nvPr>
        </p:nvSpPr>
        <p:spPr/>
        <p:txBody>
          <a:bodyPr/>
          <a:lstStyle/>
          <a:p>
            <a:fld id="{2FD8F583-DAEE-42E1-8F0B-2979A8B65A3D}" type="datetimeFigureOut">
              <a:rPr lang="en-US" smtClean="0"/>
              <a:t>8/29/2019</a:t>
            </a:fld>
            <a:endParaRPr lang="en-US"/>
          </a:p>
        </p:txBody>
      </p:sp>
      <p:sp>
        <p:nvSpPr>
          <p:cNvPr id="6" name="Footer Placeholder 5">
            <a:extLst>
              <a:ext uri="{FF2B5EF4-FFF2-40B4-BE49-F238E27FC236}">
                <a16:creationId xmlns:a16="http://schemas.microsoft.com/office/drawing/2014/main" id="{BEB4A766-2AD4-40DE-8BC3-CF912DE1E6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D938FA-6263-45F4-9981-84E4D2E51289}"/>
              </a:ext>
            </a:extLst>
          </p:cNvPr>
          <p:cNvSpPr>
            <a:spLocks noGrp="1"/>
          </p:cNvSpPr>
          <p:nvPr>
            <p:ph type="sldNum" sz="quarter" idx="12"/>
          </p:nvPr>
        </p:nvSpPr>
        <p:spPr/>
        <p:txBody>
          <a:bodyPr/>
          <a:lstStyle/>
          <a:p>
            <a:fld id="{6C9789B6-9D4E-4963-8FE2-1CE49D4BE3E6}" type="slidenum">
              <a:rPr lang="en-US" smtClean="0"/>
              <a:t>‹#›</a:t>
            </a:fld>
            <a:endParaRPr lang="en-US"/>
          </a:p>
        </p:txBody>
      </p:sp>
    </p:spTree>
    <p:extLst>
      <p:ext uri="{BB962C8B-B14F-4D97-AF65-F5344CB8AC3E}">
        <p14:creationId xmlns:p14="http://schemas.microsoft.com/office/powerpoint/2010/main" val="268101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7CE23-17FE-4DF3-A369-B27E020071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A04252-DEA1-47ED-8F09-65EC985590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3201B4-636C-4D40-B858-89327CB7D9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668ADC-E73D-40C9-B4F1-E6A7E357FB5A}"/>
              </a:ext>
            </a:extLst>
          </p:cNvPr>
          <p:cNvSpPr>
            <a:spLocks noGrp="1"/>
          </p:cNvSpPr>
          <p:nvPr>
            <p:ph type="dt" sz="half" idx="10"/>
          </p:nvPr>
        </p:nvSpPr>
        <p:spPr/>
        <p:txBody>
          <a:bodyPr/>
          <a:lstStyle/>
          <a:p>
            <a:fld id="{2FD8F583-DAEE-42E1-8F0B-2979A8B65A3D}" type="datetimeFigureOut">
              <a:rPr lang="en-US" smtClean="0"/>
              <a:t>8/29/2019</a:t>
            </a:fld>
            <a:endParaRPr lang="en-US"/>
          </a:p>
        </p:txBody>
      </p:sp>
      <p:sp>
        <p:nvSpPr>
          <p:cNvPr id="6" name="Footer Placeholder 5">
            <a:extLst>
              <a:ext uri="{FF2B5EF4-FFF2-40B4-BE49-F238E27FC236}">
                <a16:creationId xmlns:a16="http://schemas.microsoft.com/office/drawing/2014/main" id="{0CFD8932-7184-4FDA-8B4C-48CD871358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B7D3B2-ADFE-4D66-AE4E-4F6CB973736F}"/>
              </a:ext>
            </a:extLst>
          </p:cNvPr>
          <p:cNvSpPr>
            <a:spLocks noGrp="1"/>
          </p:cNvSpPr>
          <p:nvPr>
            <p:ph type="sldNum" sz="quarter" idx="12"/>
          </p:nvPr>
        </p:nvSpPr>
        <p:spPr/>
        <p:txBody>
          <a:bodyPr/>
          <a:lstStyle/>
          <a:p>
            <a:fld id="{6C9789B6-9D4E-4963-8FE2-1CE49D4BE3E6}" type="slidenum">
              <a:rPr lang="en-US" smtClean="0"/>
              <a:t>‹#›</a:t>
            </a:fld>
            <a:endParaRPr lang="en-US"/>
          </a:p>
        </p:txBody>
      </p:sp>
    </p:spTree>
    <p:extLst>
      <p:ext uri="{BB962C8B-B14F-4D97-AF65-F5344CB8AC3E}">
        <p14:creationId xmlns:p14="http://schemas.microsoft.com/office/powerpoint/2010/main" val="1311312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2708AD-C942-4132-ADFD-7FFC953B2E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4E049F-F6F4-4AA4-A83B-66EC053594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EFB884-B5BD-4C21-86E4-52A158AE6E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D8F583-DAEE-42E1-8F0B-2979A8B65A3D}" type="datetimeFigureOut">
              <a:rPr lang="en-US" smtClean="0"/>
              <a:t>8/29/2019</a:t>
            </a:fld>
            <a:endParaRPr lang="en-US"/>
          </a:p>
        </p:txBody>
      </p:sp>
      <p:sp>
        <p:nvSpPr>
          <p:cNvPr id="5" name="Footer Placeholder 4">
            <a:extLst>
              <a:ext uri="{FF2B5EF4-FFF2-40B4-BE49-F238E27FC236}">
                <a16:creationId xmlns:a16="http://schemas.microsoft.com/office/drawing/2014/main" id="{90215B0B-3CE9-4379-AABC-9AD9A4EB53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772098-0CBC-48BA-B28C-A190CA1D0E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9789B6-9D4E-4963-8FE2-1CE49D4BE3E6}" type="slidenum">
              <a:rPr lang="en-US" smtClean="0"/>
              <a:t>‹#›</a:t>
            </a:fld>
            <a:endParaRPr lang="en-US"/>
          </a:p>
        </p:txBody>
      </p:sp>
    </p:spTree>
    <p:extLst>
      <p:ext uri="{BB962C8B-B14F-4D97-AF65-F5344CB8AC3E}">
        <p14:creationId xmlns:p14="http://schemas.microsoft.com/office/powerpoint/2010/main" val="2974000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62CF5-9707-4470-A6F4-02AB933F1395}"/>
              </a:ext>
            </a:extLst>
          </p:cNvPr>
          <p:cNvSpPr>
            <a:spLocks noGrp="1"/>
          </p:cNvSpPr>
          <p:nvPr>
            <p:ph type="ctrTitle"/>
          </p:nvPr>
        </p:nvSpPr>
        <p:spPr/>
        <p:txBody>
          <a:bodyPr/>
          <a:lstStyle/>
          <a:p>
            <a:r>
              <a:rPr lang="en-US" dirty="0"/>
              <a:t>RISKLAB CREDIT RISK ANALYSIS</a:t>
            </a:r>
          </a:p>
        </p:txBody>
      </p:sp>
      <p:sp>
        <p:nvSpPr>
          <p:cNvPr id="3" name="Subtitle 2">
            <a:extLst>
              <a:ext uri="{FF2B5EF4-FFF2-40B4-BE49-F238E27FC236}">
                <a16:creationId xmlns:a16="http://schemas.microsoft.com/office/drawing/2014/main" id="{0889B31C-EB54-4949-80E3-6F7CC7AA4467}"/>
              </a:ext>
            </a:extLst>
          </p:cNvPr>
          <p:cNvSpPr>
            <a:spLocks noGrp="1"/>
          </p:cNvSpPr>
          <p:nvPr>
            <p:ph type="subTitle" idx="1"/>
          </p:nvPr>
        </p:nvSpPr>
        <p:spPr/>
        <p:txBody>
          <a:bodyPr/>
          <a:lstStyle/>
          <a:p>
            <a:r>
              <a:rPr lang="en-US" b="1" i="1" dirty="0"/>
              <a:t>Predicting the probability of default of credit card customers</a:t>
            </a:r>
          </a:p>
        </p:txBody>
      </p:sp>
    </p:spTree>
    <p:extLst>
      <p:ext uri="{BB962C8B-B14F-4D97-AF65-F5344CB8AC3E}">
        <p14:creationId xmlns:p14="http://schemas.microsoft.com/office/powerpoint/2010/main" val="830548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0B89E-FE13-4BC0-B677-FBFAB1DE0279}"/>
              </a:ext>
            </a:extLst>
          </p:cNvPr>
          <p:cNvSpPr>
            <a:spLocks noGrp="1"/>
          </p:cNvSpPr>
          <p:nvPr>
            <p:ph type="title"/>
          </p:nvPr>
        </p:nvSpPr>
        <p:spPr>
          <a:xfrm>
            <a:off x="838200" y="365125"/>
            <a:ext cx="10515600" cy="844243"/>
          </a:xfrm>
        </p:spPr>
        <p:txBody>
          <a:bodyPr/>
          <a:lstStyle/>
          <a:p>
            <a:r>
              <a:rPr lang="en-US" dirty="0"/>
              <a:t>Analytical Report</a:t>
            </a:r>
          </a:p>
        </p:txBody>
      </p:sp>
      <p:sp>
        <p:nvSpPr>
          <p:cNvPr id="3" name="Content Placeholder 2">
            <a:extLst>
              <a:ext uri="{FF2B5EF4-FFF2-40B4-BE49-F238E27FC236}">
                <a16:creationId xmlns:a16="http://schemas.microsoft.com/office/drawing/2014/main" id="{E0CEE88B-62F6-4D6C-8742-3C171CB6F6D8}"/>
              </a:ext>
            </a:extLst>
          </p:cNvPr>
          <p:cNvSpPr>
            <a:spLocks noGrp="1"/>
          </p:cNvSpPr>
          <p:nvPr>
            <p:ph idx="1"/>
          </p:nvPr>
        </p:nvSpPr>
        <p:spPr>
          <a:xfrm>
            <a:off x="838200" y="1425677"/>
            <a:ext cx="10515600" cy="4751286"/>
          </a:xfrm>
        </p:spPr>
        <p:txBody>
          <a:bodyPr>
            <a:normAutofit lnSpcReduction="10000"/>
          </a:bodyPr>
          <a:lstStyle/>
          <a:p>
            <a:r>
              <a:rPr lang="en-US" dirty="0"/>
              <a:t>Different Variables show a relation to the repayment status of the customer’s credit. </a:t>
            </a:r>
          </a:p>
          <a:p>
            <a:r>
              <a:rPr lang="en-US" dirty="0"/>
              <a:t>The trend in repayment status seem to correlate with the July payment status</a:t>
            </a:r>
          </a:p>
          <a:p>
            <a:r>
              <a:rPr lang="en-US" dirty="0"/>
              <a:t>The same can be said of the educational status as having a relationship with the July payment status.</a:t>
            </a:r>
          </a:p>
          <a:p>
            <a:r>
              <a:rPr lang="en-US" dirty="0"/>
              <a:t>However, no one variable can accurately predict the outcome of the July Payment status. But a combination of variables can be used to predict outcome of the July payment status</a:t>
            </a:r>
          </a:p>
          <a:p>
            <a:r>
              <a:rPr lang="en-US" dirty="0"/>
              <a:t>We use such combination of variables in Predictive modelling of the Payment status </a:t>
            </a:r>
          </a:p>
        </p:txBody>
      </p:sp>
    </p:spTree>
    <p:extLst>
      <p:ext uri="{BB962C8B-B14F-4D97-AF65-F5344CB8AC3E}">
        <p14:creationId xmlns:p14="http://schemas.microsoft.com/office/powerpoint/2010/main" val="1327378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BD57D03-D9C5-49F7-BFDB-2631087B957A}"/>
              </a:ext>
            </a:extLst>
          </p:cNvPr>
          <p:cNvSpPr>
            <a:spLocks noGrp="1"/>
          </p:cNvSpPr>
          <p:nvPr>
            <p:ph type="title"/>
          </p:nvPr>
        </p:nvSpPr>
        <p:spPr>
          <a:xfrm>
            <a:off x="3045368" y="2043663"/>
            <a:ext cx="6105194" cy="2031055"/>
          </a:xfrm>
        </p:spPr>
        <p:txBody>
          <a:bodyPr vert="horz" lIns="91440" tIns="45720" rIns="91440" bIns="45720" rtlCol="0" anchor="b">
            <a:normAutofit fontScale="90000"/>
          </a:bodyPr>
          <a:lstStyle/>
          <a:p>
            <a:pPr algn="ctr"/>
            <a:r>
              <a:rPr lang="en-US" sz="6000" kern="1200" dirty="0">
                <a:solidFill>
                  <a:srgbClr val="FFFFFF"/>
                </a:solidFill>
                <a:latin typeface="+mj-lt"/>
                <a:ea typeface="+mj-ea"/>
                <a:cs typeface="+mj-cs"/>
              </a:rPr>
              <a:t>Predictive Modelling of Credit Payment Status Outcome</a:t>
            </a:r>
          </a:p>
        </p:txBody>
      </p:sp>
    </p:spTree>
    <p:extLst>
      <p:ext uri="{BB962C8B-B14F-4D97-AF65-F5344CB8AC3E}">
        <p14:creationId xmlns:p14="http://schemas.microsoft.com/office/powerpoint/2010/main" val="3953637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E3EE2-322D-45BB-9C0B-7F0AC7005EB3}"/>
              </a:ext>
            </a:extLst>
          </p:cNvPr>
          <p:cNvSpPr>
            <a:spLocks noGrp="1"/>
          </p:cNvSpPr>
          <p:nvPr>
            <p:ph type="title"/>
          </p:nvPr>
        </p:nvSpPr>
        <p:spPr>
          <a:xfrm>
            <a:off x="648929" y="629266"/>
            <a:ext cx="6422849" cy="1676603"/>
          </a:xfrm>
        </p:spPr>
        <p:txBody>
          <a:bodyPr>
            <a:normAutofit/>
          </a:bodyPr>
          <a:lstStyle/>
          <a:p>
            <a:r>
              <a:rPr lang="en-US"/>
              <a:t>The Dataset</a:t>
            </a:r>
            <a:endParaRPr lang="en-US" dirty="0"/>
          </a:p>
        </p:txBody>
      </p:sp>
      <p:sp>
        <p:nvSpPr>
          <p:cNvPr id="15" name="Content Placeholder 8">
            <a:extLst>
              <a:ext uri="{FF2B5EF4-FFF2-40B4-BE49-F238E27FC236}">
                <a16:creationId xmlns:a16="http://schemas.microsoft.com/office/drawing/2014/main" id="{6DDC2041-1391-4314-900E-F4DF3831F96A}"/>
              </a:ext>
            </a:extLst>
          </p:cNvPr>
          <p:cNvSpPr>
            <a:spLocks noGrp="1"/>
          </p:cNvSpPr>
          <p:nvPr>
            <p:ph idx="1"/>
          </p:nvPr>
        </p:nvSpPr>
        <p:spPr>
          <a:xfrm>
            <a:off x="648931" y="2438400"/>
            <a:ext cx="6422848" cy="3785419"/>
          </a:xfrm>
        </p:spPr>
        <p:txBody>
          <a:bodyPr>
            <a:normAutofit/>
          </a:bodyPr>
          <a:lstStyle/>
          <a:p>
            <a:r>
              <a:rPr lang="en-US" sz="2000" dirty="0"/>
              <a:t>The dataset is a csv file with 24 variables(1 categorical). </a:t>
            </a:r>
          </a:p>
          <a:p>
            <a:r>
              <a:rPr lang="en-US" sz="2000" dirty="0"/>
              <a:t>There were no much missing values in the dataset and the few missing values were handled using the mode and median of the variables, since this will not have much effect on the data analysis.</a:t>
            </a:r>
          </a:p>
          <a:p>
            <a:r>
              <a:rPr lang="en-US" sz="2000" dirty="0"/>
              <a:t>All data already converted to numbers for most of the variables. </a:t>
            </a:r>
          </a:p>
        </p:txBody>
      </p:sp>
      <p:sp>
        <p:nvSpPr>
          <p:cNvPr id="16" name="Rectangle 11">
            <a:extLst>
              <a:ext uri="{FF2B5EF4-FFF2-40B4-BE49-F238E27FC236}">
                <a16:creationId xmlns:a16="http://schemas.microsoft.com/office/drawing/2014/main" id="{11C59EDF-5A1E-404D-B55D-8AEA5D8D6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410" y="0"/>
            <a:ext cx="46360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FEE0385D-4151-43AA-9C6B-0365E1031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1042" y="484632"/>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text&#10;&#10;Description automatically generated">
            <a:extLst>
              <a:ext uri="{FF2B5EF4-FFF2-40B4-BE49-F238E27FC236}">
                <a16:creationId xmlns:a16="http://schemas.microsoft.com/office/drawing/2014/main" id="{BA081CD4-F7F7-4DDD-98F6-E4B33ADD34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8845" y="803049"/>
            <a:ext cx="2931138" cy="5102352"/>
          </a:xfrm>
          <a:prstGeom prst="rect">
            <a:avLst/>
          </a:prstGeom>
          <a:effectLst/>
        </p:spPr>
      </p:pic>
    </p:spTree>
    <p:extLst>
      <p:ext uri="{BB962C8B-B14F-4D97-AF65-F5344CB8AC3E}">
        <p14:creationId xmlns:p14="http://schemas.microsoft.com/office/powerpoint/2010/main" val="1996138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02F3C71-C981-4614-98EA-D6C494F80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2846A6-E663-4FAD-8AA2-E3DBAAE14B96}"/>
              </a:ext>
            </a:extLst>
          </p:cNvPr>
          <p:cNvSpPr>
            <a:spLocks noGrp="1"/>
          </p:cNvSpPr>
          <p:nvPr>
            <p:ph type="title"/>
          </p:nvPr>
        </p:nvSpPr>
        <p:spPr>
          <a:xfrm>
            <a:off x="821516" y="640263"/>
            <a:ext cx="6204984" cy="1344975"/>
          </a:xfrm>
        </p:spPr>
        <p:txBody>
          <a:bodyPr>
            <a:normAutofit/>
          </a:bodyPr>
          <a:lstStyle/>
          <a:p>
            <a:r>
              <a:rPr lang="en-US" sz="4000"/>
              <a:t>Model Selection and Evaluation</a:t>
            </a:r>
          </a:p>
        </p:txBody>
      </p:sp>
      <p:sp>
        <p:nvSpPr>
          <p:cNvPr id="11" name="Content Placeholder 10">
            <a:extLst>
              <a:ext uri="{FF2B5EF4-FFF2-40B4-BE49-F238E27FC236}">
                <a16:creationId xmlns:a16="http://schemas.microsoft.com/office/drawing/2014/main" id="{A664B690-27F1-4F41-BF26-5DAE9798E988}"/>
              </a:ext>
            </a:extLst>
          </p:cNvPr>
          <p:cNvSpPr>
            <a:spLocks noGrp="1"/>
          </p:cNvSpPr>
          <p:nvPr>
            <p:ph idx="1"/>
          </p:nvPr>
        </p:nvSpPr>
        <p:spPr>
          <a:xfrm>
            <a:off x="821515" y="2121762"/>
            <a:ext cx="6204984" cy="3626917"/>
          </a:xfrm>
        </p:spPr>
        <p:txBody>
          <a:bodyPr>
            <a:normAutofit/>
          </a:bodyPr>
          <a:lstStyle/>
          <a:p>
            <a:r>
              <a:rPr lang="en-US" sz="2400" dirty="0"/>
              <a:t>The prediction algorithm used is a classification algorithm. This is because our target variable(</a:t>
            </a:r>
            <a:r>
              <a:rPr lang="en-US" sz="2400" dirty="0" err="1"/>
              <a:t>July_Payment_Status</a:t>
            </a:r>
            <a:r>
              <a:rPr lang="en-US" sz="2400" dirty="0"/>
              <a:t>) is a categorical variable.</a:t>
            </a:r>
          </a:p>
          <a:p>
            <a:r>
              <a:rPr lang="en-US" sz="2400" dirty="0"/>
              <a:t>To get the best result for the prediction, different classification algorithms were employed</a:t>
            </a:r>
          </a:p>
          <a:p>
            <a:r>
              <a:rPr lang="en-US" sz="2400" dirty="0"/>
              <a:t> An RFE was also used to select the best independent variables for the prediction.</a:t>
            </a:r>
          </a:p>
        </p:txBody>
      </p:sp>
      <p:pic>
        <p:nvPicPr>
          <p:cNvPr id="7" name="Picture 6" descr="A screenshot of a cell phone&#10;&#10;Description automatically generated">
            <a:extLst>
              <a:ext uri="{FF2B5EF4-FFF2-40B4-BE49-F238E27FC236}">
                <a16:creationId xmlns:a16="http://schemas.microsoft.com/office/drawing/2014/main" id="{39B77A1D-3ACE-4F6E-8A9F-238285B604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2532" y="306909"/>
            <a:ext cx="3996447" cy="2286000"/>
          </a:xfrm>
          <a:prstGeom prst="rect">
            <a:avLst/>
          </a:prstGeom>
        </p:spPr>
      </p:pic>
      <p:pic>
        <p:nvPicPr>
          <p:cNvPr id="5" name="Content Placeholder 4" descr="A screenshot of a cell phone&#10;&#10;Description automatically generated">
            <a:extLst>
              <a:ext uri="{FF2B5EF4-FFF2-40B4-BE49-F238E27FC236}">
                <a16:creationId xmlns:a16="http://schemas.microsoft.com/office/drawing/2014/main" id="{E06A00AD-4795-450E-B87A-D7D6D69C7D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9551" y="3281477"/>
            <a:ext cx="4042410" cy="2483890"/>
          </a:xfrm>
          <a:prstGeom prst="rect">
            <a:avLst/>
          </a:prstGeom>
        </p:spPr>
      </p:pic>
    </p:spTree>
    <p:extLst>
      <p:ext uri="{BB962C8B-B14F-4D97-AF65-F5344CB8AC3E}">
        <p14:creationId xmlns:p14="http://schemas.microsoft.com/office/powerpoint/2010/main" val="356573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02F3C71-C981-4614-98EA-D6C494F80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7D1A07-235D-45EB-85E9-108804567B1B}"/>
              </a:ext>
            </a:extLst>
          </p:cNvPr>
          <p:cNvSpPr>
            <a:spLocks noGrp="1"/>
          </p:cNvSpPr>
          <p:nvPr>
            <p:ph type="title"/>
          </p:nvPr>
        </p:nvSpPr>
        <p:spPr>
          <a:xfrm>
            <a:off x="821516" y="640263"/>
            <a:ext cx="6204984" cy="1344975"/>
          </a:xfrm>
        </p:spPr>
        <p:txBody>
          <a:bodyPr>
            <a:normAutofit/>
          </a:bodyPr>
          <a:lstStyle/>
          <a:p>
            <a:r>
              <a:rPr lang="en-US" sz="4000"/>
              <a:t>Prediction Accuracy and Result</a:t>
            </a:r>
          </a:p>
        </p:txBody>
      </p:sp>
      <p:sp>
        <p:nvSpPr>
          <p:cNvPr id="11" name="Content Placeholder 10">
            <a:extLst>
              <a:ext uri="{FF2B5EF4-FFF2-40B4-BE49-F238E27FC236}">
                <a16:creationId xmlns:a16="http://schemas.microsoft.com/office/drawing/2014/main" id="{6050792D-3C8E-44F0-B525-79DB92A04C9F}"/>
              </a:ext>
            </a:extLst>
          </p:cNvPr>
          <p:cNvSpPr>
            <a:spLocks noGrp="1"/>
          </p:cNvSpPr>
          <p:nvPr>
            <p:ph idx="1"/>
          </p:nvPr>
        </p:nvSpPr>
        <p:spPr>
          <a:xfrm>
            <a:off x="821515" y="2121762"/>
            <a:ext cx="6204984" cy="3626917"/>
          </a:xfrm>
        </p:spPr>
        <p:txBody>
          <a:bodyPr>
            <a:normAutofit lnSpcReduction="10000"/>
          </a:bodyPr>
          <a:lstStyle/>
          <a:p>
            <a:r>
              <a:rPr lang="en-US" sz="2400" dirty="0"/>
              <a:t>Among the algorithms used, the support vector classifier gave a higher model score but almost the same amount of precision score as other models</a:t>
            </a:r>
          </a:p>
          <a:p>
            <a:r>
              <a:rPr lang="en-US" sz="2400" dirty="0"/>
              <a:t>Model score  81.61%</a:t>
            </a:r>
          </a:p>
          <a:p>
            <a:r>
              <a:rPr lang="en-US" sz="2400" dirty="0"/>
              <a:t>Precision score 42.91%</a:t>
            </a:r>
          </a:p>
          <a:p>
            <a:r>
              <a:rPr lang="en-US" sz="2400" dirty="0"/>
              <a:t>Before we can conclude that  SVC is the best algorithm for model building, I suggest that other modifications of the data be prepared or deep learning models be employed</a:t>
            </a:r>
          </a:p>
        </p:txBody>
      </p:sp>
      <p:pic>
        <p:nvPicPr>
          <p:cNvPr id="7" name="Picture 6" descr="A screenshot of text&#10;&#10;Description automatically generated">
            <a:extLst>
              <a:ext uri="{FF2B5EF4-FFF2-40B4-BE49-F238E27FC236}">
                <a16:creationId xmlns:a16="http://schemas.microsoft.com/office/drawing/2014/main" id="{E21D20D5-53CD-42EC-A1E5-36DE6DF68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6161" y="306909"/>
            <a:ext cx="3089189" cy="2286000"/>
          </a:xfrm>
          <a:prstGeom prst="rect">
            <a:avLst/>
          </a:prstGeom>
        </p:spPr>
      </p:pic>
      <p:pic>
        <p:nvPicPr>
          <p:cNvPr id="5" name="Content Placeholder 4" descr="A screenshot of a cell phone&#10;&#10;Description automatically generated">
            <a:extLst>
              <a:ext uri="{FF2B5EF4-FFF2-40B4-BE49-F238E27FC236}">
                <a16:creationId xmlns:a16="http://schemas.microsoft.com/office/drawing/2014/main" id="{F6B03BF5-9A8C-46A6-83B9-4701E45897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9551" y="2871087"/>
            <a:ext cx="4042410" cy="3304670"/>
          </a:xfrm>
          <a:prstGeom prst="rect">
            <a:avLst/>
          </a:prstGeom>
        </p:spPr>
      </p:pic>
    </p:spTree>
    <p:extLst>
      <p:ext uri="{BB962C8B-B14F-4D97-AF65-F5344CB8AC3E}">
        <p14:creationId xmlns:p14="http://schemas.microsoft.com/office/powerpoint/2010/main" val="3831452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FD515-BF5A-47F5-83A2-6B3B35C9F0E4}"/>
              </a:ext>
            </a:extLst>
          </p:cNvPr>
          <p:cNvSpPr>
            <a:spLocks noGrp="1"/>
          </p:cNvSpPr>
          <p:nvPr>
            <p:ph type="title"/>
          </p:nvPr>
        </p:nvSpPr>
        <p:spPr>
          <a:xfrm>
            <a:off x="838200" y="365125"/>
            <a:ext cx="10515600" cy="1561998"/>
          </a:xfrm>
        </p:spPr>
        <p:txBody>
          <a:bodyPr/>
          <a:lstStyle/>
          <a:p>
            <a:r>
              <a:rPr lang="en-US" i="1" dirty="0"/>
              <a:t>Defining The Analytical Questions</a:t>
            </a:r>
          </a:p>
        </p:txBody>
      </p:sp>
      <p:sp>
        <p:nvSpPr>
          <p:cNvPr id="3" name="Content Placeholder 2">
            <a:extLst>
              <a:ext uri="{FF2B5EF4-FFF2-40B4-BE49-F238E27FC236}">
                <a16:creationId xmlns:a16="http://schemas.microsoft.com/office/drawing/2014/main" id="{D6901040-0470-4661-89A5-B98F628ECB51}"/>
              </a:ext>
            </a:extLst>
          </p:cNvPr>
          <p:cNvSpPr>
            <a:spLocks noGrp="1"/>
          </p:cNvSpPr>
          <p:nvPr>
            <p:ph idx="1"/>
          </p:nvPr>
        </p:nvSpPr>
        <p:spPr>
          <a:xfrm>
            <a:off x="838200" y="1927124"/>
            <a:ext cx="10515600" cy="4249840"/>
          </a:xfrm>
        </p:spPr>
        <p:txBody>
          <a:bodyPr>
            <a:normAutofit lnSpcReduction="10000"/>
          </a:bodyPr>
          <a:lstStyle/>
          <a:p>
            <a:r>
              <a:rPr lang="en-US" sz="4000" dirty="0"/>
              <a:t>What factors determine the repayment status of customers?</a:t>
            </a:r>
          </a:p>
          <a:p>
            <a:r>
              <a:rPr lang="en-US" sz="4000" dirty="0"/>
              <a:t>Is there a trend in repayment status?</a:t>
            </a:r>
          </a:p>
          <a:p>
            <a:r>
              <a:rPr lang="en-US" sz="4000" dirty="0"/>
              <a:t>Can a combination of factors be used to predict the  probability of repayment</a:t>
            </a:r>
          </a:p>
          <a:p>
            <a:r>
              <a:rPr lang="en-US" sz="4000" dirty="0"/>
              <a:t>What is the best model for predicting probability of repayment?</a:t>
            </a:r>
          </a:p>
          <a:p>
            <a:endParaRPr lang="en-US" dirty="0"/>
          </a:p>
        </p:txBody>
      </p:sp>
    </p:spTree>
    <p:extLst>
      <p:ext uri="{BB962C8B-B14F-4D97-AF65-F5344CB8AC3E}">
        <p14:creationId xmlns:p14="http://schemas.microsoft.com/office/powerpoint/2010/main" val="1330701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CF96DAD-2899-4B92-8A9F-F72782EEEA0C}"/>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dirty="0">
                <a:solidFill>
                  <a:srgbClr val="FFFFFF"/>
                </a:solidFill>
              </a:rPr>
              <a:t>DATA ANALYSIS AND INFERENCE</a:t>
            </a:r>
            <a:endParaRPr lang="en-US" sz="6000" kern="1200" dirty="0">
              <a:solidFill>
                <a:srgbClr val="FFFFFF"/>
              </a:solidFill>
              <a:latin typeface="+mj-lt"/>
              <a:ea typeface="+mj-ea"/>
              <a:cs typeface="+mj-cs"/>
            </a:endParaRPr>
          </a:p>
        </p:txBody>
      </p:sp>
    </p:spTree>
    <p:extLst>
      <p:ext uri="{BB962C8B-B14F-4D97-AF65-F5344CB8AC3E}">
        <p14:creationId xmlns:p14="http://schemas.microsoft.com/office/powerpoint/2010/main" val="936708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903C7-1103-4695-870F-5023EE7A4155}"/>
              </a:ext>
            </a:extLst>
          </p:cNvPr>
          <p:cNvSpPr>
            <a:spLocks noGrp="1"/>
          </p:cNvSpPr>
          <p:nvPr>
            <p:ph type="title"/>
          </p:nvPr>
        </p:nvSpPr>
        <p:spPr>
          <a:xfrm>
            <a:off x="648929" y="629266"/>
            <a:ext cx="3667039" cy="1307689"/>
          </a:xfrm>
        </p:spPr>
        <p:txBody>
          <a:bodyPr>
            <a:normAutofit/>
          </a:bodyPr>
          <a:lstStyle/>
          <a:p>
            <a:r>
              <a:rPr lang="en-US" sz="2800" b="1" dirty="0"/>
              <a:t>What Impact does Education level have on loan repayment status?</a:t>
            </a:r>
          </a:p>
        </p:txBody>
      </p:sp>
      <p:sp>
        <p:nvSpPr>
          <p:cNvPr id="9" name="Content Placeholder 8">
            <a:extLst>
              <a:ext uri="{FF2B5EF4-FFF2-40B4-BE49-F238E27FC236}">
                <a16:creationId xmlns:a16="http://schemas.microsoft.com/office/drawing/2014/main" id="{F4D445FB-A12B-42D2-8143-AFDF36D9E742}"/>
              </a:ext>
            </a:extLst>
          </p:cNvPr>
          <p:cNvSpPr>
            <a:spLocks noGrp="1"/>
          </p:cNvSpPr>
          <p:nvPr>
            <p:ph idx="1"/>
          </p:nvPr>
        </p:nvSpPr>
        <p:spPr>
          <a:xfrm>
            <a:off x="648930" y="1936956"/>
            <a:ext cx="3667037" cy="4286864"/>
          </a:xfrm>
        </p:spPr>
        <p:txBody>
          <a:bodyPr>
            <a:normAutofit/>
          </a:bodyPr>
          <a:lstStyle/>
          <a:p>
            <a:r>
              <a:rPr lang="en-US" sz="1800" dirty="0"/>
              <a:t>The bar chart shows that individuals with a higher level of education(1) had a higher tendency on running late in their repayment. On the other hand, Individuals with a lower level of education do well in their repayment. This may be because highly educated individuals have a high paying jobs, get higher credit limits, but at the same time have a high standard of living which is expensive to maintain.</a:t>
            </a:r>
          </a:p>
        </p:txBody>
      </p:sp>
      <p:pic>
        <p:nvPicPr>
          <p:cNvPr id="5" name="Content Placeholder 4">
            <a:extLst>
              <a:ext uri="{FF2B5EF4-FFF2-40B4-BE49-F238E27FC236}">
                <a16:creationId xmlns:a16="http://schemas.microsoft.com/office/drawing/2014/main" id="{954724ED-C4EE-42EA-A369-AC9DCC353F6E}"/>
              </a:ext>
            </a:extLst>
          </p:cNvPr>
          <p:cNvPicPr>
            <a:picLocks noChangeAspect="1"/>
          </p:cNvPicPr>
          <p:nvPr/>
        </p:nvPicPr>
        <p:blipFill rotWithShape="1">
          <a:blip r:embed="rId2">
            <a:extLst>
              <a:ext uri="{28A0092B-C50C-407E-A947-70E740481C1C}">
                <a14:useLocalDpi xmlns:a14="http://schemas.microsoft.com/office/drawing/2010/main" val="0"/>
              </a:ext>
            </a:extLst>
          </a:blip>
          <a:srcRect r="9482" b="-1"/>
          <a:stretch/>
        </p:blipFill>
        <p:spPr>
          <a:xfrm>
            <a:off x="4636008" y="640082"/>
            <a:ext cx="6916329" cy="5577837"/>
          </a:xfrm>
          <a:prstGeom prst="rect">
            <a:avLst/>
          </a:prstGeom>
          <a:effectLst/>
        </p:spPr>
      </p:pic>
    </p:spTree>
    <p:extLst>
      <p:ext uri="{BB962C8B-B14F-4D97-AF65-F5344CB8AC3E}">
        <p14:creationId xmlns:p14="http://schemas.microsoft.com/office/powerpoint/2010/main" val="1021427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3952-16E9-4B7B-A5DA-07491BCCD38A}"/>
              </a:ext>
            </a:extLst>
          </p:cNvPr>
          <p:cNvSpPr>
            <a:spLocks noGrp="1"/>
          </p:cNvSpPr>
          <p:nvPr>
            <p:ph type="title"/>
          </p:nvPr>
        </p:nvSpPr>
        <p:spPr>
          <a:xfrm>
            <a:off x="648929" y="629266"/>
            <a:ext cx="3667039" cy="1396179"/>
          </a:xfrm>
        </p:spPr>
        <p:txBody>
          <a:bodyPr>
            <a:normAutofit/>
          </a:bodyPr>
          <a:lstStyle/>
          <a:p>
            <a:r>
              <a:rPr lang="en-US" sz="3200" b="1" dirty="0"/>
              <a:t>Credit History and Repayment status</a:t>
            </a:r>
          </a:p>
        </p:txBody>
      </p:sp>
      <p:sp>
        <p:nvSpPr>
          <p:cNvPr id="18" name="Content Placeholder 10">
            <a:extLst>
              <a:ext uri="{FF2B5EF4-FFF2-40B4-BE49-F238E27FC236}">
                <a16:creationId xmlns:a16="http://schemas.microsoft.com/office/drawing/2014/main" id="{C9D85175-0FD7-4215-A7E0-A5987B5A755A}"/>
              </a:ext>
            </a:extLst>
          </p:cNvPr>
          <p:cNvSpPr>
            <a:spLocks noGrp="1"/>
          </p:cNvSpPr>
          <p:nvPr>
            <p:ph idx="1"/>
          </p:nvPr>
        </p:nvSpPr>
        <p:spPr>
          <a:xfrm>
            <a:off x="648930" y="2104102"/>
            <a:ext cx="3667037" cy="4119717"/>
          </a:xfrm>
        </p:spPr>
        <p:txBody>
          <a:bodyPr>
            <a:normAutofit/>
          </a:bodyPr>
          <a:lstStyle/>
          <a:p>
            <a:r>
              <a:rPr lang="en-US" sz="1800" dirty="0"/>
              <a:t>There is a noticeable trend in the repayment status for customers with a good July payment status. The repayment amount over the months increased for customers with that defaulted in July payment while the repayment was reduced on average for customers that paid their July credit repayment.</a:t>
            </a:r>
          </a:p>
        </p:txBody>
      </p:sp>
      <p:pic>
        <p:nvPicPr>
          <p:cNvPr id="7" name="Content Placeholder 6" descr="A screenshot of a cell phone&#10;&#10;Description automatically generated">
            <a:extLst>
              <a:ext uri="{FF2B5EF4-FFF2-40B4-BE49-F238E27FC236}">
                <a16:creationId xmlns:a16="http://schemas.microsoft.com/office/drawing/2014/main" id="{57C06B9D-0C01-452D-B5FA-B3D103AF30FC}"/>
              </a:ext>
            </a:extLst>
          </p:cNvPr>
          <p:cNvPicPr>
            <a:picLocks noChangeAspect="1"/>
          </p:cNvPicPr>
          <p:nvPr/>
        </p:nvPicPr>
        <p:blipFill rotWithShape="1">
          <a:blip r:embed="rId2">
            <a:extLst>
              <a:ext uri="{28A0092B-C50C-407E-A947-70E740481C1C}">
                <a14:useLocalDpi xmlns:a14="http://schemas.microsoft.com/office/drawing/2010/main" val="0"/>
              </a:ext>
            </a:extLst>
          </a:blip>
          <a:srcRect l="313" r="7930"/>
          <a:stretch/>
        </p:blipFill>
        <p:spPr>
          <a:xfrm>
            <a:off x="4636008" y="640082"/>
            <a:ext cx="6916329" cy="5577837"/>
          </a:xfrm>
          <a:prstGeom prst="rect">
            <a:avLst/>
          </a:prstGeom>
          <a:effectLst/>
        </p:spPr>
      </p:pic>
    </p:spTree>
    <p:extLst>
      <p:ext uri="{BB962C8B-B14F-4D97-AF65-F5344CB8AC3E}">
        <p14:creationId xmlns:p14="http://schemas.microsoft.com/office/powerpoint/2010/main" val="156555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C378E-6CC1-40F7-9106-E633868A042A}"/>
              </a:ext>
            </a:extLst>
          </p:cNvPr>
          <p:cNvSpPr>
            <a:spLocks noGrp="1"/>
          </p:cNvSpPr>
          <p:nvPr>
            <p:ph type="title"/>
          </p:nvPr>
        </p:nvSpPr>
        <p:spPr/>
        <p:txBody>
          <a:bodyPr/>
          <a:lstStyle/>
          <a:p>
            <a:r>
              <a:rPr lang="en-US" dirty="0"/>
              <a:t>Age relation to Payment Status</a:t>
            </a:r>
          </a:p>
        </p:txBody>
      </p:sp>
      <p:sp>
        <p:nvSpPr>
          <p:cNvPr id="3" name="Content Placeholder 2">
            <a:extLst>
              <a:ext uri="{FF2B5EF4-FFF2-40B4-BE49-F238E27FC236}">
                <a16:creationId xmlns:a16="http://schemas.microsoft.com/office/drawing/2014/main" id="{A08D17DA-B4EE-4832-A234-217E0B4E5AEA}"/>
              </a:ext>
            </a:extLst>
          </p:cNvPr>
          <p:cNvSpPr>
            <a:spLocks noGrp="1"/>
          </p:cNvSpPr>
          <p:nvPr>
            <p:ph idx="1"/>
          </p:nvPr>
        </p:nvSpPr>
        <p:spPr/>
        <p:txBody>
          <a:bodyPr/>
          <a:lstStyle/>
          <a:p>
            <a:endParaRPr lang="en-US" dirty="0"/>
          </a:p>
          <a:p>
            <a:r>
              <a:rPr lang="en-US" dirty="0"/>
              <a:t>As shown in the chart below; </a:t>
            </a:r>
          </a:p>
          <a:p>
            <a:r>
              <a:rPr lang="en-US" dirty="0"/>
              <a:t>Customers within the high-risk age group of 22 – 40 have a higher probability of defaulting on credit repayment as shown in the orange and red dot lines which are higher within range of the age group.</a:t>
            </a:r>
          </a:p>
          <a:p>
            <a:endParaRPr lang="en-US" dirty="0"/>
          </a:p>
          <a:p>
            <a:endParaRPr lang="en-US" dirty="0"/>
          </a:p>
        </p:txBody>
      </p:sp>
    </p:spTree>
    <p:extLst>
      <p:ext uri="{BB962C8B-B14F-4D97-AF65-F5344CB8AC3E}">
        <p14:creationId xmlns:p14="http://schemas.microsoft.com/office/powerpoint/2010/main" val="3616846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descr="A close up of a map&#10;&#10;Description automatically generated">
            <a:extLst>
              <a:ext uri="{FF2B5EF4-FFF2-40B4-BE49-F238E27FC236}">
                <a16:creationId xmlns:a16="http://schemas.microsoft.com/office/drawing/2014/main" id="{522759EA-A88C-45E0-84D2-3B0D9079ED6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462"/>
          <a:stretch/>
        </p:blipFill>
        <p:spPr>
          <a:xfrm>
            <a:off x="0" y="10"/>
            <a:ext cx="12191980" cy="6857990"/>
          </a:xfrm>
          <a:prstGeom prst="rect">
            <a:avLst/>
          </a:prstGeom>
        </p:spPr>
      </p:pic>
    </p:spTree>
    <p:extLst>
      <p:ext uri="{BB962C8B-B14F-4D97-AF65-F5344CB8AC3E}">
        <p14:creationId xmlns:p14="http://schemas.microsoft.com/office/powerpoint/2010/main" val="2423822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1AC548-480D-4F73-8F4A-A943831D33D0}"/>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Does Education level have effect on credit repayment?</a:t>
            </a:r>
          </a:p>
        </p:txBody>
      </p:sp>
      <p:pic>
        <p:nvPicPr>
          <p:cNvPr id="5" name="Content Placeholder 4" descr="A screenshot of a cell phone&#10;&#10;Description automatically generated">
            <a:extLst>
              <a:ext uri="{FF2B5EF4-FFF2-40B4-BE49-F238E27FC236}">
                <a16:creationId xmlns:a16="http://schemas.microsoft.com/office/drawing/2014/main" id="{B6C37717-B1D7-4479-8FC8-00F118B221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07933" y="968063"/>
            <a:ext cx="7347537" cy="4922850"/>
          </a:xfrm>
          <a:prstGeom prst="rect">
            <a:avLst/>
          </a:prstGeom>
        </p:spPr>
      </p:pic>
    </p:spTree>
    <p:extLst>
      <p:ext uri="{BB962C8B-B14F-4D97-AF65-F5344CB8AC3E}">
        <p14:creationId xmlns:p14="http://schemas.microsoft.com/office/powerpoint/2010/main" val="3841172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5" name="Rectangle 2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1449F0-E61E-41CE-963D-9F4494FE9279}"/>
              </a:ext>
            </a:extLst>
          </p:cNvPr>
          <p:cNvSpPr>
            <a:spLocks noGrp="1"/>
          </p:cNvSpPr>
          <p:nvPr>
            <p:ph type="title"/>
          </p:nvPr>
        </p:nvSpPr>
        <p:spPr>
          <a:xfrm>
            <a:off x="643468" y="623392"/>
            <a:ext cx="3363974" cy="1607060"/>
          </a:xfrm>
          <a:noFill/>
          <a:ln w="19050">
            <a:solidFill>
              <a:schemeClr val="tx1"/>
            </a:solidFill>
          </a:ln>
        </p:spPr>
        <p:txBody>
          <a:bodyPr vert="horz" wrap="square" lIns="91440" tIns="45720" rIns="91440" bIns="45720" rtlCol="0" anchor="ctr">
            <a:normAutofit/>
          </a:bodyPr>
          <a:lstStyle/>
          <a:p>
            <a:pPr algn="ctr"/>
            <a:r>
              <a:rPr lang="en-US" sz="2800" b="1"/>
              <a:t>Does the credit limit affect the repayment status of the credit?</a:t>
            </a:r>
          </a:p>
        </p:txBody>
      </p:sp>
      <p:sp>
        <p:nvSpPr>
          <p:cNvPr id="9" name="Content Placeholder 8">
            <a:extLst>
              <a:ext uri="{FF2B5EF4-FFF2-40B4-BE49-F238E27FC236}">
                <a16:creationId xmlns:a16="http://schemas.microsoft.com/office/drawing/2014/main" id="{4EEDDC2C-7131-4C90-90B6-5BC1983EBA20}"/>
              </a:ext>
            </a:extLst>
          </p:cNvPr>
          <p:cNvSpPr>
            <a:spLocks noGrp="1"/>
          </p:cNvSpPr>
          <p:nvPr>
            <p:ph idx="1"/>
          </p:nvPr>
        </p:nvSpPr>
        <p:spPr>
          <a:xfrm>
            <a:off x="643468" y="2638043"/>
            <a:ext cx="3363974" cy="3415623"/>
          </a:xfrm>
        </p:spPr>
        <p:txBody>
          <a:bodyPr vert="horz" lIns="91440" tIns="45720" rIns="91440" bIns="45720" rtlCol="0">
            <a:normAutofit/>
          </a:bodyPr>
          <a:lstStyle/>
          <a:p>
            <a:pPr marL="0" indent="0">
              <a:buNone/>
            </a:pPr>
            <a:r>
              <a:rPr lang="en-US" sz="2000" dirty="0"/>
              <a:t>The graph shows that there is equal proportion in credit limit for customers who defaulted on their July payment. The amount of credit granted its not a deciding factor in the loan repayment </a:t>
            </a:r>
          </a:p>
        </p:txBody>
      </p:sp>
      <p:pic>
        <p:nvPicPr>
          <p:cNvPr id="5" name="Content Placeholder 4">
            <a:extLst>
              <a:ext uri="{FF2B5EF4-FFF2-40B4-BE49-F238E27FC236}">
                <a16:creationId xmlns:a16="http://schemas.microsoft.com/office/drawing/2014/main" id="{1924E6D5-EAD2-43C8-8E4B-C4CABA97B807}"/>
              </a:ext>
            </a:extLst>
          </p:cNvPr>
          <p:cNvPicPr>
            <a:picLocks noChangeAspect="1"/>
          </p:cNvPicPr>
          <p:nvPr/>
        </p:nvPicPr>
        <p:blipFill rotWithShape="1">
          <a:blip r:embed="rId2">
            <a:extLst>
              <a:ext uri="{28A0092B-C50C-407E-A947-70E740481C1C}">
                <a14:useLocalDpi xmlns:a14="http://schemas.microsoft.com/office/drawing/2010/main" val="0"/>
              </a:ext>
            </a:extLst>
          </a:blip>
          <a:srcRect t="11324" b="3771"/>
          <a:stretch/>
        </p:blipFill>
        <p:spPr>
          <a:xfrm>
            <a:off x="5297763" y="1590552"/>
            <a:ext cx="6250769" cy="3516029"/>
          </a:xfrm>
          <a:prstGeom prst="rect">
            <a:avLst/>
          </a:prstGeom>
        </p:spPr>
      </p:pic>
    </p:spTree>
    <p:extLst>
      <p:ext uri="{BB962C8B-B14F-4D97-AF65-F5344CB8AC3E}">
        <p14:creationId xmlns:p14="http://schemas.microsoft.com/office/powerpoint/2010/main" val="382734754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603</Words>
  <Application>Microsoft Office PowerPoint</Application>
  <PresentationFormat>Widescreen</PresentationFormat>
  <Paragraphs>39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RISKLAB CREDIT RISK ANALYSIS</vt:lpstr>
      <vt:lpstr>Defining The Analytical Questions</vt:lpstr>
      <vt:lpstr>DATA ANALYSIS AND INFERENCE</vt:lpstr>
      <vt:lpstr>What Impact does Education level have on loan repayment status?</vt:lpstr>
      <vt:lpstr>Credit History and Repayment status</vt:lpstr>
      <vt:lpstr>Age relation to Payment Status</vt:lpstr>
      <vt:lpstr>PowerPoint Presentation</vt:lpstr>
      <vt:lpstr>Does Education level have effect on credit repayment?</vt:lpstr>
      <vt:lpstr>Does the credit limit affect the repayment status of the credit?</vt:lpstr>
      <vt:lpstr>Analytical Report</vt:lpstr>
      <vt:lpstr>Predictive Modelling of Credit Payment Status Outcome</vt:lpstr>
      <vt:lpstr>The Dataset</vt:lpstr>
      <vt:lpstr>Model Selection and Evaluation</vt:lpstr>
      <vt:lpstr>Prediction Accuracy and 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RISKLAB CREDIT RISK ANALYSIS</dc:title>
  <dc:creator>frankline ononiwu</dc:creator>
  <cp:lastModifiedBy>frankline ononiwu</cp:lastModifiedBy>
  <cp:revision>3</cp:revision>
  <dcterms:created xsi:type="dcterms:W3CDTF">2019-08-29T05:59:51Z</dcterms:created>
  <dcterms:modified xsi:type="dcterms:W3CDTF">2019-08-29T06:08:43Z</dcterms:modified>
</cp:coreProperties>
</file>