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8" r:id="rId5"/>
    <p:sldId id="278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8355" autoAdjust="0"/>
  </p:normalViewPr>
  <p:slideViewPr>
    <p:cSldViewPr snapToGrid="0" showGuides="1">
      <p:cViewPr varScale="1">
        <p:scale>
          <a:sx n="98" d="100"/>
          <a:sy n="98" d="100"/>
        </p:scale>
        <p:origin x="1068" y="7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059B64CE-C6F2-4B06-BA8C-22F2145BD3BB}" type="datetime1">
              <a:rPr lang="es-ES" smtClean="0"/>
              <a:t>31/05/2025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3BF5047-6CED-44CC-A86C-D48A653D0A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BE04255-60B0-4962-A11C-6DB30A03D5AE}" type="datetime1">
              <a:rPr lang="es-ES" smtClean="0"/>
              <a:t>31/05/2025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339D21CC-DD94-204E-93C8-E1AAF3084C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sz="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5E307-DBAC-A22C-99ED-E3E104D5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96D38E3-3C86-55CD-24EB-17B39B9F8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0DC5B3-94BD-29E1-4284-A723D41B9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78AE58-65B3-2335-6CBF-20105F2C1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32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04799-B339-DD2E-BF8F-4B6368C9A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48DE5AF-8C49-C6F1-DDF0-50B2CD5AA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F52F95-F610-3708-A17D-0C8A0229D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EEC82C-66AB-5D32-4B8A-B2C3B6BC8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54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8FFC-6F7C-1290-9AC4-CA8CE4B2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6543BA-D065-10D1-FE9A-89BD0B83E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29F589-3165-4AD6-8796-558E9A216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67490-BF86-7B63-C1D0-46CCB47A9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62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A6EF-9AAE-24B8-83F8-5E2AD99F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7E9C87-51D4-1CE6-0330-E4EFE6995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E89E43-C82A-73E9-69F3-90ED81965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B61A08-CF4B-11A1-B94E-3FC267304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127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89BC9-5D05-4700-99B6-BA74F50A8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B5A5CD-C779-1980-608B-F030A1B5C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DDC96F-FD39-1F87-4B62-073C35CE1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974F2-C67E-9371-5C6A-C023F3E70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2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ED674-A48F-772E-2E92-8A5543BE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3075FC-B261-AE3E-94E5-78CCA9E7F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6C8EB6-464A-38CE-FF4E-D68CBF2D9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09EF1-3B12-0E19-A80D-6AD7810CA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6909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A8AC-F187-9351-577F-1D04EBA5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2438E8-5A3A-A526-EB1A-F01812EBE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1B96B9A-EDA6-922D-195F-1DE854A5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08A371-F917-84BE-1C7D-639E76B0A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318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s-ES" sz="59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pie de pá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Forma lib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á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Grá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7" name="Marcador de número de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ítu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s-ES"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Forma lib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0" name="Marcador de pie de pá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1" name="Marcador de número de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s-ES" sz="66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s-ES" sz="66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0" name="Marcador de pie de pá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1" name="Marcador de número de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á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s-ES" sz="55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67" name="Grá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9" name="Grá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Forma lib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3" name="Forma libre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Forma libre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7" name="Forma libre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1" name="Marcador de posición de imagen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2" name="Marcador de posición de imagen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33" name="Marcador de tex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Marcador de tex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Marcador de tex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Marcador de posición de imagen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0" name="Marcador de posición de imagen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41" name="Marcador de tex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Marcador de tex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PE" sz="4000" b="1" i="0" dirty="0">
                <a:effectLst/>
                <a:latin typeface="-apple-system"/>
              </a:rPr>
              <a:t>Implementación de un Data </a:t>
            </a:r>
            <a:r>
              <a:rPr lang="es-PE" sz="4000" b="1" i="0" dirty="0" err="1">
                <a:effectLst/>
                <a:latin typeface="-apple-system"/>
              </a:rPr>
              <a:t>Loader</a:t>
            </a:r>
            <a:r>
              <a:rPr lang="es-PE" sz="4000" b="1" i="0" dirty="0">
                <a:effectLst/>
                <a:latin typeface="-apple-system"/>
              </a:rPr>
              <a:t> escalable y optimizado para IA generativa</a:t>
            </a:r>
            <a:br>
              <a:rPr lang="es-PE" sz="4000" b="1" i="0" dirty="0">
                <a:effectLst/>
                <a:latin typeface="-apple-system"/>
              </a:rPr>
            </a:b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Franklin Espinoza Pari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32C46-9007-E30A-50E9-1010C49BB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8951B8B5-873A-CD3A-96C3-C9D822C2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E1EF9700-660E-D3C0-9CA2-EADD71C8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Futuro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9347D7-1E7A-2C47-B854-A8DC9123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6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1E3BA6-ED77-7893-22D7-94A2A3256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53" y="2029583"/>
            <a:ext cx="5008548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Manejo de Vocabulario: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Implementaremos la creación de un vocabulario sobre la marcha, mapeando los lemas obtenidos a identificadores numéricos (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IDs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enteros. Esto incluirá la gestión de palabras desconocidas mediante un token especial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&lt;UNK&gt;</a:t>
            </a:r>
            <a:r>
              <a:rPr kumimoji="0" lang="es-PE" altLang="es-P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PE" altLang="es-PE" sz="800" dirty="0">
              <a:latin typeface="Abadi" panose="020B06040201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PE" altLang="es-PE" sz="800" dirty="0"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PE" b="1" dirty="0">
                <a:latin typeface="Abadi" panose="020B0604020104020204" pitchFamily="34" charset="0"/>
              </a:rPr>
              <a:t>Métricas de Rendimiento</a:t>
            </a:r>
            <a:endParaRPr kumimoji="0" lang="es-PE" altLang="es-P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7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Introducción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0" y="1969008"/>
            <a:ext cx="6510528" cy="357835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Grandes volúmenes de datos</a:t>
            </a:r>
          </a:p>
          <a:p>
            <a:pPr marL="342900" indent="-342900" rtl="0">
              <a:buAutoNum type="arabicPeriod"/>
            </a:pPr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2. El Cuello de Botella</a:t>
            </a: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tx2"/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3C7C6C-77A8-0D49-BC60-02BE516A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99" y="1706880"/>
            <a:ext cx="952500" cy="952500"/>
          </a:xfrm>
          <a:prstGeom prst="rect">
            <a:avLst/>
          </a:prstGeom>
        </p:spPr>
      </p:pic>
      <p:pic>
        <p:nvPicPr>
          <p:cNvPr id="1027" name="Picture 3" descr="CUELLOS DE BOTELLA EN LA CONSTRUCCIÓN">
            <a:extLst>
              <a:ext uri="{FF2B5EF4-FFF2-40B4-BE49-F238E27FC236}">
                <a16:creationId xmlns:a16="http://schemas.microsoft.com/office/drawing/2014/main" id="{622FB9B7-1034-9B36-3C14-B024E476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88" y="3262678"/>
            <a:ext cx="3062073" cy="223524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79" y="731520"/>
            <a:ext cx="9309361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Arquitectura</a:t>
            </a:r>
          </a:p>
        </p:txBody>
      </p:sp>
      <p:pic>
        <p:nvPicPr>
          <p:cNvPr id="12" name="Marcador de contenido 11" descr="Diagrama&#10;&#10;El contenido generado por IA puede ser incorrecto.">
            <a:extLst>
              <a:ext uri="{FF2B5EF4-FFF2-40B4-BE49-F238E27FC236}">
                <a16:creationId xmlns:a16="http://schemas.microsoft.com/office/drawing/2014/main" id="{B011B91F-8C0C-F14D-FA60-C167E9926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5806" y="1748310"/>
            <a:ext cx="8351196" cy="3925062"/>
          </a:xfr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6663700-4EE1-F299-711C-EDB0406DD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12581-33C2-FC94-A443-F48A679FE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F656685C-ECA1-F0B7-3D1B-A4DF9D04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Lectura y </a:t>
            </a:r>
            <a:r>
              <a:rPr lang="es-ES" dirty="0" err="1"/>
              <a:t>Batching</a:t>
            </a:r>
            <a:endParaRPr lang="es-ES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8D91CF0-805F-45DB-A09F-F72E86027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B26610-1FA8-53EA-D1E9-03DB3F4DF8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3</a:t>
            </a:r>
          </a:p>
        </p:txBody>
      </p:sp>
      <p:pic>
        <p:nvPicPr>
          <p:cNvPr id="6" name="Marcador de contenido 5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A86743CF-84A0-F103-F77C-1B4A638BB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305" t="12226" r="5348" b="13014"/>
          <a:stretch/>
        </p:blipFill>
        <p:spPr>
          <a:xfrm>
            <a:off x="804153" y="1810123"/>
            <a:ext cx="5291847" cy="2675107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DA8E18A-B9AC-91C4-4A76-FBCA05E2945C}"/>
              </a:ext>
            </a:extLst>
          </p:cNvPr>
          <p:cNvSpPr txBox="1"/>
          <p:nvPr/>
        </p:nvSpPr>
        <p:spPr>
          <a:xfrm>
            <a:off x="6321358" y="2228671"/>
            <a:ext cx="56858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200" dirty="0">
                <a:latin typeface="Abadi" panose="020B0604020104020204" pitchFamily="34" charset="0"/>
              </a:rPr>
              <a:t>* </a:t>
            </a:r>
            <a:r>
              <a:rPr lang="es-PE" sz="1200" dirty="0" err="1">
                <a:latin typeface="Abadi" panose="020B0604020104020204" pitchFamily="34" charset="0"/>
              </a:rPr>
              <a:t>Yield</a:t>
            </a:r>
            <a:r>
              <a:rPr lang="es-PE" sz="1200" dirty="0">
                <a:latin typeface="Abadi" panose="020B0604020104020204" pitchFamily="34" charset="0"/>
              </a:rPr>
              <a:t> : es una palabra clave que hace que tu función sea como un generador, y funcionará a demanda del usuario, por así decirlo. Podemos verlo como una lista, la</a:t>
            </a:r>
          </a:p>
          <a:p>
            <a:pPr algn="just"/>
            <a:r>
              <a:rPr lang="es-PE" sz="1200" dirty="0">
                <a:latin typeface="Abadi" panose="020B0604020104020204" pitchFamily="34" charset="0"/>
              </a:rPr>
              <a:t>gran diferencia es que los valores no están almacenados en una colección, sino que se generan durante la marcha (</a:t>
            </a:r>
            <a:r>
              <a:rPr lang="es-PE" sz="1200" dirty="0" err="1">
                <a:latin typeface="Abadi" panose="020B0604020104020204" pitchFamily="34" charset="0"/>
              </a:rPr>
              <a:t>on</a:t>
            </a:r>
            <a:r>
              <a:rPr lang="es-PE" sz="1200" dirty="0">
                <a:latin typeface="Abadi" panose="020B0604020104020204" pitchFamily="34" charset="0"/>
              </a:rPr>
              <a:t> </a:t>
            </a:r>
            <a:r>
              <a:rPr lang="es-PE" sz="1200" dirty="0" err="1">
                <a:latin typeface="Abadi" panose="020B0604020104020204" pitchFamily="34" charset="0"/>
              </a:rPr>
              <a:t>the</a:t>
            </a:r>
            <a:r>
              <a:rPr lang="es-PE" sz="1200" dirty="0">
                <a:latin typeface="Abadi" panose="020B0604020104020204" pitchFamily="34" charset="0"/>
              </a:rPr>
              <a:t> </a:t>
            </a:r>
            <a:r>
              <a:rPr lang="es-PE" sz="1200" dirty="0" err="1">
                <a:latin typeface="Abadi" panose="020B0604020104020204" pitchFamily="34" charset="0"/>
              </a:rPr>
              <a:t>fly</a:t>
            </a:r>
            <a:r>
              <a:rPr lang="es-PE" sz="1200" dirty="0">
                <a:latin typeface="Abadi" panose="020B0604020104020204" pitchFamily="34" charset="0"/>
              </a:rPr>
              <a:t>).</a:t>
            </a:r>
          </a:p>
          <a:p>
            <a:pPr algn="just"/>
            <a:r>
              <a:rPr lang="es-PE" sz="1200" dirty="0">
                <a:latin typeface="Abadi" panose="020B0604020104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6479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980C-0409-5929-6466-5718558C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42249729-91A6-C780-B9D6-C9E0C338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Pipeline de Preprocesamiento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B645882-FE27-C6B0-E4C6-2BA8D5423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E738A7-BEAF-52C2-19EF-6465E9D85A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4</a:t>
            </a:r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A47F9D17-7DA5-A1CD-82F6-BF67CE39B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006" t="15700" r="5642" b="16266"/>
          <a:stretch/>
        </p:blipFill>
        <p:spPr>
          <a:xfrm>
            <a:off x="829156" y="1906622"/>
            <a:ext cx="5408916" cy="2062263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842681B-B939-F954-6EC1-CB51064EA3AA}"/>
              </a:ext>
            </a:extLst>
          </p:cNvPr>
          <p:cNvSpPr txBox="1"/>
          <p:nvPr/>
        </p:nvSpPr>
        <p:spPr>
          <a:xfrm>
            <a:off x="6357025" y="1994171"/>
            <a:ext cx="5325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dirty="0">
                <a:latin typeface="Abadi" panose="020B0604020104020204" pitchFamily="34" charset="0"/>
              </a:rPr>
              <a:t>Unicode es un esquema de codificación de caracteres de longitud fija, que incluye a los caracteres de casi todas las lenguas.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80C9FF-16EC-28FE-6912-ACEF36367109}"/>
              </a:ext>
            </a:extLst>
          </p:cNvPr>
          <p:cNvSpPr txBox="1"/>
          <p:nvPr/>
        </p:nvSpPr>
        <p:spPr>
          <a:xfrm>
            <a:off x="6357025" y="2603771"/>
            <a:ext cx="5325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dirty="0">
                <a:latin typeface="Abadi" panose="020B0604020104020204" pitchFamily="34" charset="0"/>
              </a:rPr>
              <a:t>NFKC, es el tipo de normalización el cual los caracteres se descomponen según su </a:t>
            </a:r>
            <a:r>
              <a:rPr lang="es-PE" sz="1200" i="1" dirty="0">
                <a:latin typeface="Abadi" panose="020B0604020104020204" pitchFamily="34" charset="0"/>
              </a:rPr>
              <a:t>equivalencia de compatibilidad</a:t>
            </a:r>
            <a:r>
              <a:rPr lang="es-PE" sz="1200" dirty="0">
                <a:latin typeface="Abadi" panose="020B0604020104020204" pitchFamily="34" charset="0"/>
              </a:rPr>
              <a:t>, y después se recomponen según su equivalencia canónica.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0FA5792-BEE2-5314-765E-74EC33D69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907" y="4279031"/>
            <a:ext cx="7357680" cy="59533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2E7D64B-2DFA-EFDF-3B05-3F20AC51A024}"/>
              </a:ext>
            </a:extLst>
          </p:cNvPr>
          <p:cNvSpPr txBox="1"/>
          <p:nvPr/>
        </p:nvSpPr>
        <p:spPr>
          <a:xfrm>
            <a:off x="3159474" y="5061057"/>
            <a:ext cx="5325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L</a:t>
            </a:r>
            <a:r>
              <a:rPr lang="es-PE" sz="1200" dirty="0" err="1">
                <a:latin typeface="Abadi" panose="020B0604020104020204" pitchFamily="34" charset="0"/>
              </a:rPr>
              <a:t>igadura</a:t>
            </a:r>
            <a:r>
              <a:rPr lang="es-PE" sz="1200" dirty="0">
                <a:latin typeface="Abadi" panose="020B0604020104020204" pitchFamily="34" charset="0"/>
              </a:rPr>
              <a:t> ﬁ </a:t>
            </a:r>
            <a:r>
              <a:rPr lang="es-PE" sz="1200" dirty="0">
                <a:latin typeface="Abadi" panose="020B0604020104020204" pitchFamily="34" charset="0"/>
                <a:sym typeface="Wingdings" panose="05000000000000000000" pitchFamily="2" charset="2"/>
              </a:rPr>
              <a:t> f + i = fi   (equivalencia de compatibilidad)</a:t>
            </a:r>
          </a:p>
          <a:p>
            <a:pPr marL="228600" indent="-228600">
              <a:buAutoNum type="arabicPlain"/>
            </a:pPr>
            <a:r>
              <a:rPr lang="es-PE" sz="1200" dirty="0">
                <a:latin typeface="Abadi" panose="020B0604020104020204" pitchFamily="34" charset="0"/>
                <a:sym typeface="Wingdings" panose="05000000000000000000" pitchFamily="2" charset="2"/>
              </a:rPr>
              <a:t> 1  (equivalencia de compatibilidad)  </a:t>
            </a:r>
          </a:p>
          <a:p>
            <a:r>
              <a:rPr lang="es-PE" sz="1200" dirty="0">
                <a:latin typeface="Abadi" panose="020B0604020104020204" pitchFamily="34" charset="0"/>
              </a:rPr>
              <a:t>Ó -&gt; ó    </a:t>
            </a:r>
          </a:p>
          <a:p>
            <a:r>
              <a:rPr lang="es-PE" sz="1200" dirty="0"/>
              <a:t>™</a:t>
            </a:r>
            <a:r>
              <a:rPr lang="es-PE" sz="1200" dirty="0">
                <a:latin typeface="Abadi" panose="020B0604020104020204" pitchFamily="34" charset="0"/>
              </a:rPr>
              <a:t>  -&gt; </a:t>
            </a:r>
            <a:r>
              <a:rPr lang="es-PE" sz="1200" dirty="0" err="1">
                <a:latin typeface="Abadi" panose="020B0604020104020204" pitchFamily="34" charset="0"/>
              </a:rPr>
              <a:t>tm</a:t>
            </a:r>
            <a:r>
              <a:rPr lang="es-PE" sz="1200" dirty="0">
                <a:latin typeface="Abadi" panose="020B0604020104020204" pitchFamily="34" charset="0"/>
              </a:rPr>
              <a:t> </a:t>
            </a:r>
          </a:p>
          <a:p>
            <a:r>
              <a:rPr lang="es-PE" sz="1200" dirty="0">
                <a:latin typeface="Abadi" panose="020B0604020104020204" pitchFamily="34" charset="0"/>
                <a:sym typeface="Wingdings" panose="05000000000000000000" pitchFamily="2" charset="2"/>
              </a:rPr>
              <a:t>(f + i) , (o + ‘) , (1) , (</a:t>
            </a:r>
            <a:r>
              <a:rPr lang="es-PE" sz="1200" dirty="0" err="1">
                <a:latin typeface="Abadi" panose="020B0604020104020204" pitchFamily="34" charset="0"/>
                <a:sym typeface="Wingdings" panose="05000000000000000000" pitchFamily="2" charset="2"/>
              </a:rPr>
              <a:t>tm</a:t>
            </a:r>
            <a:r>
              <a:rPr lang="es-PE" sz="1200" dirty="0">
                <a:latin typeface="Abadi" panose="020B0604020104020204" pitchFamily="34" charset="0"/>
                <a:sym typeface="Wingdings" panose="05000000000000000000" pitchFamily="2" charset="2"/>
              </a:rPr>
              <a:t>)   fi , </a:t>
            </a:r>
            <a:r>
              <a:rPr lang="es-PE" sz="1200" dirty="0">
                <a:latin typeface="Abadi" panose="020B0604020104020204" pitchFamily="34" charset="0"/>
              </a:rPr>
              <a:t>ó , 1,  </a:t>
            </a:r>
            <a:r>
              <a:rPr lang="es-PE" sz="1200" dirty="0" err="1">
                <a:latin typeface="Abadi" panose="020B0604020104020204" pitchFamily="34" charset="0"/>
              </a:rPr>
              <a:t>tm</a:t>
            </a:r>
            <a:endParaRPr lang="es-PE" sz="1200" dirty="0">
              <a:latin typeface="Abadi" panose="020B06040201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64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BFF99-111B-7EC2-035C-F2FF3F5A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8B088B03-0EA4-3AC7-8D0D-60D6D16F25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7FF10321-41FD-84B2-68A4-568B1EEE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Pipeline de Preprocesamiento</a:t>
            </a:r>
          </a:p>
        </p:txBody>
      </p:sp>
      <p:pic>
        <p:nvPicPr>
          <p:cNvPr id="9" name="Marcador de contenido 8" descr="Texto&#10;&#10;El contenido generado por IA puede ser incorrecto.">
            <a:extLst>
              <a:ext uri="{FF2B5EF4-FFF2-40B4-BE49-F238E27FC236}">
                <a16:creationId xmlns:a16="http://schemas.microsoft.com/office/drawing/2014/main" id="{1C4EB0CA-BBC5-0291-7825-4B5C5C6487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132" t="8792" r="5747" b="8493"/>
          <a:stretch/>
        </p:blipFill>
        <p:spPr>
          <a:xfrm>
            <a:off x="1550668" y="2018898"/>
            <a:ext cx="4241259" cy="3599234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3AD279-45E1-87FB-E976-550821D0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4</a:t>
            </a:r>
          </a:p>
        </p:txBody>
      </p:sp>
      <p:pic>
        <p:nvPicPr>
          <p:cNvPr id="27" name="Marcador de contenido 26" descr="Texto&#10;&#10;El contenido generado por IA puede ser incorrecto.">
            <a:extLst>
              <a:ext uri="{FF2B5EF4-FFF2-40B4-BE49-F238E27FC236}">
                <a16:creationId xmlns:a16="http://schemas.microsoft.com/office/drawing/2014/main" id="{338EFDA9-584E-5AD0-9E11-0D3375D11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5162" t="9873" r="5475" b="9563"/>
          <a:stretch/>
        </p:blipFill>
        <p:spPr>
          <a:xfrm>
            <a:off x="6215641" y="1636947"/>
            <a:ext cx="4630366" cy="3385226"/>
          </a:xfrm>
        </p:spPr>
      </p:pic>
      <p:pic>
        <p:nvPicPr>
          <p:cNvPr id="2050" name="Picture 2" descr="NLP: POS (Part of speech) Tagging &amp; Chunking | by Suneel Patel | Medium">
            <a:extLst>
              <a:ext uri="{FF2B5EF4-FFF2-40B4-BE49-F238E27FC236}">
                <a16:creationId xmlns:a16="http://schemas.microsoft.com/office/drawing/2014/main" id="{95213A93-2333-91E5-FCFF-61FD46D5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25" y="5128268"/>
            <a:ext cx="3171216" cy="11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33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CFC6-48B9-5CD0-08D5-0020A9A8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062A5413-13C3-10E2-26C7-FDD9BDC65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7A770053-B18D-677E-76D3-739AAA6F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Pipeline de Preprocesamiento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36E0BC-6048-1A0C-1116-574D5389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4</a:t>
            </a:r>
          </a:p>
        </p:txBody>
      </p:sp>
      <p:pic>
        <p:nvPicPr>
          <p:cNvPr id="13" name="Marcador de contenido 12" descr="Texto&#10;&#10;El contenido generado por IA puede ser incorrecto.">
            <a:extLst>
              <a:ext uri="{FF2B5EF4-FFF2-40B4-BE49-F238E27FC236}">
                <a16:creationId xmlns:a16="http://schemas.microsoft.com/office/drawing/2014/main" id="{DA090435-2090-10AC-5F35-EA4E95A54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474" t="8871" r="3723" b="9282"/>
          <a:stretch/>
        </p:blipFill>
        <p:spPr>
          <a:xfrm>
            <a:off x="838307" y="2056090"/>
            <a:ext cx="4756825" cy="3219855"/>
          </a:xfrm>
        </p:spPr>
      </p:pic>
      <p:pic>
        <p:nvPicPr>
          <p:cNvPr id="15" name="Imagen 14" descr="Texto&#10;&#10;El contenido generado por IA puede ser incorrecto.">
            <a:extLst>
              <a:ext uri="{FF2B5EF4-FFF2-40B4-BE49-F238E27FC236}">
                <a16:creationId xmlns:a16="http://schemas.microsoft.com/office/drawing/2014/main" id="{B06FDF5F-8599-FB9D-AD95-BA563314C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58" y="3992092"/>
            <a:ext cx="6221766" cy="1221693"/>
          </a:xfrm>
          <a:prstGeom prst="rect">
            <a:avLst/>
          </a:prstGeom>
        </p:spPr>
      </p:pic>
      <p:pic>
        <p:nvPicPr>
          <p:cNvPr id="17" name="Imagen 16" descr="Texto&#10;&#10;El contenido generado por IA puede ser incorrecto.">
            <a:extLst>
              <a:ext uri="{FF2B5EF4-FFF2-40B4-BE49-F238E27FC236}">
                <a16:creationId xmlns:a16="http://schemas.microsoft.com/office/drawing/2014/main" id="{DCC161FD-AC18-21A0-ABE4-6FD5F4CDA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135" y="2056090"/>
            <a:ext cx="5238433" cy="16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1B8D-9AAA-6BD8-3B69-8B3EF6E13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508B3A70-E21B-8E92-9414-21316DC3D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7297E361-56DB-0421-F286-94A02BAB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Clase </a:t>
            </a:r>
            <a:r>
              <a:rPr lang="es-ES" dirty="0" err="1"/>
              <a:t>PrefetchingDataLoader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00CAB7-5FDF-2262-6BA5-FE8E4088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5</a:t>
            </a:r>
          </a:p>
        </p:txBody>
      </p:sp>
      <p:pic>
        <p:nvPicPr>
          <p:cNvPr id="10" name="Marcador de contenido 9" descr="Texto&#10;&#10;El contenido generado por IA puede ser incorrecto.">
            <a:extLst>
              <a:ext uri="{FF2B5EF4-FFF2-40B4-BE49-F238E27FC236}">
                <a16:creationId xmlns:a16="http://schemas.microsoft.com/office/drawing/2014/main" id="{68CB821C-5C70-84C9-ADFC-A526F5899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977" t="6358" r="4082" b="5854"/>
          <a:stretch/>
        </p:blipFill>
        <p:spPr>
          <a:xfrm>
            <a:off x="1213503" y="1731744"/>
            <a:ext cx="4247261" cy="4394736"/>
          </a:xfrm>
        </p:spPr>
      </p:pic>
      <p:pic>
        <p:nvPicPr>
          <p:cNvPr id="19" name="Imagen 18" descr="Texto&#10;&#10;El contenido generado por IA puede ser incorrecto.">
            <a:extLst>
              <a:ext uri="{FF2B5EF4-FFF2-40B4-BE49-F238E27FC236}">
                <a16:creationId xmlns:a16="http://schemas.microsoft.com/office/drawing/2014/main" id="{B9A6C5A5-50AD-9760-1C16-BA2B5F2C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08" t="16334" r="4708" b="17793"/>
          <a:stretch/>
        </p:blipFill>
        <p:spPr>
          <a:xfrm>
            <a:off x="5888052" y="1731744"/>
            <a:ext cx="4110527" cy="1307508"/>
          </a:xfrm>
          <a:prstGeom prst="rect">
            <a:avLst/>
          </a:prstGeom>
        </p:spPr>
      </p:pic>
      <p:pic>
        <p:nvPicPr>
          <p:cNvPr id="21" name="Imagen 20" descr="Texto&#10;&#10;El contenido generado por IA puede ser incorrecto.">
            <a:extLst>
              <a:ext uri="{FF2B5EF4-FFF2-40B4-BE49-F238E27FC236}">
                <a16:creationId xmlns:a16="http://schemas.microsoft.com/office/drawing/2014/main" id="{F83FA3E3-D2A8-1418-9F10-4BB5822B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10" t="6235" r="3398" b="7920"/>
          <a:stretch/>
        </p:blipFill>
        <p:spPr>
          <a:xfrm>
            <a:off x="5888052" y="3056283"/>
            <a:ext cx="4110527" cy="30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1DD1-8912-B609-FB19-45FFD21C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DB8781C9-9F34-B3DF-CA50-FA0B96CFC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5806" y="793971"/>
            <a:ext cx="621792" cy="621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8B477E66-5245-75A6-F864-856263B9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Clase </a:t>
            </a:r>
            <a:r>
              <a:rPr lang="es-ES" dirty="0" err="1"/>
              <a:t>PrefetchingDataLoader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1C8AEB-E193-F481-FC95-FA78E20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03" y="809244"/>
            <a:ext cx="941832" cy="621792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r>
              <a:rPr lang="es-ES" dirty="0"/>
              <a:t>5</a:t>
            </a:r>
          </a:p>
        </p:txBody>
      </p:sp>
      <p:pic>
        <p:nvPicPr>
          <p:cNvPr id="10" name="Marcador de contenido 9" descr="Texto&#10;&#10;El contenido generado por IA puede ser incorrecto.">
            <a:extLst>
              <a:ext uri="{FF2B5EF4-FFF2-40B4-BE49-F238E27FC236}">
                <a16:creationId xmlns:a16="http://schemas.microsoft.com/office/drawing/2014/main" id="{21BA13EF-F804-0E8A-39E6-B0D3239D1D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977" t="6358" r="4082" b="5854"/>
          <a:stretch/>
        </p:blipFill>
        <p:spPr>
          <a:xfrm>
            <a:off x="1042587" y="1731744"/>
            <a:ext cx="4247261" cy="4394736"/>
          </a:xfrm>
        </p:spPr>
      </p:pic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798AB64F-A502-3459-4F95-7D99E4DB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792" y="2031711"/>
            <a:ext cx="463932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9_TF22529792_Win32" id="{B636177B-CFA1-4644-A4D8-900056D83D89}" vid="{D29F2E9E-8318-4624-B117-18EE8FAFB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Diseño Metropolitano</Template>
  <TotalTime>840</TotalTime>
  <Words>273</Words>
  <Application>Microsoft Office PowerPoint</Application>
  <PresentationFormat>Panorámica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Abadi</vt:lpstr>
      <vt:lpstr>-apple-system</vt:lpstr>
      <vt:lpstr>Arial</vt:lpstr>
      <vt:lpstr>Arial Black</vt:lpstr>
      <vt:lpstr>Calibri</vt:lpstr>
      <vt:lpstr>Tema de Office</vt:lpstr>
      <vt:lpstr>Implementación de un Data Loader escalable y optimizado para IA generativa </vt:lpstr>
      <vt:lpstr>Introducción</vt:lpstr>
      <vt:lpstr>Arquitectura</vt:lpstr>
      <vt:lpstr>Lectura y Batching</vt:lpstr>
      <vt:lpstr>Pipeline de Preprocesamiento</vt:lpstr>
      <vt:lpstr>Pipeline de Preprocesamiento</vt:lpstr>
      <vt:lpstr>Pipeline de Preprocesamiento</vt:lpstr>
      <vt:lpstr>Clase PrefetchingDataLoader</vt:lpstr>
      <vt:lpstr>Clase PrefetchingDataLoader</vt:lpstr>
      <vt:lpstr>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Espinoza</dc:creator>
  <cp:lastModifiedBy>Franklin Espinoza</cp:lastModifiedBy>
  <cp:revision>1</cp:revision>
  <dcterms:created xsi:type="dcterms:W3CDTF">2025-05-03T08:35:49Z</dcterms:created>
  <dcterms:modified xsi:type="dcterms:W3CDTF">2025-05-31T18:30:06Z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