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conomica-italic.fntdata"/><Relationship Id="rId6" Type="http://schemas.openxmlformats.org/officeDocument/2006/relationships/slide" Target="slides/slide1.xml"/><Relationship Id="rId18"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ndas.pydata.org/docs/reference/index.html" TargetMode="External"/><Relationship Id="rId3" Type="http://schemas.openxmlformats.org/officeDocument/2006/relationships/hyperlink" Target="https://pandas.pydata.org/pandas-docs/stable/reference/api/pandas.DataFrame.sort_values.html" TargetMode="External"/><Relationship Id="rId4" Type="http://schemas.openxmlformats.org/officeDocument/2006/relationships/hyperlink" Target="https://pandas.pydata.org/pandas-docs/stable/reference/api/pandas.DataFrame.agg.html" TargetMode="External"/><Relationship Id="rId5" Type="http://schemas.openxmlformats.org/officeDocument/2006/relationships/hyperlink" Target="https://pandas.pydata.org/pandas-docs/stable/reference/api/pandas.get_dummies.html" TargetMode="External"/><Relationship Id="rId6" Type="http://schemas.openxmlformats.org/officeDocument/2006/relationships/hyperlink" Target="https://pandas.pydata.org/pandas-docs/stable/reference/api/pandas.DataFrame.merge.html" TargetMode="External"/><Relationship Id="rId7" Type="http://schemas.openxmlformats.org/officeDocument/2006/relationships/hyperlink" Target="https://pandas.pydata.org/pandas-docs/stable/reference/api/pandas.DataFrame.join.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ef0a8fd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ef0a8fd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5c796129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5c796129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5c7961298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5c7961298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75c7961298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75c7961298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rial"/>
              <a:buChar char="-"/>
            </a:pPr>
            <a:r>
              <a:rPr b="1" lang="en" sz="1200">
                <a:solidFill>
                  <a:schemeClr val="dk1"/>
                </a:solidFill>
                <a:latin typeface="Open Sans"/>
                <a:ea typeface="Open Sans"/>
                <a:cs typeface="Open Sans"/>
                <a:sym typeface="Open Sans"/>
              </a:rPr>
              <a:t>Pandas:</a:t>
            </a:r>
            <a:r>
              <a:rPr lang="en" sz="1200">
                <a:solidFill>
                  <a:schemeClr val="dk1"/>
                </a:solidFill>
                <a:latin typeface="Open Sans"/>
                <a:ea typeface="Open Sans"/>
                <a:cs typeface="Open Sans"/>
                <a:sym typeface="Open Sans"/>
              </a:rPr>
              <a:t> </a:t>
            </a:r>
            <a:r>
              <a:rPr lang="en" sz="1200" u="sng">
                <a:solidFill>
                  <a:srgbClr val="607D8B"/>
                </a:solidFill>
                <a:hlinkClick r:id="rId2">
                  <a:extLst>
                    <a:ext uri="{A12FA001-AC4F-418D-AE19-62706E023703}">
                      <ahyp:hlinkClr val="tx"/>
                    </a:ext>
                  </a:extLst>
                </a:hlinkClick>
              </a:rPr>
              <a:t>API reference — pandas 2.0.3 documentation (pydata.org)</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Sorting:</a:t>
            </a:r>
            <a:r>
              <a:rPr lang="en" sz="1200">
                <a:solidFill>
                  <a:schemeClr val="dk1"/>
                </a:solidFill>
                <a:latin typeface="Open Sans"/>
                <a:ea typeface="Open Sans"/>
                <a:cs typeface="Open Sans"/>
                <a:sym typeface="Open Sans"/>
              </a:rPr>
              <a:t> </a:t>
            </a:r>
            <a:r>
              <a:rPr lang="en" sz="1200" u="sng">
                <a:solidFill>
                  <a:srgbClr val="607D8B"/>
                </a:solidFill>
                <a:hlinkClick r:id="rId3">
                  <a:extLst>
                    <a:ext uri="{A12FA001-AC4F-418D-AE19-62706E023703}">
                      <ahyp:hlinkClr val="tx"/>
                    </a:ext>
                  </a:extLst>
                </a:hlinkClick>
              </a:rPr>
              <a:t>pandas.DataFrame.sort_values — pandas 2.0.3 documentation (pydata.org)</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Aggregation:</a:t>
            </a:r>
            <a:r>
              <a:rPr lang="en" sz="1200">
                <a:solidFill>
                  <a:schemeClr val="dk1"/>
                </a:solidFill>
                <a:latin typeface="Open Sans"/>
                <a:ea typeface="Open Sans"/>
                <a:cs typeface="Open Sans"/>
                <a:sym typeface="Open Sans"/>
              </a:rPr>
              <a:t> </a:t>
            </a:r>
            <a:r>
              <a:rPr lang="en" sz="1200" u="sng">
                <a:solidFill>
                  <a:srgbClr val="607D8B"/>
                </a:solidFill>
                <a:hlinkClick r:id="rId4">
                  <a:extLst>
                    <a:ext uri="{A12FA001-AC4F-418D-AE19-62706E023703}">
                      <ahyp:hlinkClr val="tx"/>
                    </a:ext>
                  </a:extLst>
                </a:hlinkClick>
              </a:rPr>
              <a:t>pandas.DataFrame.agg — pandas 2.0.3 documentation (pydata.org)</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One-hot encoding:</a:t>
            </a:r>
            <a:r>
              <a:rPr lang="en" sz="1200">
                <a:solidFill>
                  <a:schemeClr val="dk1"/>
                </a:solidFill>
                <a:latin typeface="Open Sans"/>
                <a:ea typeface="Open Sans"/>
                <a:cs typeface="Open Sans"/>
                <a:sym typeface="Open Sans"/>
              </a:rPr>
              <a:t> </a:t>
            </a:r>
            <a:r>
              <a:rPr lang="en" sz="1200" u="sng">
                <a:solidFill>
                  <a:srgbClr val="607D8B"/>
                </a:solidFill>
                <a:hlinkClick r:id="rId5">
                  <a:extLst>
                    <a:ext uri="{A12FA001-AC4F-418D-AE19-62706E023703}">
                      <ahyp:hlinkClr val="tx"/>
                    </a:ext>
                  </a:extLst>
                </a:hlinkClick>
              </a:rPr>
              <a:t>pandas.get_dummies — pandas 2.0.3 documentation (pydata.org)</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Merge:</a:t>
            </a:r>
            <a:r>
              <a:rPr lang="en" sz="1200">
                <a:solidFill>
                  <a:schemeClr val="dk1"/>
                </a:solidFill>
                <a:latin typeface="Open Sans"/>
                <a:ea typeface="Open Sans"/>
                <a:cs typeface="Open Sans"/>
                <a:sym typeface="Open Sans"/>
              </a:rPr>
              <a:t> </a:t>
            </a:r>
            <a:r>
              <a:rPr lang="en" sz="1200" u="sng">
                <a:solidFill>
                  <a:srgbClr val="607D8B"/>
                </a:solidFill>
                <a:hlinkClick r:id="rId6">
                  <a:extLst>
                    <a:ext uri="{A12FA001-AC4F-418D-AE19-62706E023703}">
                      <ahyp:hlinkClr val="tx"/>
                    </a:ext>
                  </a:extLst>
                </a:hlinkClick>
              </a:rPr>
              <a:t>pandas.DataFrame.merge — pandas 2.0.3 documentation (pydata.org)</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Join:</a:t>
            </a:r>
            <a:r>
              <a:rPr lang="en" sz="1200">
                <a:solidFill>
                  <a:schemeClr val="dk1"/>
                </a:solidFill>
                <a:latin typeface="Open Sans"/>
                <a:ea typeface="Open Sans"/>
                <a:cs typeface="Open Sans"/>
                <a:sym typeface="Open Sans"/>
              </a:rPr>
              <a:t> </a:t>
            </a:r>
            <a:r>
              <a:rPr lang="en" sz="1200" u="sng">
                <a:solidFill>
                  <a:srgbClr val="607D8B"/>
                </a:solidFill>
                <a:hlinkClick r:id="rId7">
                  <a:extLst>
                    <a:ext uri="{A12FA001-AC4F-418D-AE19-62706E023703}">
                      <ahyp:hlinkClr val="tx"/>
                    </a:ext>
                  </a:extLst>
                </a:hlinkClick>
              </a:rPr>
              <a:t>pandas.DataFrame.join — pandas 2.0.3 documentation (pydata.org)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5c7961298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5c7961298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5c7961298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5c7961298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5c796129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5c796129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5c796129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5c796129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5c796129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5c796129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5c796129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5c796129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mathsisfun.com/algebra/matrix-inverse.html" TargetMode="External"/><Relationship Id="rId4" Type="http://schemas.openxmlformats.org/officeDocument/2006/relationships/hyperlink" Target="https://numpy.org/doc/stable/user/basics.broadcasting.html" TargetMode="External"/><Relationship Id="rId5" Type="http://schemas.openxmlformats.org/officeDocument/2006/relationships/image" Target="../media/image2.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Field_(mathematics)" TargetMode="External"/><Relationship Id="rId4" Type="http://schemas.openxmlformats.org/officeDocument/2006/relationships/hyperlink" Target="https://en.wikipedia.org/wiki/Zero_vector" TargetMode="External"/><Relationship Id="rId5" Type="http://schemas.openxmlformats.org/officeDocument/2006/relationships/image" Target="../media/image7.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o-che.info/articles/2017-12-11-pca-explained-varian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SI 671 Discussion 0</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47500" lnSpcReduction="20000"/>
          </a:bodyPr>
          <a:lstStyle/>
          <a:p>
            <a:pPr indent="0" lvl="0" marL="0" marR="0" rtl="0" algn="ctr">
              <a:lnSpc>
                <a:spcPct val="100000"/>
              </a:lnSpc>
              <a:spcBef>
                <a:spcPts val="0"/>
              </a:spcBef>
              <a:spcAft>
                <a:spcPts val="0"/>
              </a:spcAft>
              <a:buNone/>
            </a:pPr>
            <a:r>
              <a:rPr lang="en" sz="4200"/>
              <a:t>Introduction to Data Science and Linear Algebra</a:t>
            </a:r>
            <a:endParaRPr sz="4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Algebra</a:t>
            </a:r>
            <a:endParaRPr/>
          </a:p>
        </p:txBody>
      </p:sp>
      <p:sp>
        <p:nvSpPr>
          <p:cNvPr id="127" name="Google Shape;127;p22"/>
          <p:cNvSpPr txBox="1"/>
          <p:nvPr>
            <p:ph idx="1" type="body"/>
          </p:nvPr>
        </p:nvSpPr>
        <p:spPr>
          <a:xfrm>
            <a:off x="311700" y="1197425"/>
            <a:ext cx="8375100" cy="2113800"/>
          </a:xfrm>
          <a:prstGeom prst="rect">
            <a:avLst/>
          </a:prstGeom>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SzPts val="1400"/>
              <a:buChar char="-"/>
            </a:pPr>
            <a:r>
              <a:rPr b="1" lang="en" sz="1400"/>
              <a:t>Principal Component Analysis (PCA):</a:t>
            </a:r>
            <a:endParaRPr b="1" sz="1400"/>
          </a:p>
          <a:p>
            <a:pPr indent="0" lvl="0" marL="457200" rtl="0" algn="l">
              <a:lnSpc>
                <a:spcPct val="135714"/>
              </a:lnSpc>
              <a:spcBef>
                <a:spcPts val="0"/>
              </a:spcBef>
              <a:spcAft>
                <a:spcPts val="0"/>
              </a:spcAft>
              <a:buNone/>
            </a:pPr>
            <a:r>
              <a:t/>
            </a:r>
            <a:endParaRPr sz="1200"/>
          </a:p>
          <a:p>
            <a:pPr indent="0" lvl="0" marL="0" rtl="0" algn="l">
              <a:spcBef>
                <a:spcPts val="0"/>
              </a:spcBef>
              <a:spcAft>
                <a:spcPts val="0"/>
              </a:spcAft>
              <a:buNone/>
            </a:pPr>
            <a:r>
              <a:t/>
            </a:r>
            <a:endParaRPr sz="1200"/>
          </a:p>
          <a:p>
            <a:pPr indent="0" lvl="0" marL="457200" rtl="0" algn="l">
              <a:spcBef>
                <a:spcPts val="1200"/>
              </a:spcBef>
              <a:spcAft>
                <a:spcPts val="1200"/>
              </a:spcAft>
              <a:buNone/>
            </a:pPr>
            <a:r>
              <a:t/>
            </a:r>
            <a:endParaRPr sz="1400"/>
          </a:p>
        </p:txBody>
      </p:sp>
      <p:pic>
        <p:nvPicPr>
          <p:cNvPr id="128" name="Google Shape;128;p22"/>
          <p:cNvPicPr preferRelativeResize="0"/>
          <p:nvPr/>
        </p:nvPicPr>
        <p:blipFill>
          <a:blip r:embed="rId3">
            <a:alphaModFix/>
          </a:blip>
          <a:stretch>
            <a:fillRect/>
          </a:stretch>
        </p:blipFill>
        <p:spPr>
          <a:xfrm>
            <a:off x="851975" y="1672150"/>
            <a:ext cx="7440050" cy="297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Algebra</a:t>
            </a:r>
            <a:endParaRPr/>
          </a:p>
        </p:txBody>
      </p:sp>
      <p:sp>
        <p:nvSpPr>
          <p:cNvPr id="134" name="Google Shape;134;p23"/>
          <p:cNvSpPr txBox="1"/>
          <p:nvPr>
            <p:ph idx="1" type="body"/>
          </p:nvPr>
        </p:nvSpPr>
        <p:spPr>
          <a:xfrm>
            <a:off x="311700" y="1197425"/>
            <a:ext cx="8520600" cy="3346800"/>
          </a:xfrm>
          <a:prstGeom prst="rect">
            <a:avLst/>
          </a:prstGeom>
        </p:spPr>
        <p:txBody>
          <a:bodyPr anchorCtr="0" anchor="t" bIns="91425" lIns="91425" spcFirstLastPara="1" rIns="91425" wrap="square" tIns="91425">
            <a:noAutofit/>
          </a:bodyPr>
          <a:lstStyle/>
          <a:p>
            <a:pPr indent="-304800" lvl="0" marL="457200" rtl="0" algn="l">
              <a:lnSpc>
                <a:spcPct val="135714"/>
              </a:lnSpc>
              <a:spcBef>
                <a:spcPts val="0"/>
              </a:spcBef>
              <a:spcAft>
                <a:spcPts val="0"/>
              </a:spcAft>
              <a:buSzPts val="1200"/>
              <a:buChar char="-"/>
            </a:pPr>
            <a:r>
              <a:rPr b="1" lang="en" sz="1200"/>
              <a:t>How to choose the optimal number of principal components k? </a:t>
            </a:r>
            <a:endParaRPr sz="1200"/>
          </a:p>
          <a:p>
            <a:pPr indent="-304800" lvl="1" marL="914400" rtl="0" algn="l">
              <a:lnSpc>
                <a:spcPct val="135714"/>
              </a:lnSpc>
              <a:spcBef>
                <a:spcPts val="0"/>
              </a:spcBef>
              <a:spcAft>
                <a:spcPts val="0"/>
              </a:spcAft>
              <a:buSzPts val="1200"/>
              <a:buChar char="-"/>
            </a:pPr>
            <a:r>
              <a:rPr lang="en" sz="1200"/>
              <a:t>Choose manually: If you theoretically expect an underlying dimension of the dataset, like there were 3 factors that created a process, then this could be a choice.</a:t>
            </a:r>
            <a:endParaRPr sz="1200"/>
          </a:p>
          <a:p>
            <a:pPr indent="-304800" lvl="1" marL="914400" rtl="0" algn="l">
              <a:lnSpc>
                <a:spcPct val="135714"/>
              </a:lnSpc>
              <a:spcBef>
                <a:spcPts val="0"/>
              </a:spcBef>
              <a:spcAft>
                <a:spcPts val="0"/>
              </a:spcAft>
              <a:buSzPts val="1200"/>
              <a:buChar char="-"/>
            </a:pPr>
            <a:r>
              <a:rPr lang="en" sz="1200"/>
              <a:t>Scree plot: This can be somewhat subjective but it is simple. Pick a cumulative variance cutoff point.</a:t>
            </a:r>
            <a:endParaRPr sz="1200"/>
          </a:p>
          <a:p>
            <a:pPr indent="-304800" lvl="1" marL="914400" rtl="0" algn="l">
              <a:lnSpc>
                <a:spcPct val="135714"/>
              </a:lnSpc>
              <a:spcBef>
                <a:spcPts val="0"/>
              </a:spcBef>
              <a:spcAft>
                <a:spcPts val="0"/>
              </a:spcAft>
              <a:buSzPts val="1200"/>
              <a:buChar char="-"/>
            </a:pPr>
            <a:r>
              <a:rPr lang="en" sz="1200"/>
              <a:t>Cross-validate: If used in a predictive task, treat as a tuning/hyperparameter</a:t>
            </a:r>
            <a:endParaRPr sz="1200"/>
          </a:p>
          <a:p>
            <a:pPr indent="0" lvl="0" marL="0" rtl="0" algn="l">
              <a:lnSpc>
                <a:spcPct val="135714"/>
              </a:lnSpc>
              <a:spcBef>
                <a:spcPts val="0"/>
              </a:spcBef>
              <a:spcAft>
                <a:spcPts val="0"/>
              </a:spcAft>
              <a:buNone/>
            </a:pPr>
            <a:r>
              <a:t/>
            </a:r>
            <a:endParaRPr sz="1200"/>
          </a:p>
          <a:p>
            <a:pPr indent="-304800" lvl="0" marL="457200" rtl="0" algn="l">
              <a:lnSpc>
                <a:spcPct val="135714"/>
              </a:lnSpc>
              <a:spcBef>
                <a:spcPts val="0"/>
              </a:spcBef>
              <a:spcAft>
                <a:spcPts val="0"/>
              </a:spcAft>
              <a:buSzPts val="1200"/>
              <a:buChar char="-"/>
            </a:pPr>
            <a:r>
              <a:rPr b="1" lang="en" sz="1200"/>
              <a:t>PCA vs. SVD:</a:t>
            </a:r>
            <a:r>
              <a:rPr lang="en" sz="1200"/>
              <a:t> Comparing PCA and SVD, they are similar in that they both work on non-square and square matrices and make use of eigenvalues. However, PCA is different from SVD in that it does not work on the original matrix. Instead, it works on the covariance matrix. SVD is unique, while PCA is not.</a:t>
            </a:r>
            <a:endParaRPr sz="1200"/>
          </a:p>
          <a:p>
            <a:pPr indent="0" lvl="0" marL="0" rtl="0" algn="l">
              <a:spcBef>
                <a:spcPts val="0"/>
              </a:spcBef>
              <a:spcAft>
                <a:spcPts val="0"/>
              </a:spcAft>
              <a:buNone/>
            </a:pPr>
            <a:r>
              <a:t/>
            </a:r>
            <a:endParaRPr sz="1200"/>
          </a:p>
          <a:p>
            <a:pPr indent="0" lvl="0" marL="457200" rtl="0" algn="l">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Course Overview</a:t>
            </a:r>
            <a:endParaRPr/>
          </a:p>
        </p:txBody>
      </p:sp>
      <p:sp>
        <p:nvSpPr>
          <p:cNvPr id="69" name="Google Shape;69;p14"/>
          <p:cNvSpPr txBox="1"/>
          <p:nvPr>
            <p:ph idx="1" type="body"/>
          </p:nvPr>
        </p:nvSpPr>
        <p:spPr>
          <a:xfrm>
            <a:off x="311700" y="1225225"/>
            <a:ext cx="8520600" cy="1414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Data:</a:t>
            </a:r>
            <a:r>
              <a:rPr lang="en" sz="1400"/>
              <a:t> focus on properties, structure information, and values.</a:t>
            </a:r>
            <a:endParaRPr sz="1400">
              <a:solidFill>
                <a:schemeClr val="dk2"/>
              </a:solidFill>
            </a:endParaRPr>
          </a:p>
          <a:p>
            <a:pPr indent="-317500" lvl="0" marL="457200" rtl="0" algn="l">
              <a:spcBef>
                <a:spcPts val="0"/>
              </a:spcBef>
              <a:spcAft>
                <a:spcPts val="0"/>
              </a:spcAft>
              <a:buSzPts val="1400"/>
              <a:buChar char="-"/>
            </a:pPr>
            <a:r>
              <a:rPr b="1" lang="en" sz="1400"/>
              <a:t>Knowledge:</a:t>
            </a:r>
            <a:r>
              <a:rPr lang="en" sz="1400"/>
              <a:t> pattern, similarity, association, classification, clustering, prediction, …</a:t>
            </a:r>
            <a:endParaRPr sz="1400">
              <a:solidFill>
                <a:schemeClr val="dk2"/>
              </a:solidFill>
            </a:endParaRPr>
          </a:p>
          <a:p>
            <a:pPr indent="-317500" lvl="0" marL="457200" rtl="0" algn="l">
              <a:spcBef>
                <a:spcPts val="0"/>
              </a:spcBef>
              <a:spcAft>
                <a:spcPts val="0"/>
              </a:spcAft>
              <a:buSzPts val="1400"/>
              <a:buChar char="-"/>
            </a:pPr>
            <a:r>
              <a:rPr b="1" lang="en" sz="1400"/>
              <a:t>Techniques: </a:t>
            </a:r>
            <a:r>
              <a:rPr lang="en" sz="1400"/>
              <a:t>machine learning, statistics, user modeling, …</a:t>
            </a:r>
            <a:endParaRPr sz="1400"/>
          </a:p>
          <a:p>
            <a:pPr indent="-317500" lvl="0" marL="457200" rtl="0" algn="l">
              <a:spcBef>
                <a:spcPts val="0"/>
              </a:spcBef>
              <a:spcAft>
                <a:spcPts val="0"/>
              </a:spcAft>
              <a:buSzPts val="1400"/>
              <a:buChar char="-"/>
            </a:pPr>
            <a:r>
              <a:rPr b="1" lang="en" sz="1400"/>
              <a:t>Applications: </a:t>
            </a:r>
            <a:r>
              <a:rPr lang="en" sz="1400"/>
              <a:t>advertising, spam call detection, …</a:t>
            </a:r>
            <a:endParaRPr sz="1400"/>
          </a:p>
        </p:txBody>
      </p:sp>
      <p:pic>
        <p:nvPicPr>
          <p:cNvPr id="70" name="Google Shape;70;p14"/>
          <p:cNvPicPr preferRelativeResize="0"/>
          <p:nvPr/>
        </p:nvPicPr>
        <p:blipFill>
          <a:blip r:embed="rId3">
            <a:alphaModFix/>
          </a:blip>
          <a:stretch>
            <a:fillRect/>
          </a:stretch>
        </p:blipFill>
        <p:spPr>
          <a:xfrm>
            <a:off x="1796438" y="2717425"/>
            <a:ext cx="5551119" cy="2005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Manipulation with Pandas</a:t>
            </a:r>
            <a:endParaRPr/>
          </a:p>
        </p:txBody>
      </p:sp>
      <p:sp>
        <p:nvSpPr>
          <p:cNvPr id="76" name="Google Shape;76;p15"/>
          <p:cNvSpPr txBox="1"/>
          <p:nvPr>
            <p:ph idx="1" type="body"/>
          </p:nvPr>
        </p:nvSpPr>
        <p:spPr>
          <a:xfrm>
            <a:off x="311700" y="1225225"/>
            <a:ext cx="4260300" cy="2086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Basic statistics</a:t>
            </a:r>
            <a:endParaRPr sz="1400"/>
          </a:p>
          <a:p>
            <a:pPr indent="-317500" lvl="0" marL="457200" rtl="0" algn="l">
              <a:spcBef>
                <a:spcPts val="0"/>
              </a:spcBef>
              <a:spcAft>
                <a:spcPts val="0"/>
              </a:spcAft>
              <a:buSzPts val="1400"/>
              <a:buChar char="-"/>
            </a:pPr>
            <a:r>
              <a:rPr lang="en" sz="1400"/>
              <a:t>Data transformation</a:t>
            </a:r>
            <a:endParaRPr sz="1400"/>
          </a:p>
          <a:p>
            <a:pPr indent="-317500" lvl="0" marL="457200" rtl="0" algn="l">
              <a:spcBef>
                <a:spcPts val="0"/>
              </a:spcBef>
              <a:spcAft>
                <a:spcPts val="0"/>
              </a:spcAft>
              <a:buSzPts val="1400"/>
              <a:buChar char="-"/>
            </a:pPr>
            <a:r>
              <a:rPr lang="en" sz="1400"/>
              <a:t>Selection</a:t>
            </a:r>
            <a:endParaRPr sz="1400"/>
          </a:p>
          <a:p>
            <a:pPr indent="-317500" lvl="0" marL="457200" rtl="0" algn="l">
              <a:spcBef>
                <a:spcPts val="0"/>
              </a:spcBef>
              <a:spcAft>
                <a:spcPts val="0"/>
              </a:spcAft>
              <a:buSzPts val="1400"/>
              <a:buChar char="-"/>
            </a:pPr>
            <a:r>
              <a:rPr lang="en" sz="1400"/>
              <a:t>Sorting</a:t>
            </a:r>
            <a:endParaRPr sz="1400"/>
          </a:p>
          <a:p>
            <a:pPr indent="-317500" lvl="0" marL="457200" rtl="0" algn="l">
              <a:spcBef>
                <a:spcPts val="0"/>
              </a:spcBef>
              <a:spcAft>
                <a:spcPts val="0"/>
              </a:spcAft>
              <a:buSzPts val="1400"/>
              <a:buChar char="-"/>
            </a:pPr>
            <a:r>
              <a:rPr lang="en" sz="1400"/>
              <a:t>Aggregation</a:t>
            </a:r>
            <a:endParaRPr sz="1400"/>
          </a:p>
          <a:p>
            <a:pPr indent="-317500" lvl="0" marL="457200" rtl="0" algn="l">
              <a:spcBef>
                <a:spcPts val="0"/>
              </a:spcBef>
              <a:spcAft>
                <a:spcPts val="0"/>
              </a:spcAft>
              <a:buSzPts val="1400"/>
              <a:buChar char="-"/>
            </a:pPr>
            <a:r>
              <a:rPr lang="en" sz="1400"/>
              <a:t>One-hot encoding</a:t>
            </a:r>
            <a:endParaRPr sz="1400"/>
          </a:p>
          <a:p>
            <a:pPr indent="-317500" lvl="0" marL="457200" rtl="0" algn="l">
              <a:spcBef>
                <a:spcPts val="0"/>
              </a:spcBef>
              <a:spcAft>
                <a:spcPts val="0"/>
              </a:spcAft>
              <a:buSzPts val="1400"/>
              <a:buChar char="-"/>
            </a:pPr>
            <a:r>
              <a:rPr lang="en" sz="1400"/>
              <a:t>Merge/join dataframe</a:t>
            </a:r>
            <a:endParaRPr sz="1400"/>
          </a:p>
        </p:txBody>
      </p:sp>
      <p:pic>
        <p:nvPicPr>
          <p:cNvPr id="77" name="Google Shape;77;p15"/>
          <p:cNvPicPr preferRelativeResize="0"/>
          <p:nvPr/>
        </p:nvPicPr>
        <p:blipFill>
          <a:blip r:embed="rId3">
            <a:alphaModFix/>
          </a:blip>
          <a:stretch>
            <a:fillRect/>
          </a:stretch>
        </p:blipFill>
        <p:spPr>
          <a:xfrm>
            <a:off x="6331750" y="958937"/>
            <a:ext cx="1964525" cy="2619375"/>
          </a:xfrm>
          <a:prstGeom prst="rect">
            <a:avLst/>
          </a:prstGeom>
          <a:noFill/>
          <a:ln>
            <a:noFill/>
          </a:ln>
        </p:spPr>
      </p:pic>
      <p:sp>
        <p:nvSpPr>
          <p:cNvPr id="78" name="Google Shape;78;p15"/>
          <p:cNvSpPr txBox="1"/>
          <p:nvPr/>
        </p:nvSpPr>
        <p:spPr>
          <a:xfrm>
            <a:off x="6331813" y="3578300"/>
            <a:ext cx="1964400" cy="33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Iris flower dataset</a:t>
            </a:r>
            <a:endParaRPr>
              <a:latin typeface="Open Sans"/>
              <a:ea typeface="Open Sans"/>
              <a:cs typeface="Open Sans"/>
              <a:sym typeface="Open Sans"/>
            </a:endParaRPr>
          </a:p>
        </p:txBody>
      </p:sp>
      <p:sp>
        <p:nvSpPr>
          <p:cNvPr id="79" name="Google Shape;79;p15"/>
          <p:cNvSpPr txBox="1"/>
          <p:nvPr/>
        </p:nvSpPr>
        <p:spPr>
          <a:xfrm>
            <a:off x="541950" y="4572000"/>
            <a:ext cx="80601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[1] From Wikipedia: Iris flower dataset is a multivariate data set to quantify the morphological variation of Iris flowers of three related species.</a:t>
            </a:r>
            <a:endParaRPr sz="9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Matrix Manipulation with Numpy</a:t>
            </a:r>
            <a:endParaRPr/>
          </a:p>
        </p:txBody>
      </p:sp>
      <p:sp>
        <p:nvSpPr>
          <p:cNvPr id="85" name="Google Shape;85;p16"/>
          <p:cNvSpPr txBox="1"/>
          <p:nvPr>
            <p:ph idx="1" type="body"/>
          </p:nvPr>
        </p:nvSpPr>
        <p:spPr>
          <a:xfrm>
            <a:off x="311700" y="1197425"/>
            <a:ext cx="4371600" cy="334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Shape</a:t>
            </a:r>
            <a:endParaRPr sz="1400"/>
          </a:p>
          <a:p>
            <a:pPr indent="-317500" lvl="0" marL="457200" marR="0" rtl="0" algn="l">
              <a:lnSpc>
                <a:spcPct val="115000"/>
              </a:lnSpc>
              <a:spcBef>
                <a:spcPts val="0"/>
              </a:spcBef>
              <a:spcAft>
                <a:spcPts val="0"/>
              </a:spcAft>
              <a:buSzPts val="1400"/>
              <a:buChar char="-"/>
            </a:pPr>
            <a:r>
              <a:rPr lang="en" sz="1400"/>
              <a:t>Transpose</a:t>
            </a:r>
            <a:endParaRPr sz="1400"/>
          </a:p>
          <a:p>
            <a:pPr indent="-317500" lvl="0" marL="457200" marR="0" rtl="0" algn="l">
              <a:lnSpc>
                <a:spcPct val="115000"/>
              </a:lnSpc>
              <a:spcBef>
                <a:spcPts val="0"/>
              </a:spcBef>
              <a:spcAft>
                <a:spcPts val="0"/>
              </a:spcAft>
              <a:buSzPts val="1400"/>
              <a:buChar char="-"/>
            </a:pPr>
            <a:r>
              <a:rPr lang="en" sz="1400"/>
              <a:t>Mathematical operations (sum, mean, max, etc.)</a:t>
            </a:r>
            <a:endParaRPr sz="1400"/>
          </a:p>
          <a:p>
            <a:pPr indent="-317500" lvl="0" marL="457200" marR="0" rtl="0" algn="l">
              <a:lnSpc>
                <a:spcPct val="115000"/>
              </a:lnSpc>
              <a:spcBef>
                <a:spcPts val="0"/>
              </a:spcBef>
              <a:spcAft>
                <a:spcPts val="0"/>
              </a:spcAft>
              <a:buSzPts val="1400"/>
              <a:buChar char="-"/>
            </a:pPr>
            <a:r>
              <a:rPr lang="en" sz="1400"/>
              <a:t>Matrix addition</a:t>
            </a:r>
            <a:endParaRPr sz="1400"/>
          </a:p>
          <a:p>
            <a:pPr indent="-317500" lvl="0" marL="457200" marR="0" rtl="0" algn="l">
              <a:lnSpc>
                <a:spcPct val="115000"/>
              </a:lnSpc>
              <a:spcBef>
                <a:spcPts val="0"/>
              </a:spcBef>
              <a:spcAft>
                <a:spcPts val="0"/>
              </a:spcAft>
              <a:buSzPts val="1400"/>
              <a:buChar char="-"/>
            </a:pPr>
            <a:r>
              <a:rPr lang="en" sz="1400"/>
              <a:t>Element-wise multiplication</a:t>
            </a:r>
            <a:endParaRPr sz="1400"/>
          </a:p>
          <a:p>
            <a:pPr indent="-317500" lvl="0" marL="457200" marR="0" rtl="0" algn="l">
              <a:lnSpc>
                <a:spcPct val="115000"/>
              </a:lnSpc>
              <a:spcBef>
                <a:spcPts val="0"/>
              </a:spcBef>
              <a:spcAft>
                <a:spcPts val="0"/>
              </a:spcAft>
              <a:buSzPts val="1400"/>
              <a:buChar char="-"/>
            </a:pPr>
            <a:r>
              <a:rPr lang="en" sz="1400"/>
              <a:t>Matrix multiplication</a:t>
            </a:r>
            <a:endParaRPr sz="1400"/>
          </a:p>
          <a:p>
            <a:pPr indent="-317500" lvl="0" marL="457200" marR="0" rtl="0" algn="l">
              <a:lnSpc>
                <a:spcPct val="115000"/>
              </a:lnSpc>
              <a:spcBef>
                <a:spcPts val="0"/>
              </a:spcBef>
              <a:spcAft>
                <a:spcPts val="0"/>
              </a:spcAft>
              <a:buSzPts val="1400"/>
              <a:buChar char="-"/>
            </a:pPr>
            <a:r>
              <a:rPr lang="en" sz="1400">
                <a:highlight>
                  <a:schemeClr val="accent6"/>
                </a:highlight>
              </a:rPr>
              <a:t>Inverse matrix</a:t>
            </a:r>
            <a:r>
              <a:rPr b="1" lang="en" sz="1400"/>
              <a:t>: </a:t>
            </a:r>
            <a:endParaRPr b="1" sz="1400"/>
          </a:p>
          <a:p>
            <a:pPr indent="-317500" lvl="1" marL="914400" marR="0" rtl="0" algn="l">
              <a:lnSpc>
                <a:spcPct val="115000"/>
              </a:lnSpc>
              <a:spcBef>
                <a:spcPts val="0"/>
              </a:spcBef>
              <a:spcAft>
                <a:spcPts val="0"/>
              </a:spcAft>
              <a:buSzPts val="1400"/>
              <a:buChar char="-"/>
            </a:pPr>
            <a:r>
              <a:rPr lang="en" sz="1400" u="sng">
                <a:solidFill>
                  <a:schemeClr val="hlink"/>
                </a:solidFill>
                <a:hlinkClick r:id="rId3"/>
              </a:rPr>
              <a:t>https://www.mathsisfun.com/algebra/matrix-inverse.html</a:t>
            </a:r>
            <a:endParaRPr/>
          </a:p>
          <a:p>
            <a:pPr indent="-317500" lvl="0" marL="457200" marR="0" rtl="0" algn="l">
              <a:lnSpc>
                <a:spcPct val="115000"/>
              </a:lnSpc>
              <a:spcBef>
                <a:spcPts val="0"/>
              </a:spcBef>
              <a:spcAft>
                <a:spcPts val="0"/>
              </a:spcAft>
              <a:buSzPts val="1400"/>
              <a:buChar char="-"/>
            </a:pPr>
            <a:r>
              <a:rPr lang="en" sz="1400">
                <a:highlight>
                  <a:schemeClr val="accent6"/>
                </a:highlight>
              </a:rPr>
              <a:t>Broadcasting</a:t>
            </a:r>
            <a:r>
              <a:rPr lang="en" sz="1400"/>
              <a:t>:</a:t>
            </a:r>
            <a:endParaRPr sz="1400"/>
          </a:p>
          <a:p>
            <a:pPr indent="-317500" lvl="1" marL="914400" marR="0" rtl="0" algn="l">
              <a:lnSpc>
                <a:spcPct val="115000"/>
              </a:lnSpc>
              <a:spcBef>
                <a:spcPts val="0"/>
              </a:spcBef>
              <a:spcAft>
                <a:spcPts val="0"/>
              </a:spcAft>
              <a:buSzPts val="1400"/>
              <a:buChar char="-"/>
            </a:pPr>
            <a:r>
              <a:rPr lang="en" u="sng">
                <a:solidFill>
                  <a:schemeClr val="hlink"/>
                </a:solidFill>
                <a:hlinkClick r:id="rId4"/>
              </a:rPr>
              <a:t>https://numpy.org/doc/stable/user/basics.broadcasting.html</a:t>
            </a:r>
            <a:endParaRPr/>
          </a:p>
        </p:txBody>
      </p:sp>
      <p:pic>
        <p:nvPicPr>
          <p:cNvPr id="86" name="Google Shape;86;p16"/>
          <p:cNvPicPr preferRelativeResize="0"/>
          <p:nvPr/>
        </p:nvPicPr>
        <p:blipFill>
          <a:blip r:embed="rId5">
            <a:alphaModFix/>
          </a:blip>
          <a:stretch>
            <a:fillRect/>
          </a:stretch>
        </p:blipFill>
        <p:spPr>
          <a:xfrm>
            <a:off x="5090700" y="3022825"/>
            <a:ext cx="3741600" cy="1521408"/>
          </a:xfrm>
          <a:prstGeom prst="rect">
            <a:avLst/>
          </a:prstGeom>
          <a:noFill/>
          <a:ln>
            <a:noFill/>
          </a:ln>
        </p:spPr>
      </p:pic>
      <p:pic>
        <p:nvPicPr>
          <p:cNvPr id="87" name="Google Shape;87;p16"/>
          <p:cNvPicPr preferRelativeResize="0"/>
          <p:nvPr/>
        </p:nvPicPr>
        <p:blipFill>
          <a:blip r:embed="rId6">
            <a:alphaModFix/>
          </a:blip>
          <a:stretch>
            <a:fillRect/>
          </a:stretch>
        </p:blipFill>
        <p:spPr>
          <a:xfrm>
            <a:off x="5121499" y="1498437"/>
            <a:ext cx="3680009" cy="1173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Algebra</a:t>
            </a:r>
            <a:endParaRPr/>
          </a:p>
        </p:txBody>
      </p:sp>
      <p:sp>
        <p:nvSpPr>
          <p:cNvPr id="93" name="Google Shape;93;p17"/>
          <p:cNvSpPr txBox="1"/>
          <p:nvPr>
            <p:ph idx="1" type="body"/>
          </p:nvPr>
        </p:nvSpPr>
        <p:spPr>
          <a:xfrm>
            <a:off x="311700" y="1197425"/>
            <a:ext cx="8370300" cy="334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Eigenvalues &amp; Eigenvectors:</a:t>
            </a:r>
            <a:endParaRPr sz="1400"/>
          </a:p>
          <a:p>
            <a:pPr indent="0" lvl="0" marL="457200" rtl="0" algn="l">
              <a:spcBef>
                <a:spcPts val="1200"/>
              </a:spcBef>
              <a:spcAft>
                <a:spcPts val="0"/>
              </a:spcAft>
              <a:buNone/>
            </a:pPr>
            <a:r>
              <a:rPr lang="en" sz="1200"/>
              <a:t>If A is a linear transformation from a vector space V over a </a:t>
            </a:r>
            <a:r>
              <a:rPr lang="en" sz="1200">
                <a:uFill>
                  <a:noFill/>
                </a:uFill>
                <a:hlinkClick r:id="rId3"/>
              </a:rPr>
              <a:t>field</a:t>
            </a:r>
            <a:r>
              <a:rPr lang="en" sz="1200"/>
              <a:t> F into itself and v is a </a:t>
            </a:r>
            <a:r>
              <a:rPr lang="en" sz="1200">
                <a:uFill>
                  <a:noFill/>
                </a:uFill>
                <a:hlinkClick r:id="rId4"/>
              </a:rPr>
              <a:t>nonzero</a:t>
            </a:r>
            <a:r>
              <a:rPr lang="en" sz="1200"/>
              <a:t> vector in V, then v is an eigenvector of A if Av is a scalar multiple of v.</a:t>
            </a:r>
            <a:endParaRPr b="1" sz="1200"/>
          </a:p>
          <a:p>
            <a:pPr indent="0" lvl="0" marL="457200" rtl="0" algn="ctr">
              <a:spcBef>
                <a:spcPts val="1200"/>
              </a:spcBef>
              <a:spcAft>
                <a:spcPts val="0"/>
              </a:spcAft>
              <a:buNone/>
            </a:pPr>
            <a:r>
              <a:rPr b="1" lang="en" sz="1400"/>
              <a:t>Av = λv</a:t>
            </a:r>
            <a:r>
              <a:rPr lang="en" sz="1400"/>
              <a:t>, </a:t>
            </a:r>
            <a:endParaRPr sz="1400"/>
          </a:p>
          <a:p>
            <a:pPr indent="457200" lvl="0" marL="0" rtl="0" algn="l">
              <a:spcBef>
                <a:spcPts val="1200"/>
              </a:spcBef>
              <a:spcAft>
                <a:spcPts val="0"/>
              </a:spcAft>
              <a:buNone/>
            </a:pPr>
            <a:r>
              <a:rPr lang="en" sz="1200"/>
              <a:t>where A is a square matrix and λ is a scalar in F. </a:t>
            </a:r>
            <a:endParaRPr b="1" sz="1200"/>
          </a:p>
          <a:p>
            <a:pPr indent="0" lvl="0" marL="457200" rtl="0" algn="l">
              <a:spcBef>
                <a:spcPts val="1200"/>
              </a:spcBef>
              <a:spcAft>
                <a:spcPts val="1200"/>
              </a:spcAft>
              <a:buNone/>
            </a:pPr>
            <a:r>
              <a:t/>
            </a:r>
            <a:endParaRPr sz="1400"/>
          </a:p>
        </p:txBody>
      </p:sp>
      <p:pic>
        <p:nvPicPr>
          <p:cNvPr id="94" name="Google Shape;94;p17"/>
          <p:cNvPicPr preferRelativeResize="0"/>
          <p:nvPr/>
        </p:nvPicPr>
        <p:blipFill>
          <a:blip r:embed="rId5">
            <a:alphaModFix/>
          </a:blip>
          <a:stretch>
            <a:fillRect/>
          </a:stretch>
        </p:blipFill>
        <p:spPr>
          <a:xfrm>
            <a:off x="3511836" y="3623250"/>
            <a:ext cx="2120325" cy="1172725"/>
          </a:xfrm>
          <a:prstGeom prst="rect">
            <a:avLst/>
          </a:prstGeom>
          <a:noFill/>
          <a:ln>
            <a:noFill/>
          </a:ln>
        </p:spPr>
      </p:pic>
      <p:pic>
        <p:nvPicPr>
          <p:cNvPr id="95" name="Google Shape;95;p17"/>
          <p:cNvPicPr preferRelativeResize="0"/>
          <p:nvPr/>
        </p:nvPicPr>
        <p:blipFill>
          <a:blip r:embed="rId6">
            <a:alphaModFix/>
          </a:blip>
          <a:stretch>
            <a:fillRect/>
          </a:stretch>
        </p:blipFill>
        <p:spPr>
          <a:xfrm>
            <a:off x="2251413" y="3009699"/>
            <a:ext cx="4490874" cy="42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Algebra</a:t>
            </a:r>
            <a:endParaRPr/>
          </a:p>
        </p:txBody>
      </p:sp>
      <p:sp>
        <p:nvSpPr>
          <p:cNvPr id="101" name="Google Shape;101;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400"/>
              <a:t>Why do matrices have to be square?</a:t>
            </a:r>
            <a:endParaRPr sz="1400"/>
          </a:p>
          <a:p>
            <a:pPr indent="-317500" lvl="1" marL="914400" rtl="0" algn="l">
              <a:spcBef>
                <a:spcPts val="0"/>
              </a:spcBef>
              <a:spcAft>
                <a:spcPts val="0"/>
              </a:spcAft>
              <a:buSzPts val="1400"/>
              <a:buChar char="-"/>
            </a:pPr>
            <a:r>
              <a:rPr b="1" lang="en"/>
              <a:t>Hint: </a:t>
            </a:r>
            <a:r>
              <a:rPr lang="en"/>
              <a:t>the matrix multiplication of A, a m-by-n matrix, represents a map from a n-dimensional space to a m-dimensional space.  </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Algebra</a:t>
            </a:r>
            <a:endParaRPr/>
          </a:p>
        </p:txBody>
      </p:sp>
      <p:sp>
        <p:nvSpPr>
          <p:cNvPr id="107" name="Google Shape;107;p19"/>
          <p:cNvSpPr txBox="1"/>
          <p:nvPr>
            <p:ph idx="1" type="body"/>
          </p:nvPr>
        </p:nvSpPr>
        <p:spPr>
          <a:xfrm>
            <a:off x="311700" y="1225225"/>
            <a:ext cx="8520600" cy="3463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200"/>
              <a:t>Imagine, we know A is of size m*n , then let's explore our definition:</a:t>
            </a:r>
            <a:endParaRPr sz="1200"/>
          </a:p>
          <a:p>
            <a:pPr indent="0" lvl="0" marL="457200" rtl="0" algn="ctr">
              <a:lnSpc>
                <a:spcPct val="135714"/>
              </a:lnSpc>
              <a:spcBef>
                <a:spcPts val="0"/>
              </a:spcBef>
              <a:spcAft>
                <a:spcPts val="0"/>
              </a:spcAft>
              <a:buNone/>
            </a:pPr>
            <a:r>
              <a:rPr b="1" lang="en" sz="1200"/>
              <a:t>Av = λv.</a:t>
            </a:r>
            <a:endParaRPr b="1" sz="1200"/>
          </a:p>
          <a:p>
            <a:pPr indent="-304800" lvl="0" marL="457200" rtl="0" algn="l">
              <a:lnSpc>
                <a:spcPct val="135714"/>
              </a:lnSpc>
              <a:spcBef>
                <a:spcPts val="0"/>
              </a:spcBef>
              <a:spcAft>
                <a:spcPts val="0"/>
              </a:spcAft>
              <a:buSzPts val="1200"/>
              <a:buChar char="-"/>
            </a:pPr>
            <a:r>
              <a:rPr lang="en" sz="1200"/>
              <a:t>Eigenvectors describe the column space of A, so we have n of them.</a:t>
            </a:r>
            <a:endParaRPr sz="1200"/>
          </a:p>
          <a:p>
            <a:pPr indent="-304800" lvl="0" marL="457200" rtl="0" algn="l">
              <a:lnSpc>
                <a:spcPct val="135714"/>
              </a:lnSpc>
              <a:spcBef>
                <a:spcPts val="0"/>
              </a:spcBef>
              <a:spcAft>
                <a:spcPts val="0"/>
              </a:spcAft>
              <a:buSzPts val="1200"/>
              <a:buChar char="-"/>
            </a:pPr>
            <a:r>
              <a:rPr lang="en" sz="1200"/>
              <a:t>Consider the shape: </a:t>
            </a:r>
            <a:endParaRPr sz="1200"/>
          </a:p>
          <a:p>
            <a:pPr indent="457200" lvl="0" marL="0" rtl="0" algn="ctr">
              <a:lnSpc>
                <a:spcPct val="135714"/>
              </a:lnSpc>
              <a:spcBef>
                <a:spcPts val="0"/>
              </a:spcBef>
              <a:spcAft>
                <a:spcPts val="0"/>
              </a:spcAft>
              <a:buNone/>
            </a:pPr>
            <a:r>
              <a:rPr b="1" lang="en" sz="1200"/>
              <a:t>[m * n] @ [n * n] = [?] * [n * n].</a:t>
            </a:r>
            <a:endParaRPr b="1" sz="1200"/>
          </a:p>
          <a:p>
            <a:pPr indent="-304800" lvl="0" marL="457200" rtl="0" algn="l">
              <a:lnSpc>
                <a:spcPct val="135714"/>
              </a:lnSpc>
              <a:spcBef>
                <a:spcPts val="0"/>
              </a:spcBef>
              <a:spcAft>
                <a:spcPts val="0"/>
              </a:spcAft>
              <a:buSzPts val="1200"/>
              <a:buChar char="-"/>
            </a:pPr>
            <a:r>
              <a:rPr lang="en" sz="1200"/>
              <a:t>From the right side we have scalar multiplication, not a matrix product.</a:t>
            </a:r>
            <a:endParaRPr sz="1200"/>
          </a:p>
          <a:p>
            <a:pPr indent="-304800" lvl="0" marL="457200" rtl="0" algn="l">
              <a:lnSpc>
                <a:spcPct val="135714"/>
              </a:lnSpc>
              <a:spcBef>
                <a:spcPts val="0"/>
              </a:spcBef>
              <a:spcAft>
                <a:spcPts val="0"/>
              </a:spcAft>
              <a:buSzPts val="1200"/>
              <a:buChar char="-"/>
            </a:pPr>
            <a:r>
              <a:rPr lang="en" sz="1200"/>
              <a:t>So what number must [?] be? </a:t>
            </a:r>
            <a:endParaRPr sz="1200"/>
          </a:p>
          <a:p>
            <a:pPr indent="-304800" lvl="1" marL="914400" rtl="0" algn="l">
              <a:lnSpc>
                <a:spcPct val="135714"/>
              </a:lnSpc>
              <a:spcBef>
                <a:spcPts val="0"/>
              </a:spcBef>
              <a:spcAft>
                <a:spcPts val="0"/>
              </a:spcAft>
              <a:buSzPts val="1200"/>
              <a:buChar char="-"/>
            </a:pPr>
            <a:r>
              <a:rPr lang="en" sz="1200"/>
              <a:t>From the basics we know we can only multiply n scalars by n rows, to produce a n*n matrix.</a:t>
            </a:r>
            <a:endParaRPr sz="1200"/>
          </a:p>
          <a:p>
            <a:pPr indent="-304800" lvl="1" marL="914400" rtl="0" algn="l">
              <a:lnSpc>
                <a:spcPct val="135714"/>
              </a:lnSpc>
              <a:spcBef>
                <a:spcPts val="0"/>
              </a:spcBef>
              <a:spcAft>
                <a:spcPts val="0"/>
              </a:spcAft>
              <a:buSzPts val="1200"/>
              <a:buChar char="-"/>
            </a:pPr>
            <a:r>
              <a:rPr lang="en" sz="1200"/>
              <a:t>Ans: [?] must be of size n.</a:t>
            </a:r>
            <a:endParaRPr sz="1200"/>
          </a:p>
          <a:p>
            <a:pPr indent="-304800" lvl="0" marL="457200" rtl="0" algn="l">
              <a:lnSpc>
                <a:spcPct val="135714"/>
              </a:lnSpc>
              <a:spcBef>
                <a:spcPts val="0"/>
              </a:spcBef>
              <a:spcAft>
                <a:spcPts val="0"/>
              </a:spcAft>
              <a:buSzPts val="1200"/>
              <a:buChar char="-"/>
            </a:pPr>
            <a:r>
              <a:rPr lang="en" sz="1200"/>
              <a:t>And if this is true, then the left side, m must actually be n, namely</a:t>
            </a:r>
            <a:endParaRPr sz="1200"/>
          </a:p>
          <a:p>
            <a:pPr indent="457200" lvl="0" marL="0" rtl="0" algn="ctr">
              <a:lnSpc>
                <a:spcPct val="135714"/>
              </a:lnSpc>
              <a:spcBef>
                <a:spcPts val="0"/>
              </a:spcBef>
              <a:spcAft>
                <a:spcPts val="0"/>
              </a:spcAft>
              <a:buNone/>
            </a:pPr>
            <a:r>
              <a:rPr b="1" lang="en" sz="1200"/>
              <a:t>m = n.</a:t>
            </a:r>
            <a:endParaRPr sz="1200">
              <a:highlight>
                <a:srgbClr val="F7F7F7"/>
              </a:highlight>
              <a:latin typeface="Courier New"/>
              <a:ea typeface="Courier New"/>
              <a:cs typeface="Courier New"/>
              <a:sym typeface="Courier New"/>
            </a:endParaRPr>
          </a:p>
          <a:p>
            <a:pPr indent="0" lvl="0" marL="457200" rtl="0" algn="l">
              <a:spcBef>
                <a:spcPts val="0"/>
              </a:spcBef>
              <a:spcAft>
                <a:spcPts val="1200"/>
              </a:spcAft>
              <a:buNone/>
            </a:pPr>
            <a:r>
              <a:rPr lang="en" sz="1200"/>
              <a:t>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Algebra</a:t>
            </a:r>
            <a:endParaRPr/>
          </a:p>
        </p:txBody>
      </p:sp>
      <p:sp>
        <p:nvSpPr>
          <p:cNvPr id="113" name="Google Shape;113;p20"/>
          <p:cNvSpPr txBox="1"/>
          <p:nvPr>
            <p:ph idx="1" type="body"/>
          </p:nvPr>
        </p:nvSpPr>
        <p:spPr>
          <a:xfrm>
            <a:off x="311700" y="1197425"/>
            <a:ext cx="5184600" cy="334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Singular Value Decomposition (SVD):</a:t>
            </a:r>
            <a:endParaRPr sz="1400"/>
          </a:p>
          <a:p>
            <a:pPr indent="0" lvl="0" marL="457200" rtl="0" algn="l">
              <a:spcBef>
                <a:spcPts val="1200"/>
              </a:spcBef>
              <a:spcAft>
                <a:spcPts val="0"/>
              </a:spcAft>
              <a:buNone/>
            </a:pPr>
            <a:r>
              <a:rPr lang="en" sz="1200"/>
              <a:t>It generalizes the eigen-decomposition of a square </a:t>
            </a:r>
            <a:r>
              <a:rPr lang="en" sz="1200"/>
              <a:t>matrix</a:t>
            </a:r>
            <a:r>
              <a:rPr lang="en" sz="1200"/>
              <a:t> with an orthonormal eigenbasis to any m * n matrix. </a:t>
            </a:r>
            <a:endParaRPr sz="1200"/>
          </a:p>
          <a:p>
            <a:pPr indent="0" lvl="0" marL="457200" rtl="0" algn="ctr">
              <a:spcBef>
                <a:spcPts val="1200"/>
              </a:spcBef>
              <a:spcAft>
                <a:spcPts val="0"/>
              </a:spcAft>
              <a:buNone/>
            </a:pPr>
            <a:r>
              <a:rPr b="1" lang="en" sz="1400"/>
              <a:t>M = UΣV</a:t>
            </a:r>
            <a:r>
              <a:rPr b="1" baseline="30000" lang="en" sz="1400"/>
              <a:t>T</a:t>
            </a:r>
            <a:r>
              <a:rPr lang="en" sz="1400"/>
              <a:t>,</a:t>
            </a:r>
            <a:endParaRPr sz="1400"/>
          </a:p>
          <a:p>
            <a:pPr indent="0" lvl="0" marL="457200" rtl="0" algn="l">
              <a:spcBef>
                <a:spcPts val="1200"/>
              </a:spcBef>
              <a:spcAft>
                <a:spcPts val="0"/>
              </a:spcAft>
              <a:buNone/>
            </a:pPr>
            <a:r>
              <a:rPr lang="en" sz="1400"/>
              <a:t>where the linear transformation is decomposed into two rotations and one scaling.</a:t>
            </a:r>
            <a:endParaRPr sz="1400"/>
          </a:p>
          <a:p>
            <a:pPr indent="-317500" lvl="0" marL="914400" rtl="0" algn="l">
              <a:lnSpc>
                <a:spcPct val="135714"/>
              </a:lnSpc>
              <a:spcBef>
                <a:spcPts val="1200"/>
              </a:spcBef>
              <a:spcAft>
                <a:spcPts val="0"/>
              </a:spcAft>
              <a:buSzPts val="1400"/>
              <a:buChar char="-"/>
            </a:pPr>
            <a:r>
              <a:rPr lang="en" sz="1400"/>
              <a:t>U: the left singular vectors</a:t>
            </a:r>
            <a:endParaRPr sz="1400"/>
          </a:p>
          <a:p>
            <a:pPr indent="-317500" lvl="0" marL="914400" rtl="0" algn="l">
              <a:lnSpc>
                <a:spcPct val="135714"/>
              </a:lnSpc>
              <a:spcBef>
                <a:spcPts val="0"/>
              </a:spcBef>
              <a:spcAft>
                <a:spcPts val="0"/>
              </a:spcAft>
              <a:buSzPts val="1400"/>
              <a:buChar char="-"/>
            </a:pPr>
            <a:r>
              <a:rPr lang="en" sz="1400"/>
              <a:t>V: the right singular vectors</a:t>
            </a:r>
            <a:endParaRPr sz="1400"/>
          </a:p>
          <a:p>
            <a:pPr indent="-317500" lvl="0" marL="914400" rtl="0" algn="l">
              <a:lnSpc>
                <a:spcPct val="135714"/>
              </a:lnSpc>
              <a:spcBef>
                <a:spcPts val="0"/>
              </a:spcBef>
              <a:spcAft>
                <a:spcPts val="0"/>
              </a:spcAft>
              <a:buSzPts val="1400"/>
              <a:buChar char="-"/>
            </a:pPr>
            <a:r>
              <a:rPr lang="en" sz="1400"/>
              <a:t>and the singular values common to both U and V, in a diagonal matrix Σ.</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457200" rtl="0" algn="l">
              <a:spcBef>
                <a:spcPts val="1200"/>
              </a:spcBef>
              <a:spcAft>
                <a:spcPts val="1200"/>
              </a:spcAft>
              <a:buNone/>
            </a:pPr>
            <a:r>
              <a:t/>
            </a:r>
            <a:endParaRPr sz="1400"/>
          </a:p>
        </p:txBody>
      </p:sp>
      <p:pic>
        <p:nvPicPr>
          <p:cNvPr id="114" name="Google Shape;114;p20"/>
          <p:cNvPicPr preferRelativeResize="0"/>
          <p:nvPr/>
        </p:nvPicPr>
        <p:blipFill>
          <a:blip r:embed="rId3">
            <a:alphaModFix/>
          </a:blip>
          <a:stretch>
            <a:fillRect/>
          </a:stretch>
        </p:blipFill>
        <p:spPr>
          <a:xfrm>
            <a:off x="5646575" y="1724213"/>
            <a:ext cx="2779675" cy="229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Algebra</a:t>
            </a:r>
            <a:endParaRPr/>
          </a:p>
        </p:txBody>
      </p:sp>
      <p:sp>
        <p:nvSpPr>
          <p:cNvPr id="120" name="Google Shape;120;p21"/>
          <p:cNvSpPr txBox="1"/>
          <p:nvPr>
            <p:ph idx="1" type="body"/>
          </p:nvPr>
        </p:nvSpPr>
        <p:spPr>
          <a:xfrm>
            <a:off x="311700" y="1197425"/>
            <a:ext cx="8375100" cy="2965200"/>
          </a:xfrm>
          <a:prstGeom prst="rect">
            <a:avLst/>
          </a:prstGeom>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SzPts val="1400"/>
              <a:buChar char="-"/>
            </a:pPr>
            <a:r>
              <a:rPr b="1" lang="en" sz="1400"/>
              <a:t>Principal Component Analysis (PCA):</a:t>
            </a:r>
            <a:endParaRPr b="1" sz="1400"/>
          </a:p>
          <a:p>
            <a:pPr indent="0" lvl="0" marL="457200" rtl="0" algn="l">
              <a:lnSpc>
                <a:spcPct val="135714"/>
              </a:lnSpc>
              <a:spcBef>
                <a:spcPts val="0"/>
              </a:spcBef>
              <a:spcAft>
                <a:spcPts val="0"/>
              </a:spcAft>
              <a:buNone/>
            </a:pPr>
            <a:r>
              <a:rPr lang="en" sz="1200"/>
              <a:t>PCA is a statistical technique for </a:t>
            </a:r>
            <a:r>
              <a:rPr b="1" lang="en" sz="1200"/>
              <a:t>reducing the dimensionality</a:t>
            </a:r>
            <a:r>
              <a:rPr lang="en" sz="1200"/>
              <a:t> of a dataset. After transformation, (most of) the variation in the data can be described with fewer dimensions than the initial data. </a:t>
            </a:r>
            <a:endParaRPr sz="1200"/>
          </a:p>
          <a:p>
            <a:pPr indent="0" lvl="0" marL="457200" rtl="0" algn="l">
              <a:lnSpc>
                <a:spcPct val="135714"/>
              </a:lnSpc>
              <a:spcBef>
                <a:spcPts val="0"/>
              </a:spcBef>
              <a:spcAft>
                <a:spcPts val="0"/>
              </a:spcAft>
              <a:buNone/>
            </a:pPr>
            <a:r>
              <a:t/>
            </a:r>
            <a:endParaRPr sz="1200"/>
          </a:p>
          <a:p>
            <a:pPr indent="0" lvl="0" marL="457200" rtl="0" algn="l">
              <a:lnSpc>
                <a:spcPct val="135714"/>
              </a:lnSpc>
              <a:spcBef>
                <a:spcPts val="0"/>
              </a:spcBef>
              <a:spcAft>
                <a:spcPts val="0"/>
              </a:spcAft>
              <a:buNone/>
            </a:pPr>
            <a:r>
              <a:rPr b="1" lang="en" sz="1200"/>
              <a:t>Principal components </a:t>
            </a:r>
            <a:r>
              <a:rPr lang="en" sz="1200"/>
              <a:t>are new variables that are </a:t>
            </a:r>
            <a:r>
              <a:rPr b="1" lang="en" sz="1200"/>
              <a:t>combinations </a:t>
            </a:r>
            <a:r>
              <a:rPr lang="en" sz="1200"/>
              <a:t>of the initial variables and that depicts the maximum amount of variance. They are </a:t>
            </a:r>
            <a:r>
              <a:rPr b="1" lang="en" sz="1200"/>
              <a:t>eigenvectors of the covariance matrix</a:t>
            </a:r>
            <a:r>
              <a:rPr lang="en" sz="1200"/>
              <a:t>. Thus, the principal components are often computed by eigen-decomposition of the data covariance matrix or singular value decomposition of the data matrix.</a:t>
            </a:r>
            <a:endParaRPr sz="1200"/>
          </a:p>
          <a:p>
            <a:pPr indent="0" lvl="0" marL="457200" rtl="0" algn="l">
              <a:lnSpc>
                <a:spcPct val="135714"/>
              </a:lnSpc>
              <a:spcBef>
                <a:spcPts val="0"/>
              </a:spcBef>
              <a:spcAft>
                <a:spcPts val="0"/>
              </a:spcAft>
              <a:buNone/>
            </a:pPr>
            <a:r>
              <a:t/>
            </a:r>
            <a:endParaRPr sz="1200"/>
          </a:p>
          <a:p>
            <a:pPr indent="0" lvl="0" marL="457200" rtl="0" algn="l">
              <a:lnSpc>
                <a:spcPct val="135714"/>
              </a:lnSpc>
              <a:spcBef>
                <a:spcPts val="0"/>
              </a:spcBef>
              <a:spcAft>
                <a:spcPts val="0"/>
              </a:spcAft>
              <a:buNone/>
            </a:pPr>
            <a:r>
              <a:rPr b="1" lang="en" sz="1200"/>
              <a:t>Intention: </a:t>
            </a:r>
            <a:r>
              <a:rPr lang="en" sz="1200"/>
              <a:t>reduce the dimension due to computational limitations; restore the most useful information (variance); denoise.</a:t>
            </a:r>
            <a:endParaRPr sz="1200"/>
          </a:p>
          <a:p>
            <a:pPr indent="0" lvl="0" marL="0" rtl="0" algn="l">
              <a:spcBef>
                <a:spcPts val="0"/>
              </a:spcBef>
              <a:spcAft>
                <a:spcPts val="0"/>
              </a:spcAft>
              <a:buNone/>
            </a:pPr>
            <a:r>
              <a:t/>
            </a:r>
            <a:endParaRPr sz="1200"/>
          </a:p>
          <a:p>
            <a:pPr indent="0" lvl="0" marL="457200" rtl="0" algn="l">
              <a:spcBef>
                <a:spcPts val="1200"/>
              </a:spcBef>
              <a:spcAft>
                <a:spcPts val="1200"/>
              </a:spcAft>
              <a:buNone/>
            </a:pPr>
            <a:r>
              <a:t/>
            </a:r>
            <a:endParaRPr sz="1400"/>
          </a:p>
        </p:txBody>
      </p:sp>
      <p:sp>
        <p:nvSpPr>
          <p:cNvPr id="121" name="Google Shape;121;p21"/>
          <p:cNvSpPr txBox="1"/>
          <p:nvPr/>
        </p:nvSpPr>
        <p:spPr>
          <a:xfrm>
            <a:off x="541950" y="4572000"/>
            <a:ext cx="80601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[2] PCA explained variance. </a:t>
            </a:r>
            <a:r>
              <a:rPr lang="en" sz="900" u="sng">
                <a:solidFill>
                  <a:schemeClr val="hlink"/>
                </a:solidFill>
                <a:latin typeface="Open Sans"/>
                <a:ea typeface="Open Sans"/>
                <a:cs typeface="Open Sans"/>
                <a:sym typeface="Open Sans"/>
                <a:hlinkClick r:id="rId3"/>
              </a:rPr>
              <a:t>https://ro-che.info/articles/2017-12-11-pca-explained-variance</a:t>
            </a:r>
            <a:r>
              <a:rPr lang="en" sz="900">
                <a:solidFill>
                  <a:schemeClr val="dk1"/>
                </a:solidFill>
                <a:latin typeface="Open Sans"/>
                <a:ea typeface="Open Sans"/>
                <a:cs typeface="Open Sans"/>
                <a:sym typeface="Open Sans"/>
              </a:rPr>
              <a:t>.</a:t>
            </a:r>
            <a:endParaRPr sz="9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