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g21/6U8xLaIt0XmlKou1YbziNF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8a0c91c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78a0c91c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8a0c91ca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78a0c91ca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8a0c91ca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78a0c91c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find the best combination of hyper-parameters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769b1069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7769b1069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8a0c91ca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78a0c91c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8152637e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78152637e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8152637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78152637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815263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7815263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Focus on supervised and unsupervised learning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8152637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78152637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Focus on applied machine learning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8152637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8152637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the paradigm/model with small datasets and then with large ones.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8a0c91c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8a0c91c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Normalization: scale features to a specific range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Standardization: scale it to a normal </a:t>
            </a:r>
            <a:r>
              <a:rPr lang="en"/>
              <a:t>distribution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Standardization is less influenced by outliers, while normalization is often suitable when a bounded range is known.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Mutual Information score expresses the extent to which observed frequency of co-occurrence differs from what we would expect (statistically speaking). In statistically pure terms this is a measure of the strength of association between words x and 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5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4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7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towardsdatascience.com/machine-learning-algorithms-in-laymans-terms-part-1-d0368d769a7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www.kdnuggets.com/2020/07/tour-end-to-end-machine-learning-platform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hyperlink" Target="https://scikit-learn.org/stable/index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s://scikit-learn.org/stable/modules/imput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SI 671/721 Discussion 1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044700" y="3116574"/>
            <a:ext cx="3054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00"/>
              <a:t>Introduction to Machine Learning </a:t>
            </a:r>
            <a:endParaRPr sz="1800"/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00"/>
              <a:t>with scikit-learn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78a0c91ca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250" y="2472075"/>
            <a:ext cx="4180049" cy="22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78a0c91cab_0_23"/>
          <p:cNvSpPr txBox="1"/>
          <p:nvPr>
            <p:ph type="title"/>
          </p:nvPr>
        </p:nvSpPr>
        <p:spPr>
          <a:xfrm>
            <a:off x="311700" y="264300"/>
            <a:ext cx="8520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rPr lang="en" sz="3000"/>
              <a:t>Model Selection</a:t>
            </a:r>
            <a:endParaRPr sz="3000"/>
          </a:p>
        </p:txBody>
      </p:sp>
      <p:pic>
        <p:nvPicPr>
          <p:cNvPr id="125" name="Google Shape;125;g278a0c91cab_0_23"/>
          <p:cNvPicPr preferRelativeResize="0"/>
          <p:nvPr/>
        </p:nvPicPr>
        <p:blipFill rotWithShape="1">
          <a:blip r:embed="rId4">
            <a:alphaModFix/>
          </a:blip>
          <a:srcRect b="14324" l="0" r="0" t="0"/>
          <a:stretch/>
        </p:blipFill>
        <p:spPr>
          <a:xfrm>
            <a:off x="363650" y="903275"/>
            <a:ext cx="4493000" cy="384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78a0c91cab_0_23"/>
          <p:cNvSpPr txBox="1"/>
          <p:nvPr/>
        </p:nvSpPr>
        <p:spPr>
          <a:xfrm>
            <a:off x="5131100" y="945350"/>
            <a:ext cx="2775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Linear regression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K-nearest neighbor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8a0c91cab_0_51"/>
          <p:cNvSpPr txBox="1"/>
          <p:nvPr>
            <p:ph type="title"/>
          </p:nvPr>
        </p:nvSpPr>
        <p:spPr>
          <a:xfrm>
            <a:off x="311700" y="264300"/>
            <a:ext cx="8520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rPr lang="en" sz="3000"/>
              <a:t>Model Selection</a:t>
            </a:r>
            <a:endParaRPr sz="3000"/>
          </a:p>
        </p:txBody>
      </p:sp>
      <p:pic>
        <p:nvPicPr>
          <p:cNvPr id="132" name="Google Shape;132;g278a0c91ca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162" y="751300"/>
            <a:ext cx="6889676" cy="38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78a0c91cab_0_51"/>
          <p:cNvSpPr txBox="1"/>
          <p:nvPr/>
        </p:nvSpPr>
        <p:spPr>
          <a:xfrm>
            <a:off x="541950" y="4572000"/>
            <a:ext cx="80601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Random forest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is an ensemble learning method for classification, regression, and other tasks that operates by constructing a multitude of decision trees at training time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8a0c91cab_0_40"/>
          <p:cNvSpPr txBox="1"/>
          <p:nvPr>
            <p:ph type="title"/>
          </p:nvPr>
        </p:nvSpPr>
        <p:spPr>
          <a:xfrm>
            <a:off x="311700" y="264300"/>
            <a:ext cx="8520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rPr lang="en" sz="3000"/>
              <a:t>Cross Validation &amp; Grid Search</a:t>
            </a:r>
            <a:endParaRPr sz="3000"/>
          </a:p>
        </p:txBody>
      </p:sp>
      <p:pic>
        <p:nvPicPr>
          <p:cNvPr id="139" name="Google Shape;139;g278a0c91cab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38" y="1132663"/>
            <a:ext cx="7669125" cy="28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769b10696_1_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45" name="Google Shape;145;g27769b10696_1_3"/>
          <p:cNvSpPr txBox="1"/>
          <p:nvPr>
            <p:ph idx="1" type="body"/>
          </p:nvPr>
        </p:nvSpPr>
        <p:spPr>
          <a:xfrm>
            <a:off x="311700" y="1225225"/>
            <a:ext cx="42603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Mean square error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Mean average error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F1 score</a:t>
            </a:r>
            <a:endParaRPr sz="1400"/>
          </a:p>
        </p:txBody>
      </p:sp>
      <p:pic>
        <p:nvPicPr>
          <p:cNvPr id="146" name="Google Shape;146;g27769b10696_1_3"/>
          <p:cNvPicPr preferRelativeResize="0"/>
          <p:nvPr/>
        </p:nvPicPr>
        <p:blipFill rotWithShape="1">
          <a:blip r:embed="rId3">
            <a:alphaModFix/>
          </a:blip>
          <a:srcRect b="2498" l="4024" r="1937" t="2489"/>
          <a:stretch/>
        </p:blipFill>
        <p:spPr>
          <a:xfrm>
            <a:off x="311700" y="2256400"/>
            <a:ext cx="4260299" cy="230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7769b10696_1_3"/>
          <p:cNvPicPr preferRelativeResize="0"/>
          <p:nvPr/>
        </p:nvPicPr>
        <p:blipFill rotWithShape="1">
          <a:blip r:embed="rId4">
            <a:alphaModFix/>
          </a:blip>
          <a:srcRect b="60103" l="0" r="0" t="0"/>
          <a:stretch/>
        </p:blipFill>
        <p:spPr>
          <a:xfrm>
            <a:off x="4549226" y="605846"/>
            <a:ext cx="3380150" cy="155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7769b10696_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0675" y="2163725"/>
            <a:ext cx="3296356" cy="22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a0c91cab_0_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9" name="Google Shape;69;g278a0c91cab_0_30"/>
          <p:cNvSpPr txBox="1"/>
          <p:nvPr>
            <p:ph idx="1" type="body"/>
          </p:nvPr>
        </p:nvSpPr>
        <p:spPr>
          <a:xfrm>
            <a:off x="311700" y="1225225"/>
            <a:ext cx="85206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Machine Learning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Definition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Preprocessing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selection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evaluation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Sklearn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8152637e7_0_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What is Machine Learning?</a:t>
            </a:r>
            <a:endParaRPr/>
          </a:p>
        </p:txBody>
      </p:sp>
      <p:pic>
        <p:nvPicPr>
          <p:cNvPr id="75" name="Google Shape;75;g278152637e7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186" y="1223425"/>
            <a:ext cx="4491625" cy="33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8152637e7_0_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81" name="Google Shape;81;g278152637e7_0_25"/>
          <p:cNvSpPr txBox="1"/>
          <p:nvPr>
            <p:ph idx="1" type="body"/>
          </p:nvPr>
        </p:nvSpPr>
        <p:spPr>
          <a:xfrm>
            <a:off x="311700" y="1225225"/>
            <a:ext cx="85206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It focuses on </a:t>
            </a:r>
            <a:r>
              <a:rPr b="1" lang="en" sz="1400"/>
              <a:t>enabling computers to learn</a:t>
            </a:r>
            <a:r>
              <a:rPr lang="en" sz="1400"/>
              <a:t> from data and improve their performance on a specific task over time, </a:t>
            </a:r>
            <a:r>
              <a:rPr b="1" lang="en" sz="1400"/>
              <a:t>without being explicitly programmed</a:t>
            </a:r>
            <a:r>
              <a:rPr lang="en" sz="1400"/>
              <a:t> for that task.</a:t>
            </a:r>
            <a:endParaRPr sz="1400"/>
          </a:p>
        </p:txBody>
      </p:sp>
      <p:pic>
        <p:nvPicPr>
          <p:cNvPr id="82" name="Google Shape;82;g278152637e7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904000"/>
            <a:ext cx="47244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278152637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450" y="463188"/>
            <a:ext cx="5895499" cy="42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78152637e7_0_0"/>
          <p:cNvSpPr txBox="1"/>
          <p:nvPr/>
        </p:nvSpPr>
        <p:spPr>
          <a:xfrm>
            <a:off x="541950" y="4572000"/>
            <a:ext cx="8290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1] Machine Learning Algorithms In Layman’s Terms.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https://towardsdatascience.com/machine-learning-algorithms-in-laymans-terms-part-1-d0368d769a7b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152637e7_0_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94" name="Google Shape;94;g278152637e7_0_40"/>
          <p:cNvSpPr txBox="1"/>
          <p:nvPr>
            <p:ph idx="1" type="body"/>
          </p:nvPr>
        </p:nvSpPr>
        <p:spPr>
          <a:xfrm>
            <a:off x="311700" y="1225225"/>
            <a:ext cx="85206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Supervised Learning vs. Unsupervised Learning: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Unsupervised learning is a category of machine learning in which models derive insights from </a:t>
            </a:r>
            <a:r>
              <a:rPr b="1" lang="en" sz="1400"/>
              <a:t>unlabeled data</a:t>
            </a:r>
            <a:r>
              <a:rPr lang="en" sz="1400"/>
              <a:t> without explicit feedback or direction. Unlike supervised learning, which relies on</a:t>
            </a:r>
            <a:r>
              <a:rPr b="1" lang="en" sz="1400"/>
              <a:t> labeled data</a:t>
            </a:r>
            <a:r>
              <a:rPr lang="en" sz="1400"/>
              <a:t> for training, unsupervised learning algorithms independently uncover data structures and patterns without predefined guidelines or information.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152637e7_0_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100" name="Google Shape;100;g278152637e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250" y="1871000"/>
            <a:ext cx="6679491" cy="253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78152637e7_0_10"/>
          <p:cNvSpPr txBox="1"/>
          <p:nvPr/>
        </p:nvSpPr>
        <p:spPr>
          <a:xfrm>
            <a:off x="541950" y="4572000"/>
            <a:ext cx="80601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 A 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Tour of End-to-End Machine Learning Platforms. </a:t>
            </a: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https://www.kdnuggets.com/2020/07/tour-end-to-end-machine-learning-platforms.html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g278152637e7_0_10"/>
          <p:cNvSpPr txBox="1"/>
          <p:nvPr/>
        </p:nvSpPr>
        <p:spPr>
          <a:xfrm>
            <a:off x="465150" y="1147225"/>
            <a:ext cx="81369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end-to-end machine learning platform is an architecture that embraces technologies designed to speed up modelling, automate the deployment, and ensure scalability and reliability in production.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8a0c91cab_0_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</a:t>
            </a:r>
            <a:endParaRPr/>
          </a:p>
        </p:txBody>
      </p:sp>
      <p:sp>
        <p:nvSpPr>
          <p:cNvPr id="108" name="Google Shape;108;g278a0c91cab_0_1"/>
          <p:cNvSpPr txBox="1"/>
          <p:nvPr/>
        </p:nvSpPr>
        <p:spPr>
          <a:xfrm>
            <a:off x="465150" y="1147225"/>
            <a:ext cx="81369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scikit-learn is a popular machine learning library in Python that provides a wide range of tools for data preprocessing, feature selection, model training, and evaluation.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g278a0c91ca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363" y="2174988"/>
            <a:ext cx="6017276" cy="14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78a0c91ca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850" y="315925"/>
            <a:ext cx="2071204" cy="83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78a0c91cab_0_1"/>
          <p:cNvSpPr txBox="1"/>
          <p:nvPr/>
        </p:nvSpPr>
        <p:spPr>
          <a:xfrm>
            <a:off x="541950" y="4572000"/>
            <a:ext cx="80601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0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 scikit-learn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machine learning in Python. </a:t>
            </a:r>
            <a:r>
              <a:rPr b="0" i="0" lang="en" sz="9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https://scikit-learn.org/stable/index.html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-1729"/>
          <a:stretch/>
        </p:blipFill>
        <p:spPr>
          <a:xfrm>
            <a:off x="4494075" y="1431525"/>
            <a:ext cx="4338225" cy="28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Coding with Sklearn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311700" y="1225225"/>
            <a:ext cx="5543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Missing data: </a:t>
            </a:r>
            <a:endParaRPr sz="1400" u="sng">
              <a:solidFill>
                <a:schemeClr val="hlink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https://scikit-learn.org/stable/modules/impute.html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</a:t>
            </a:r>
            <a:r>
              <a:rPr lang="en" sz="1400"/>
              <a:t>eletion or </a:t>
            </a:r>
            <a:r>
              <a:rPr lang="en" sz="1400"/>
              <a:t>filling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Training and testing data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One-hot encoding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Data transformation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Feature scaling: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Normalization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Standardization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Feature selection: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Mutual information (informative)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PCA (variance)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