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iGAOhkIUbTIv1OV6k6BIQx83Pz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ges.cs.wisc.edu/~jerryzhu/cs769/CRF.pdf#:~:text=The%20feature%20functions%20are%20the%20key%20components%20of,sequence.%20The%20feature%20functions%20produce%20a%20real%20valu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ure.ed.ac.uk/ws/portalfiles/portal/10482724/crftut_fnt.pd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721c39e1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721c39e1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721c39e1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721c39e1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you explain your boss's mood changes in one week?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2e01c67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2e01c67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2e01c67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2e01c67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https://pages.cs.wisc.edu/~jerryzhu/cs769/CRF.pdf#:~:text=The%20feature%20functions%20are%20the%20key%20components%20of,sequence.%20The%20feature%20functions%20produce%20a%20real%20value.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2e01c67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2e01c67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2e01c674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2e01c674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https://www.pure.ed.ac.uk/ws/portalfiles/portal/10482724/crftut_fnt.pdf</a:t>
            </a:r>
            <a:r>
              <a:rPr lang="en"/>
              <a:t> (P286)</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721c39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721c39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721c39e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721c39e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721c39e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721c39e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721c39e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721c39e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721c39e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721c39e1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721c39e1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721c39e1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sequence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721c39e1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721c39e1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721c39e1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721c39e1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15"/>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15"/>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15"/>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4"/>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24"/>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1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17"/>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18"/>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8"/>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20"/>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2"/>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22"/>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3"/>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en.wikipedia.org/wiki/Corpus_linguistics" TargetMode="External"/><Relationship Id="rId4" Type="http://schemas.openxmlformats.org/officeDocument/2006/relationships/hyperlink" Target="https://en.wikipedia.org/wiki/Parts_of_speech" TargetMode="External"/><Relationship Id="rId11" Type="http://schemas.openxmlformats.org/officeDocument/2006/relationships/image" Target="../media/image2.png"/><Relationship Id="rId10" Type="http://schemas.openxmlformats.org/officeDocument/2006/relationships/hyperlink" Target="https://en.wikipedia.org/wiki/Adverb" TargetMode="External"/><Relationship Id="rId9" Type="http://schemas.openxmlformats.org/officeDocument/2006/relationships/hyperlink" Target="https://en.wikipedia.org/wiki/Adjective" TargetMode="External"/><Relationship Id="rId5" Type="http://schemas.openxmlformats.org/officeDocument/2006/relationships/hyperlink" Target="https://en.wikipedia.org/wiki/Part-of-speech_tagging#cite_note-1" TargetMode="External"/><Relationship Id="rId6" Type="http://schemas.openxmlformats.org/officeDocument/2006/relationships/hyperlink" Target="https://en.wikipedia.org/wiki/Context_(language_use)" TargetMode="External"/><Relationship Id="rId7" Type="http://schemas.openxmlformats.org/officeDocument/2006/relationships/hyperlink" Target="https://en.wikipedia.org/wiki/Noun" TargetMode="External"/><Relationship Id="rId8" Type="http://schemas.openxmlformats.org/officeDocument/2006/relationships/hyperlink" Target="https://en.wikipedia.org/wiki/Ver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s://en.wikipedia.org/wiki/Information_extraction" TargetMode="External"/><Relationship Id="rId5" Type="http://schemas.openxmlformats.org/officeDocument/2006/relationships/hyperlink" Target="https://en.wikipedia.org/wiki/Named_entity" TargetMode="External"/><Relationship Id="rId6" Type="http://schemas.openxmlformats.org/officeDocument/2006/relationships/hyperlink" Target="https://en.wikipedia.org/wiki/Unstructured_data" TargetMode="External"/><Relationship Id="rId7" Type="http://schemas.openxmlformats.org/officeDocument/2006/relationships/hyperlink" Target="https://en.wikipedia.org/wiki/Medical_classific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t>SI 671 Discussion 4</a:t>
            </a:r>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fontScale="47500" lnSpcReduction="20000"/>
          </a:bodyPr>
          <a:lstStyle/>
          <a:p>
            <a:pPr indent="0" lvl="0" marL="0" marR="0" rtl="0" algn="ctr">
              <a:lnSpc>
                <a:spcPct val="100000"/>
              </a:lnSpc>
              <a:spcBef>
                <a:spcPts val="0"/>
              </a:spcBef>
              <a:spcAft>
                <a:spcPts val="0"/>
              </a:spcAft>
              <a:buSzPct val="105263"/>
              <a:buNone/>
            </a:pPr>
            <a:r>
              <a:rPr lang="en" sz="4200"/>
              <a:t>Introduction to </a:t>
            </a:r>
            <a:endParaRPr sz="4200"/>
          </a:p>
          <a:p>
            <a:pPr indent="0" lvl="0" marL="0" marR="0" rtl="0" algn="ctr">
              <a:lnSpc>
                <a:spcPct val="100000"/>
              </a:lnSpc>
              <a:spcBef>
                <a:spcPts val="0"/>
              </a:spcBef>
              <a:spcAft>
                <a:spcPts val="0"/>
              </a:spcAft>
              <a:buSzPct val="105263"/>
              <a:buNone/>
            </a:pPr>
            <a:r>
              <a:rPr lang="en" sz="4200"/>
              <a:t>Mining Sequence Data</a:t>
            </a:r>
            <a:endParaRPr sz="4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4721c39e17_0_6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 Tagging</a:t>
            </a:r>
            <a:endParaRPr/>
          </a:p>
        </p:txBody>
      </p:sp>
      <p:sp>
        <p:nvSpPr>
          <p:cNvPr id="117" name="Google Shape;117;g24721c39e17_0_63"/>
          <p:cNvSpPr txBox="1"/>
          <p:nvPr/>
        </p:nvSpPr>
        <p:spPr>
          <a:xfrm>
            <a:off x="475225" y="1066900"/>
            <a:ext cx="8414100" cy="12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2"/>
                </a:solidFill>
                <a:highlight>
                  <a:srgbClr val="FFFFFF"/>
                </a:highlight>
              </a:rPr>
              <a:t>In </a:t>
            </a:r>
            <a:r>
              <a:rPr lang="en">
                <a:solidFill>
                  <a:srgbClr val="3366CC"/>
                </a:solidFill>
                <a:highlight>
                  <a:srgbClr val="FFFFFF"/>
                </a:highlight>
                <a:uFill>
                  <a:noFill/>
                </a:uFill>
                <a:hlinkClick r:id="rId3">
                  <a:extLst>
                    <a:ext uri="{A12FA001-AC4F-418D-AE19-62706E023703}">
                      <ahyp:hlinkClr val="tx"/>
                    </a:ext>
                  </a:extLst>
                </a:hlinkClick>
              </a:rPr>
              <a:t>corpus linguistics</a:t>
            </a:r>
            <a:r>
              <a:rPr lang="en">
                <a:solidFill>
                  <a:srgbClr val="202122"/>
                </a:solidFill>
                <a:highlight>
                  <a:srgbClr val="FFFFFF"/>
                </a:highlight>
              </a:rPr>
              <a:t>, </a:t>
            </a:r>
            <a:r>
              <a:rPr b="1" lang="en">
                <a:solidFill>
                  <a:srgbClr val="202122"/>
                </a:solidFill>
                <a:highlight>
                  <a:srgbClr val="FFFFFF"/>
                </a:highlight>
              </a:rPr>
              <a:t>part-of-speech tagging</a:t>
            </a:r>
            <a:r>
              <a:rPr lang="en">
                <a:solidFill>
                  <a:srgbClr val="202122"/>
                </a:solidFill>
                <a:highlight>
                  <a:srgbClr val="FFFFFF"/>
                </a:highlight>
              </a:rPr>
              <a:t> (</a:t>
            </a:r>
            <a:r>
              <a:rPr b="1" lang="en">
                <a:solidFill>
                  <a:srgbClr val="202122"/>
                </a:solidFill>
                <a:highlight>
                  <a:srgbClr val="FFFFFF"/>
                </a:highlight>
              </a:rPr>
              <a:t>POS tagging</a:t>
            </a:r>
            <a:r>
              <a:rPr lang="en">
                <a:solidFill>
                  <a:srgbClr val="202122"/>
                </a:solidFill>
                <a:highlight>
                  <a:srgbClr val="FFFFFF"/>
                </a:highlight>
              </a:rPr>
              <a:t> or </a:t>
            </a:r>
            <a:r>
              <a:rPr b="1" lang="en">
                <a:solidFill>
                  <a:srgbClr val="202122"/>
                </a:solidFill>
                <a:highlight>
                  <a:srgbClr val="FFFFFF"/>
                </a:highlight>
              </a:rPr>
              <a:t>PoS tagging</a:t>
            </a:r>
            <a:r>
              <a:rPr lang="en">
                <a:solidFill>
                  <a:srgbClr val="202122"/>
                </a:solidFill>
                <a:highlight>
                  <a:srgbClr val="FFFFFF"/>
                </a:highlight>
              </a:rPr>
              <a:t> or </a:t>
            </a:r>
            <a:r>
              <a:rPr b="1" lang="en">
                <a:solidFill>
                  <a:srgbClr val="202122"/>
                </a:solidFill>
                <a:highlight>
                  <a:srgbClr val="FFFFFF"/>
                </a:highlight>
              </a:rPr>
              <a:t>POST</a:t>
            </a:r>
            <a:r>
              <a:rPr lang="en">
                <a:solidFill>
                  <a:srgbClr val="202122"/>
                </a:solidFill>
                <a:highlight>
                  <a:srgbClr val="FFFFFF"/>
                </a:highlight>
              </a:rPr>
              <a:t>), also called </a:t>
            </a:r>
            <a:r>
              <a:rPr b="1" lang="en">
                <a:solidFill>
                  <a:srgbClr val="202122"/>
                </a:solidFill>
                <a:highlight>
                  <a:srgbClr val="FFFFFF"/>
                </a:highlight>
              </a:rPr>
              <a:t>grammatical tagging</a:t>
            </a:r>
            <a:r>
              <a:rPr lang="en">
                <a:solidFill>
                  <a:srgbClr val="202122"/>
                </a:solidFill>
                <a:highlight>
                  <a:srgbClr val="FFFFFF"/>
                </a:highlight>
              </a:rPr>
              <a:t> is the process of marking up a word in a text (corpus) as corresponding to a particular </a:t>
            </a:r>
            <a:r>
              <a:rPr lang="en">
                <a:solidFill>
                  <a:srgbClr val="3366CC"/>
                </a:solidFill>
                <a:highlight>
                  <a:srgbClr val="FFFFFF"/>
                </a:highlight>
                <a:uFill>
                  <a:noFill/>
                </a:uFill>
                <a:hlinkClick r:id="rId4">
                  <a:extLst>
                    <a:ext uri="{A12FA001-AC4F-418D-AE19-62706E023703}">
                      <ahyp:hlinkClr val="tx"/>
                    </a:ext>
                  </a:extLst>
                </a:hlinkClick>
              </a:rPr>
              <a:t>part of speech</a:t>
            </a:r>
            <a:r>
              <a:rPr lang="en">
                <a:solidFill>
                  <a:srgbClr val="202122"/>
                </a:solidFill>
                <a:highlight>
                  <a:srgbClr val="FFFFFF"/>
                </a:highlight>
              </a:rPr>
              <a:t>,</a:t>
            </a:r>
            <a:r>
              <a:rPr baseline="30000" lang="en">
                <a:solidFill>
                  <a:srgbClr val="3366CC"/>
                </a:solidFill>
                <a:highlight>
                  <a:srgbClr val="FFFFFF"/>
                </a:highlight>
                <a:uFill>
                  <a:noFill/>
                </a:uFill>
                <a:hlinkClick r:id="rId5">
                  <a:extLst>
                    <a:ext uri="{A12FA001-AC4F-418D-AE19-62706E023703}">
                      <ahyp:hlinkClr val="tx"/>
                    </a:ext>
                  </a:extLst>
                </a:hlinkClick>
              </a:rPr>
              <a:t>[1]</a:t>
            </a:r>
            <a:r>
              <a:rPr lang="en">
                <a:solidFill>
                  <a:srgbClr val="202122"/>
                </a:solidFill>
                <a:highlight>
                  <a:srgbClr val="FFFFFF"/>
                </a:highlight>
              </a:rPr>
              <a:t> based on both its definition and its </a:t>
            </a:r>
            <a:r>
              <a:rPr lang="en">
                <a:solidFill>
                  <a:srgbClr val="3366CC"/>
                </a:solidFill>
                <a:highlight>
                  <a:srgbClr val="FFFFFF"/>
                </a:highlight>
                <a:uFill>
                  <a:noFill/>
                </a:uFill>
                <a:hlinkClick r:id="rId6">
                  <a:extLst>
                    <a:ext uri="{A12FA001-AC4F-418D-AE19-62706E023703}">
                      <ahyp:hlinkClr val="tx"/>
                    </a:ext>
                  </a:extLst>
                </a:hlinkClick>
              </a:rPr>
              <a:t>context</a:t>
            </a:r>
            <a:r>
              <a:rPr lang="en">
                <a:solidFill>
                  <a:srgbClr val="202122"/>
                </a:solidFill>
                <a:highlight>
                  <a:srgbClr val="FFFFFF"/>
                </a:highlight>
              </a:rPr>
              <a:t>. A simplified form of this is commonly taught to school-age children, in the identification of words as </a:t>
            </a:r>
            <a:r>
              <a:rPr lang="en">
                <a:solidFill>
                  <a:srgbClr val="3366CC"/>
                </a:solidFill>
                <a:highlight>
                  <a:srgbClr val="FFFFFF"/>
                </a:highlight>
                <a:uFill>
                  <a:noFill/>
                </a:uFill>
                <a:hlinkClick r:id="rId7">
                  <a:extLst>
                    <a:ext uri="{A12FA001-AC4F-418D-AE19-62706E023703}">
                      <ahyp:hlinkClr val="tx"/>
                    </a:ext>
                  </a:extLst>
                </a:hlinkClick>
              </a:rPr>
              <a:t>nouns</a:t>
            </a:r>
            <a:r>
              <a:rPr lang="en">
                <a:solidFill>
                  <a:srgbClr val="202122"/>
                </a:solidFill>
                <a:highlight>
                  <a:srgbClr val="FFFFFF"/>
                </a:highlight>
              </a:rPr>
              <a:t>, </a:t>
            </a:r>
            <a:r>
              <a:rPr lang="en">
                <a:solidFill>
                  <a:srgbClr val="3366CC"/>
                </a:solidFill>
                <a:highlight>
                  <a:srgbClr val="FFFFFF"/>
                </a:highlight>
                <a:uFill>
                  <a:noFill/>
                </a:uFill>
                <a:hlinkClick r:id="rId8">
                  <a:extLst>
                    <a:ext uri="{A12FA001-AC4F-418D-AE19-62706E023703}">
                      <ahyp:hlinkClr val="tx"/>
                    </a:ext>
                  </a:extLst>
                </a:hlinkClick>
              </a:rPr>
              <a:t>verbs</a:t>
            </a:r>
            <a:r>
              <a:rPr lang="en">
                <a:solidFill>
                  <a:srgbClr val="202122"/>
                </a:solidFill>
                <a:highlight>
                  <a:srgbClr val="FFFFFF"/>
                </a:highlight>
              </a:rPr>
              <a:t>, </a:t>
            </a:r>
            <a:r>
              <a:rPr lang="en">
                <a:solidFill>
                  <a:srgbClr val="3366CC"/>
                </a:solidFill>
                <a:highlight>
                  <a:srgbClr val="FFFFFF"/>
                </a:highlight>
                <a:uFill>
                  <a:noFill/>
                </a:uFill>
                <a:hlinkClick r:id="rId9">
                  <a:extLst>
                    <a:ext uri="{A12FA001-AC4F-418D-AE19-62706E023703}">
                      <ahyp:hlinkClr val="tx"/>
                    </a:ext>
                  </a:extLst>
                </a:hlinkClick>
              </a:rPr>
              <a:t>adjectives</a:t>
            </a:r>
            <a:r>
              <a:rPr lang="en">
                <a:solidFill>
                  <a:srgbClr val="202122"/>
                </a:solidFill>
                <a:highlight>
                  <a:srgbClr val="FFFFFF"/>
                </a:highlight>
              </a:rPr>
              <a:t>, </a:t>
            </a:r>
            <a:r>
              <a:rPr lang="en">
                <a:solidFill>
                  <a:srgbClr val="3366CC"/>
                </a:solidFill>
                <a:highlight>
                  <a:srgbClr val="FFFFFF"/>
                </a:highlight>
                <a:uFill>
                  <a:noFill/>
                </a:uFill>
                <a:hlinkClick r:id="rId10">
                  <a:extLst>
                    <a:ext uri="{A12FA001-AC4F-418D-AE19-62706E023703}">
                      <ahyp:hlinkClr val="tx"/>
                    </a:ext>
                  </a:extLst>
                </a:hlinkClick>
              </a:rPr>
              <a:t>adverbs</a:t>
            </a:r>
            <a:r>
              <a:rPr lang="en">
                <a:solidFill>
                  <a:srgbClr val="202122"/>
                </a:solidFill>
                <a:highlight>
                  <a:srgbClr val="FFFFFF"/>
                </a:highlight>
              </a:rPr>
              <a:t>, etc.</a:t>
            </a:r>
            <a:endParaRPr>
              <a:latin typeface="Open Sans"/>
              <a:ea typeface="Open Sans"/>
              <a:cs typeface="Open Sans"/>
              <a:sym typeface="Open Sans"/>
            </a:endParaRPr>
          </a:p>
        </p:txBody>
      </p:sp>
      <p:pic>
        <p:nvPicPr>
          <p:cNvPr id="118" name="Google Shape;118;g24721c39e17_0_63"/>
          <p:cNvPicPr preferRelativeResize="0"/>
          <p:nvPr/>
        </p:nvPicPr>
        <p:blipFill>
          <a:blip r:embed="rId11">
            <a:alphaModFix/>
          </a:blip>
          <a:stretch>
            <a:fillRect/>
          </a:stretch>
        </p:blipFill>
        <p:spPr>
          <a:xfrm>
            <a:off x="2451113" y="2731450"/>
            <a:ext cx="4241775" cy="171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4721c39e17_0_5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t>
            </a:r>
            <a:r>
              <a:rPr lang="en"/>
              <a:t>arkov </a:t>
            </a:r>
            <a:r>
              <a:rPr lang="en"/>
              <a:t>Model → HMM</a:t>
            </a:r>
            <a:endParaRPr/>
          </a:p>
        </p:txBody>
      </p:sp>
      <p:pic>
        <p:nvPicPr>
          <p:cNvPr id="124" name="Google Shape;124;g24721c39e17_0_58"/>
          <p:cNvPicPr preferRelativeResize="0"/>
          <p:nvPr/>
        </p:nvPicPr>
        <p:blipFill>
          <a:blip r:embed="rId3">
            <a:alphaModFix/>
          </a:blip>
          <a:stretch>
            <a:fillRect/>
          </a:stretch>
        </p:blipFill>
        <p:spPr>
          <a:xfrm>
            <a:off x="2292799" y="1223425"/>
            <a:ext cx="4558400" cy="1632875"/>
          </a:xfrm>
          <a:prstGeom prst="rect">
            <a:avLst/>
          </a:prstGeom>
          <a:noFill/>
          <a:ln>
            <a:noFill/>
          </a:ln>
        </p:spPr>
      </p:pic>
      <p:pic>
        <p:nvPicPr>
          <p:cNvPr id="125" name="Google Shape;125;g24721c39e17_0_58"/>
          <p:cNvPicPr preferRelativeResize="0"/>
          <p:nvPr/>
        </p:nvPicPr>
        <p:blipFill>
          <a:blip r:embed="rId4">
            <a:alphaModFix/>
          </a:blip>
          <a:stretch>
            <a:fillRect/>
          </a:stretch>
        </p:blipFill>
        <p:spPr>
          <a:xfrm>
            <a:off x="2292800" y="2703900"/>
            <a:ext cx="4558402" cy="2207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82e01c6741_0_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HMM in NLP</a:t>
            </a:r>
            <a:endParaRPr/>
          </a:p>
        </p:txBody>
      </p:sp>
      <p:pic>
        <p:nvPicPr>
          <p:cNvPr id="131" name="Google Shape;131;g282e01c6741_0_4"/>
          <p:cNvPicPr preferRelativeResize="0"/>
          <p:nvPr/>
        </p:nvPicPr>
        <p:blipFill>
          <a:blip r:embed="rId3">
            <a:alphaModFix/>
          </a:blip>
          <a:stretch>
            <a:fillRect/>
          </a:stretch>
        </p:blipFill>
        <p:spPr>
          <a:xfrm>
            <a:off x="2025922" y="2245450"/>
            <a:ext cx="5092151" cy="2522800"/>
          </a:xfrm>
          <a:prstGeom prst="rect">
            <a:avLst/>
          </a:prstGeom>
          <a:noFill/>
          <a:ln>
            <a:noFill/>
          </a:ln>
        </p:spPr>
      </p:pic>
      <p:sp>
        <p:nvSpPr>
          <p:cNvPr id="132" name="Google Shape;132;g282e01c6741_0_4"/>
          <p:cNvSpPr txBox="1"/>
          <p:nvPr/>
        </p:nvSpPr>
        <p:spPr>
          <a:xfrm>
            <a:off x="427075" y="1039825"/>
            <a:ext cx="8142300" cy="10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rPr>
              <a:t>Hidden Markov Model: </a:t>
            </a:r>
            <a:r>
              <a:rPr lang="en" sz="1200">
                <a:solidFill>
                  <a:schemeClr val="dk1"/>
                </a:solidFill>
              </a:rPr>
              <a:t>it is a Markov chain as the system state is partially observable. It is commonly used for speech recognition where the observed data is the speech audio waveform and the hidden state is the spoken text. It assumes a first-order Markov assumption.</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Markov assumption: </a:t>
            </a:r>
            <a:r>
              <a:rPr lang="en" sz="1200">
                <a:solidFill>
                  <a:schemeClr val="dk1"/>
                </a:solidFill>
              </a:rPr>
              <a:t>it is an assumption made in Bayesian probability theory, that every node in a Bayesian network is conditionally independent of its non-descendants, given its parents. </a:t>
            </a:r>
            <a:endParaRPr sz="1200">
              <a:solidFill>
                <a:schemeClr val="dk1"/>
              </a:solidFill>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82e01c6741_0_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Conditional Random Field</a:t>
            </a:r>
            <a:endParaRPr/>
          </a:p>
        </p:txBody>
      </p:sp>
      <p:pic>
        <p:nvPicPr>
          <p:cNvPr id="138" name="Google Shape;138;g282e01c6741_0_18"/>
          <p:cNvPicPr preferRelativeResize="0"/>
          <p:nvPr/>
        </p:nvPicPr>
        <p:blipFill>
          <a:blip r:embed="rId3">
            <a:alphaModFix/>
          </a:blip>
          <a:stretch>
            <a:fillRect/>
          </a:stretch>
        </p:blipFill>
        <p:spPr>
          <a:xfrm>
            <a:off x="424575" y="1484300"/>
            <a:ext cx="4506850" cy="1205575"/>
          </a:xfrm>
          <a:prstGeom prst="rect">
            <a:avLst/>
          </a:prstGeom>
          <a:noFill/>
          <a:ln>
            <a:noFill/>
          </a:ln>
        </p:spPr>
      </p:pic>
      <p:sp>
        <p:nvSpPr>
          <p:cNvPr id="139" name="Google Shape;139;g282e01c6741_0_18"/>
          <p:cNvSpPr txBox="1"/>
          <p:nvPr/>
        </p:nvSpPr>
        <p:spPr>
          <a:xfrm>
            <a:off x="5035200" y="1281350"/>
            <a:ext cx="3797100" cy="3342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Open Sans"/>
              <a:buAutoNum type="arabicPeriod"/>
            </a:pPr>
            <a:r>
              <a:rPr b="1" lang="en" sz="1200">
                <a:latin typeface="Open Sans"/>
                <a:ea typeface="Open Sans"/>
                <a:cs typeface="Open Sans"/>
                <a:sym typeface="Open Sans"/>
              </a:rPr>
              <a:t>HMMs</a:t>
            </a:r>
            <a:r>
              <a:rPr lang="en" sz="1200">
                <a:latin typeface="Open Sans"/>
                <a:ea typeface="Open Sans"/>
                <a:cs typeface="Open Sans"/>
                <a:sym typeface="Open Sans"/>
              </a:rPr>
              <a:t> assume that the probability of a label at a given time step </a:t>
            </a:r>
            <a:r>
              <a:rPr b="1" lang="en" sz="1200">
                <a:latin typeface="Open Sans"/>
                <a:ea typeface="Open Sans"/>
                <a:cs typeface="Open Sans"/>
                <a:sym typeface="Open Sans"/>
              </a:rPr>
              <a:t>depends only on the previous label in the sequence (Markov assumption)</a:t>
            </a:r>
            <a:r>
              <a:rPr lang="en" sz="1200">
                <a:latin typeface="Open Sans"/>
                <a:ea typeface="Open Sans"/>
                <a:cs typeface="Open Sans"/>
                <a:sym typeface="Open Sans"/>
              </a:rPr>
              <a:t>. In CRFs, the probability of a label depends on the entire input sequence and not just the preceding label. </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b="1" lang="en" sz="1200">
                <a:latin typeface="Open Sans"/>
                <a:ea typeface="Open Sans"/>
                <a:cs typeface="Open Sans"/>
                <a:sym typeface="Open Sans"/>
              </a:rPr>
              <a:t>HMMs usually assume that the emission probabilities are conditionally independent given the hidden state.</a:t>
            </a:r>
            <a:r>
              <a:rPr lang="en" sz="1200">
                <a:latin typeface="Open Sans"/>
                <a:ea typeface="Open Sans"/>
                <a:cs typeface="Open Sans"/>
                <a:sym typeface="Open Sans"/>
              </a:rPr>
              <a:t> CRFs do not make this assumption. CRFs can model dependencies between labels and observations in a more flexible way, allowing for richer modeling of the relationship between observations and labels.</a:t>
            </a:r>
            <a:endParaRPr sz="1200">
              <a:latin typeface="Open Sans"/>
              <a:ea typeface="Open Sans"/>
              <a:cs typeface="Open Sans"/>
              <a:sym typeface="Open Sans"/>
            </a:endParaRPr>
          </a:p>
        </p:txBody>
      </p:sp>
      <p:pic>
        <p:nvPicPr>
          <p:cNvPr id="140" name="Google Shape;140;g282e01c6741_0_18"/>
          <p:cNvPicPr preferRelativeResize="0"/>
          <p:nvPr/>
        </p:nvPicPr>
        <p:blipFill>
          <a:blip r:embed="rId4">
            <a:alphaModFix/>
          </a:blip>
          <a:stretch>
            <a:fillRect/>
          </a:stretch>
        </p:blipFill>
        <p:spPr>
          <a:xfrm>
            <a:off x="351638" y="2915550"/>
            <a:ext cx="4652726" cy="146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282e01c6741_0_12"/>
          <p:cNvPicPr preferRelativeResize="0"/>
          <p:nvPr/>
        </p:nvPicPr>
        <p:blipFill>
          <a:blip r:embed="rId3">
            <a:alphaModFix/>
          </a:blip>
          <a:stretch>
            <a:fillRect/>
          </a:stretch>
        </p:blipFill>
        <p:spPr>
          <a:xfrm>
            <a:off x="1004113" y="306075"/>
            <a:ext cx="7135774" cy="4531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82e01c6741_0_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Probabilistic Graphical Models</a:t>
            </a:r>
            <a:endParaRPr/>
          </a:p>
        </p:txBody>
      </p:sp>
      <p:pic>
        <p:nvPicPr>
          <p:cNvPr id="151" name="Google Shape;151;g282e01c6741_0_23"/>
          <p:cNvPicPr preferRelativeResize="0"/>
          <p:nvPr/>
        </p:nvPicPr>
        <p:blipFill>
          <a:blip r:embed="rId3">
            <a:alphaModFix/>
          </a:blip>
          <a:stretch>
            <a:fillRect/>
          </a:stretch>
        </p:blipFill>
        <p:spPr>
          <a:xfrm>
            <a:off x="797075" y="1147225"/>
            <a:ext cx="7549850" cy="3691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4721c39e17_0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sequences mining?</a:t>
            </a:r>
            <a:endParaRPr/>
          </a:p>
        </p:txBody>
      </p:sp>
      <p:sp>
        <p:nvSpPr>
          <p:cNvPr id="69" name="Google Shape;69;g24721c39e17_0_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Itemset mining</a:t>
            </a:r>
            <a:r>
              <a:rPr lang="en"/>
              <a:t> (not order) vs. </a:t>
            </a:r>
            <a:r>
              <a:rPr b="1" lang="en"/>
              <a:t>Sequence mining</a:t>
            </a:r>
            <a:r>
              <a:rPr lang="en"/>
              <a:t> (buy first and next?)</a:t>
            </a:r>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342900" lvl="0" marL="457200" rtl="0" algn="l">
              <a:spcBef>
                <a:spcPts val="0"/>
              </a:spcBef>
              <a:spcAft>
                <a:spcPts val="0"/>
              </a:spcAft>
              <a:buSzPts val="1800"/>
              <a:buChar char="-"/>
            </a:pPr>
            <a:r>
              <a:rPr b="1" lang="en">
                <a:solidFill>
                  <a:srgbClr val="595959"/>
                </a:solidFill>
                <a:latin typeface="Arial"/>
                <a:ea typeface="Arial"/>
                <a:cs typeface="Arial"/>
                <a:sym typeface="Arial"/>
              </a:rPr>
              <a:t>“A topic of data mining concerned with finding statistically relevant patterns between data examples where the values are delivered in a sequence.” </a:t>
            </a:r>
            <a:endParaRPr b="1">
              <a:solidFill>
                <a:srgbClr val="595959"/>
              </a:solidFill>
              <a:latin typeface="Arial"/>
              <a:ea typeface="Arial"/>
              <a:cs typeface="Arial"/>
              <a:sym typeface="Arial"/>
            </a:endParaRPr>
          </a:p>
          <a:p>
            <a:pPr indent="0" lvl="0" marL="0" rtl="0" algn="l">
              <a:spcBef>
                <a:spcPts val="0"/>
              </a:spcBef>
              <a:spcAft>
                <a:spcPts val="0"/>
              </a:spcAft>
              <a:buNone/>
            </a:pPr>
            <a:r>
              <a:t/>
            </a:r>
            <a:endParaRPr b="1">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b="1" lang="en">
                <a:solidFill>
                  <a:srgbClr val="595959"/>
                </a:solidFill>
                <a:latin typeface="Arial"/>
                <a:ea typeface="Arial"/>
                <a:cs typeface="Arial"/>
                <a:sym typeface="Arial"/>
              </a:rPr>
              <a:t>Applications: </a:t>
            </a:r>
            <a:r>
              <a:rPr lang="en">
                <a:solidFill>
                  <a:srgbClr val="595959"/>
                </a:solidFill>
                <a:latin typeface="Arial"/>
                <a:ea typeface="Arial"/>
                <a:cs typeface="Arial"/>
                <a:sym typeface="Arial"/>
              </a:rPr>
              <a:t>Bioinformatics (DNA), Spelling correction, NLP (string sequence)</a:t>
            </a:r>
            <a:endParaRPr>
              <a:solidFill>
                <a:srgbClr val="595959"/>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4721c39e17_0_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5" name="Google Shape;75;g24721c39e17_0_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Sequence comparison/alignment</a:t>
            </a:r>
            <a:endParaRPr b="1"/>
          </a:p>
          <a:p>
            <a:pPr indent="457200" lvl="0" marL="0" rtl="0" algn="l">
              <a:spcBef>
                <a:spcPts val="0"/>
              </a:spcBef>
              <a:spcAft>
                <a:spcPts val="0"/>
              </a:spcAft>
              <a:buClr>
                <a:schemeClr val="dk1"/>
              </a:buClr>
              <a:buSzPts val="1100"/>
              <a:buFont typeface="Arial"/>
              <a:buNone/>
            </a:pPr>
            <a:r>
              <a:rPr lang="en"/>
              <a:t>- </a:t>
            </a:r>
            <a:r>
              <a:rPr lang="en"/>
              <a:t>The Levenshtein Distance</a:t>
            </a:r>
            <a:endParaRPr/>
          </a:p>
          <a:p>
            <a:pPr indent="457200" lvl="0" marL="0" rtl="0" algn="l">
              <a:spcBef>
                <a:spcPts val="0"/>
              </a:spcBef>
              <a:spcAft>
                <a:spcPts val="0"/>
              </a:spcAft>
              <a:buClr>
                <a:schemeClr val="dk1"/>
              </a:buClr>
              <a:buSzPts val="1100"/>
              <a:buFont typeface="Arial"/>
              <a:buNone/>
            </a:pPr>
            <a:r>
              <a:rPr lang="en"/>
              <a:t>- BLAST</a:t>
            </a:r>
            <a:endParaRPr/>
          </a:p>
          <a:p>
            <a:pPr indent="0" lvl="0" marL="0" rtl="0" algn="l">
              <a:spcBef>
                <a:spcPts val="0"/>
              </a:spcBef>
              <a:spcAft>
                <a:spcPts val="0"/>
              </a:spcAft>
              <a:buClr>
                <a:schemeClr val="dk1"/>
              </a:buClr>
              <a:buSzPts val="1100"/>
              <a:buFont typeface="Arial"/>
              <a:buNone/>
            </a:pPr>
            <a:r>
              <a:rPr b="1" lang="en"/>
              <a:t>- Named Entity Extraction</a:t>
            </a:r>
            <a:r>
              <a:rPr lang="en"/>
              <a:t> </a:t>
            </a:r>
            <a:endParaRPr/>
          </a:p>
          <a:p>
            <a:pPr indent="457200" lvl="0" marL="0" rtl="0" algn="l">
              <a:spcBef>
                <a:spcPts val="0"/>
              </a:spcBef>
              <a:spcAft>
                <a:spcPts val="0"/>
              </a:spcAft>
              <a:buClr>
                <a:schemeClr val="dk1"/>
              </a:buClr>
              <a:buSzPts val="1100"/>
              <a:buFont typeface="Arial"/>
              <a:buNone/>
            </a:pPr>
            <a:r>
              <a:rPr lang="en"/>
              <a:t>- HMM</a:t>
            </a:r>
            <a:endParaRPr/>
          </a:p>
          <a:p>
            <a:pPr indent="457200" lvl="0" marL="0" rtl="0" algn="l">
              <a:spcBef>
                <a:spcPts val="0"/>
              </a:spcBef>
              <a:spcAft>
                <a:spcPts val="0"/>
              </a:spcAft>
              <a:buClr>
                <a:schemeClr val="dk1"/>
              </a:buClr>
              <a:buSzPts val="1100"/>
              <a:buFont typeface="Arial"/>
              <a:buNone/>
            </a:pPr>
            <a:r>
              <a:rPr lang="en"/>
              <a:t>- CRF</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g24721c39e17_0_14"/>
          <p:cNvPicPr preferRelativeResize="0"/>
          <p:nvPr/>
        </p:nvPicPr>
        <p:blipFill>
          <a:blip r:embed="rId3">
            <a:alphaModFix/>
          </a:blip>
          <a:stretch>
            <a:fillRect/>
          </a:stretch>
        </p:blipFill>
        <p:spPr>
          <a:xfrm>
            <a:off x="949700" y="129100"/>
            <a:ext cx="7244610"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g24721c39e17_0_20"/>
          <p:cNvPicPr preferRelativeResize="0"/>
          <p:nvPr/>
        </p:nvPicPr>
        <p:blipFill>
          <a:blip r:embed="rId3">
            <a:alphaModFix/>
          </a:blip>
          <a:stretch>
            <a:fillRect/>
          </a:stretch>
        </p:blipFill>
        <p:spPr>
          <a:xfrm>
            <a:off x="969850" y="152400"/>
            <a:ext cx="7204288"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24721c39e17_0_26"/>
          <p:cNvPicPr preferRelativeResize="0"/>
          <p:nvPr/>
        </p:nvPicPr>
        <p:blipFill>
          <a:blip r:embed="rId3">
            <a:alphaModFix/>
          </a:blip>
          <a:stretch>
            <a:fillRect/>
          </a:stretch>
        </p:blipFill>
        <p:spPr>
          <a:xfrm>
            <a:off x="318938" y="152400"/>
            <a:ext cx="8506127"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g24721c39e17_0_34"/>
          <p:cNvPicPr preferRelativeResize="0"/>
          <p:nvPr/>
        </p:nvPicPr>
        <p:blipFill>
          <a:blip r:embed="rId3">
            <a:alphaModFix/>
          </a:blip>
          <a:stretch>
            <a:fillRect/>
          </a:stretch>
        </p:blipFill>
        <p:spPr>
          <a:xfrm>
            <a:off x="152400" y="473625"/>
            <a:ext cx="8839199" cy="41962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4721c39e17_0_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Genome Sequence</a:t>
            </a:r>
            <a:endParaRPr/>
          </a:p>
        </p:txBody>
      </p:sp>
      <p:pic>
        <p:nvPicPr>
          <p:cNvPr id="101" name="Google Shape;101;g24721c39e17_0_41"/>
          <p:cNvPicPr preferRelativeResize="0"/>
          <p:nvPr/>
        </p:nvPicPr>
        <p:blipFill>
          <a:blip r:embed="rId3">
            <a:alphaModFix/>
          </a:blip>
          <a:stretch>
            <a:fillRect/>
          </a:stretch>
        </p:blipFill>
        <p:spPr>
          <a:xfrm>
            <a:off x="352725" y="1436613"/>
            <a:ext cx="4470701" cy="2270275"/>
          </a:xfrm>
          <a:prstGeom prst="rect">
            <a:avLst/>
          </a:prstGeom>
          <a:noFill/>
          <a:ln>
            <a:noFill/>
          </a:ln>
        </p:spPr>
      </p:pic>
      <p:pic>
        <p:nvPicPr>
          <p:cNvPr id="102" name="Google Shape;102;g24721c39e17_0_41"/>
          <p:cNvPicPr preferRelativeResize="0"/>
          <p:nvPr/>
        </p:nvPicPr>
        <p:blipFill>
          <a:blip r:embed="rId4">
            <a:alphaModFix/>
          </a:blip>
          <a:stretch>
            <a:fillRect/>
          </a:stretch>
        </p:blipFill>
        <p:spPr>
          <a:xfrm>
            <a:off x="4823426" y="1635250"/>
            <a:ext cx="4015773" cy="1872982"/>
          </a:xfrm>
          <a:prstGeom prst="rect">
            <a:avLst/>
          </a:prstGeom>
          <a:noFill/>
          <a:ln>
            <a:noFill/>
          </a:ln>
        </p:spPr>
      </p:pic>
      <p:sp>
        <p:nvSpPr>
          <p:cNvPr id="103" name="Google Shape;103;g24721c39e17_0_41"/>
          <p:cNvSpPr txBox="1"/>
          <p:nvPr/>
        </p:nvSpPr>
        <p:spPr>
          <a:xfrm>
            <a:off x="1667925" y="3797050"/>
            <a:ext cx="15654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Disease</a:t>
            </a:r>
            <a:endParaRPr>
              <a:latin typeface="Open Sans"/>
              <a:ea typeface="Open Sans"/>
              <a:cs typeface="Open Sans"/>
              <a:sym typeface="Open Sans"/>
            </a:endParaRPr>
          </a:p>
        </p:txBody>
      </p:sp>
      <p:sp>
        <p:nvSpPr>
          <p:cNvPr id="104" name="Google Shape;104;g24721c39e17_0_41"/>
          <p:cNvSpPr txBox="1"/>
          <p:nvPr/>
        </p:nvSpPr>
        <p:spPr>
          <a:xfrm>
            <a:off x="6702925" y="3706875"/>
            <a:ext cx="15654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Mutation</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4721c39e17_0_5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Named Entity Extraction</a:t>
            </a:r>
            <a:endParaRPr/>
          </a:p>
        </p:txBody>
      </p:sp>
      <p:pic>
        <p:nvPicPr>
          <p:cNvPr id="110" name="Google Shape;110;g24721c39e17_0_50"/>
          <p:cNvPicPr preferRelativeResize="0"/>
          <p:nvPr/>
        </p:nvPicPr>
        <p:blipFill rotWithShape="1">
          <a:blip r:embed="rId3">
            <a:alphaModFix/>
          </a:blip>
          <a:srcRect b="9415" l="0" r="0" t="13221"/>
          <a:stretch/>
        </p:blipFill>
        <p:spPr>
          <a:xfrm>
            <a:off x="1791000" y="2183600"/>
            <a:ext cx="5562000" cy="2659200"/>
          </a:xfrm>
          <a:prstGeom prst="rect">
            <a:avLst/>
          </a:prstGeom>
          <a:noFill/>
          <a:ln>
            <a:noFill/>
          </a:ln>
        </p:spPr>
      </p:pic>
      <p:sp>
        <p:nvSpPr>
          <p:cNvPr id="111" name="Google Shape;111;g24721c39e17_0_50"/>
          <p:cNvSpPr txBox="1"/>
          <p:nvPr/>
        </p:nvSpPr>
        <p:spPr>
          <a:xfrm>
            <a:off x="311700" y="1085450"/>
            <a:ext cx="8520600" cy="10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02122"/>
                </a:solidFill>
                <a:highlight>
                  <a:srgbClr val="FFFFFF"/>
                </a:highlight>
              </a:rPr>
              <a:t>Named-entity recognition</a:t>
            </a:r>
            <a:r>
              <a:rPr lang="en">
                <a:solidFill>
                  <a:srgbClr val="202122"/>
                </a:solidFill>
                <a:highlight>
                  <a:srgbClr val="FFFFFF"/>
                </a:highlight>
              </a:rPr>
              <a:t> (</a:t>
            </a:r>
            <a:r>
              <a:rPr b="1" lang="en">
                <a:solidFill>
                  <a:srgbClr val="202122"/>
                </a:solidFill>
                <a:highlight>
                  <a:srgbClr val="FFFFFF"/>
                </a:highlight>
              </a:rPr>
              <a:t>NER</a:t>
            </a:r>
            <a:r>
              <a:rPr lang="en">
                <a:solidFill>
                  <a:srgbClr val="202122"/>
                </a:solidFill>
                <a:highlight>
                  <a:srgbClr val="FFFFFF"/>
                </a:highlight>
              </a:rPr>
              <a:t>) (also known as </a:t>
            </a:r>
            <a:r>
              <a:rPr b="1" lang="en">
                <a:solidFill>
                  <a:srgbClr val="202122"/>
                </a:solidFill>
                <a:highlight>
                  <a:srgbClr val="FFFFFF"/>
                </a:highlight>
              </a:rPr>
              <a:t>(named)</a:t>
            </a:r>
            <a:r>
              <a:rPr lang="en">
                <a:solidFill>
                  <a:srgbClr val="202122"/>
                </a:solidFill>
                <a:highlight>
                  <a:srgbClr val="FFFFFF"/>
                </a:highlight>
              </a:rPr>
              <a:t> </a:t>
            </a:r>
            <a:r>
              <a:rPr b="1" lang="en">
                <a:solidFill>
                  <a:srgbClr val="202122"/>
                </a:solidFill>
                <a:highlight>
                  <a:srgbClr val="FFFFFF"/>
                </a:highlight>
              </a:rPr>
              <a:t>entity identification</a:t>
            </a:r>
            <a:r>
              <a:rPr lang="en">
                <a:solidFill>
                  <a:srgbClr val="202122"/>
                </a:solidFill>
                <a:highlight>
                  <a:srgbClr val="FFFFFF"/>
                </a:highlight>
              </a:rPr>
              <a:t>, </a:t>
            </a:r>
            <a:r>
              <a:rPr b="1" lang="en">
                <a:solidFill>
                  <a:srgbClr val="202122"/>
                </a:solidFill>
                <a:highlight>
                  <a:srgbClr val="FFFFFF"/>
                </a:highlight>
              </a:rPr>
              <a:t>entity chunking</a:t>
            </a:r>
            <a:r>
              <a:rPr lang="en">
                <a:solidFill>
                  <a:srgbClr val="202122"/>
                </a:solidFill>
                <a:highlight>
                  <a:srgbClr val="FFFFFF"/>
                </a:highlight>
              </a:rPr>
              <a:t>, and </a:t>
            </a:r>
            <a:r>
              <a:rPr b="1" lang="en">
                <a:solidFill>
                  <a:srgbClr val="202122"/>
                </a:solidFill>
                <a:highlight>
                  <a:srgbClr val="FFFFFF"/>
                </a:highlight>
              </a:rPr>
              <a:t>entity extraction</a:t>
            </a:r>
            <a:r>
              <a:rPr lang="en">
                <a:solidFill>
                  <a:srgbClr val="202122"/>
                </a:solidFill>
                <a:highlight>
                  <a:srgbClr val="FFFFFF"/>
                </a:highlight>
              </a:rPr>
              <a:t>) is a subtask of </a:t>
            </a:r>
            <a:r>
              <a:rPr lang="en">
                <a:solidFill>
                  <a:srgbClr val="3366CC"/>
                </a:solidFill>
                <a:highlight>
                  <a:srgbClr val="FFFFFF"/>
                </a:highlight>
                <a:uFill>
                  <a:noFill/>
                </a:uFill>
                <a:hlinkClick r:id="rId4">
                  <a:extLst>
                    <a:ext uri="{A12FA001-AC4F-418D-AE19-62706E023703}">
                      <ahyp:hlinkClr val="tx"/>
                    </a:ext>
                  </a:extLst>
                </a:hlinkClick>
              </a:rPr>
              <a:t>information extraction</a:t>
            </a:r>
            <a:r>
              <a:rPr lang="en">
                <a:solidFill>
                  <a:srgbClr val="202122"/>
                </a:solidFill>
                <a:highlight>
                  <a:srgbClr val="FFFFFF"/>
                </a:highlight>
              </a:rPr>
              <a:t> that seeks to locate and classify </a:t>
            </a:r>
            <a:r>
              <a:rPr lang="en">
                <a:solidFill>
                  <a:srgbClr val="3366CC"/>
                </a:solidFill>
                <a:highlight>
                  <a:srgbClr val="FFFFFF"/>
                </a:highlight>
                <a:uFill>
                  <a:noFill/>
                </a:uFill>
                <a:hlinkClick r:id="rId5">
                  <a:extLst>
                    <a:ext uri="{A12FA001-AC4F-418D-AE19-62706E023703}">
                      <ahyp:hlinkClr val="tx"/>
                    </a:ext>
                  </a:extLst>
                </a:hlinkClick>
              </a:rPr>
              <a:t>named entities</a:t>
            </a:r>
            <a:r>
              <a:rPr lang="en">
                <a:solidFill>
                  <a:srgbClr val="202122"/>
                </a:solidFill>
                <a:highlight>
                  <a:srgbClr val="FFFFFF"/>
                </a:highlight>
              </a:rPr>
              <a:t> mentioned in </a:t>
            </a:r>
            <a:r>
              <a:rPr lang="en">
                <a:solidFill>
                  <a:srgbClr val="3366CC"/>
                </a:solidFill>
                <a:highlight>
                  <a:srgbClr val="FFFFFF"/>
                </a:highlight>
                <a:uFill>
                  <a:noFill/>
                </a:uFill>
                <a:hlinkClick r:id="rId6">
                  <a:extLst>
                    <a:ext uri="{A12FA001-AC4F-418D-AE19-62706E023703}">
                      <ahyp:hlinkClr val="tx"/>
                    </a:ext>
                  </a:extLst>
                </a:hlinkClick>
              </a:rPr>
              <a:t>unstructured text</a:t>
            </a:r>
            <a:r>
              <a:rPr lang="en">
                <a:solidFill>
                  <a:srgbClr val="202122"/>
                </a:solidFill>
                <a:highlight>
                  <a:srgbClr val="FFFFFF"/>
                </a:highlight>
              </a:rPr>
              <a:t> into pre-defined categories such as person names, organizations, locations, </a:t>
            </a:r>
            <a:r>
              <a:rPr lang="en">
                <a:solidFill>
                  <a:srgbClr val="3366CC"/>
                </a:solidFill>
                <a:highlight>
                  <a:srgbClr val="FFFFFF"/>
                </a:highlight>
                <a:uFill>
                  <a:noFill/>
                </a:uFill>
                <a:hlinkClick r:id="rId7">
                  <a:extLst>
                    <a:ext uri="{A12FA001-AC4F-418D-AE19-62706E023703}">
                      <ahyp:hlinkClr val="tx"/>
                    </a:ext>
                  </a:extLst>
                </a:hlinkClick>
              </a:rPr>
              <a:t>medical codes</a:t>
            </a:r>
            <a:r>
              <a:rPr lang="en">
                <a:solidFill>
                  <a:srgbClr val="202122"/>
                </a:solidFill>
                <a:highlight>
                  <a:srgbClr val="FFFFFF"/>
                </a:highlight>
              </a:rPr>
              <a:t>, time expressions, quantities, monetary values, percentages, etc.</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