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Ptg6jfYZIE6hdxfWq1yyc3KkN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FBB133-1052-41AE-B857-1B3E919A6D00}">
  <a:tblStyle styleId="{BAFBB133-1052-41AE-B857-1B3E919A6D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zhouhaoyi/Informer2020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c296720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c296720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7cb49b9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7cb49b9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Reviewing the existing literature, it can be found that time series clustering essentially consists of 4 steps.</a:t>
            </a:r>
            <a:endParaRPr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feature extraction (human extraction OR model extraction (REPRESENTATION) are both a method of feature extraction);</a:t>
            </a:r>
            <a:endParaRPr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distance metric:</a:t>
            </a:r>
            <a:endParaRPr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3.prototype</a:t>
            </a:r>
            <a:endParaRPr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4.result evaluation.</a:t>
            </a:r>
            <a:endParaRPr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121212"/>
              </a:buClr>
              <a:buSzPts val="1100"/>
              <a:buFont typeface="Helvetica Neue"/>
              <a:buAutoNum type="arabicPeriod"/>
            </a:pPr>
            <a:r>
              <a:rPr lang="en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LSTM</a:t>
            </a:r>
            <a:endParaRPr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100"/>
              <a:buFont typeface="Helvetica Neue"/>
              <a:buAutoNum type="arabicPeriod"/>
            </a:pPr>
            <a:r>
              <a:rPr lang="en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Transformer</a:t>
            </a:r>
            <a:endParaRPr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100"/>
              <a:buFont typeface="Helvetica Neue"/>
              <a:buAutoNum type="arabicPeriod"/>
            </a:pPr>
            <a:r>
              <a:rPr lang="en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Informer: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https://github.com/zhouhaoyi/Informer2020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</a:t>
            </a:r>
            <a:r>
              <a:rPr lang="en"/>
              <a:t>a</a:t>
            </a:r>
            <a:r>
              <a:rPr lang="en"/>
              <a:t>dditive/multiplicative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</a:t>
            </a:r>
            <a:r>
              <a:rPr b="1" lang="en" sz="1050">
                <a:solidFill>
                  <a:srgbClr val="202122"/>
                </a:solidFill>
              </a:rPr>
              <a:t>LOESS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b="1" lang="en" sz="1050">
                <a:solidFill>
                  <a:srgbClr val="202122"/>
                </a:solidFill>
              </a:rPr>
              <a:t>locally estimated scatterplot smoothing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Eliminate shot-term fluctuations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Identify the overall trend of the market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232dabbd5_0_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24232dabbd5_0_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g24232dabbd5_0_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g24232dabbd5_0_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g24232dabbd5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4232dabbd5_0_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4232dabbd5_0_46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24232dabbd5_0_46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24232dabbd5_0_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232dabbd5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4232dabbd5_0_10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g24232dabbd5_0_10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g24232dabbd5_0_1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g24232dabbd5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232dabbd5_0_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24232dabbd5_0_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24232dabbd5_0_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24232dabbd5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4232dabbd5_0_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g24232dabbd5_0_2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24232dabbd5_0_2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24232dabbd5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4232dabbd5_0_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g24232dabbd5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4232dabbd5_0_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g24232dabbd5_0_2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24232dabbd5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4232dabbd5_0_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24232dabbd5_0_3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g24232dabbd5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232dabbd5_0_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24232dabbd5_0_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g24232dabbd5_0_3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g24232dabbd5_0_3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g24232dabbd5_0_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24232dabbd5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232dabbd5_0_4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g24232dabbd5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232dabbd5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24232dabbd5_0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24232dabbd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texts.com/fpp3/decomposition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SI671/721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Discussion 5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series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Moving Average</a:t>
            </a:r>
            <a:endParaRPr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50" y="1434791"/>
            <a:ext cx="5256699" cy="1645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ving Average (MA) – The-Wiseguy and Bill-Bull" id="122" name="Google Shape;1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2100" y="1600200"/>
            <a:ext cx="3315800" cy="28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Moving Average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311700" y="1152475"/>
            <a:ext cx="3924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Idea: treat recent data more relevant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Weighting relationship of recent day and past day is linear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0526" y="1152475"/>
            <a:ext cx="4607575" cy="33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"Time" Exponential Moving Average (EMA) </a:t>
            </a:r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Idea: treat recent data more relevant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Weighting relationship of recent day and past day is exponential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need to set windows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00" y="2803106"/>
            <a:ext cx="4436275" cy="219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rapped exponential distribution - Wikipedia" id="137" name="Google Shape;1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3500" y="2767647"/>
            <a:ext cx="3403076" cy="226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c2967202e_0_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Distance Example</a:t>
            </a:r>
            <a:endParaRPr/>
          </a:p>
        </p:txBody>
      </p:sp>
      <p:graphicFrame>
        <p:nvGraphicFramePr>
          <p:cNvPr id="69" name="Google Shape;69;g24c2967202e_0_5"/>
          <p:cNvGraphicFramePr/>
          <p:nvPr/>
        </p:nvGraphicFramePr>
        <p:xfrm>
          <a:off x="859500" y="178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{BAFBB133-1052-41AE-B857-1B3E919A6D00}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What is time series analysis? 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“</a:t>
            </a:r>
            <a:r>
              <a:rPr b="1" lang="en"/>
              <a:t>Time series analysis</a:t>
            </a:r>
            <a:r>
              <a:rPr lang="en"/>
              <a:t> comprises methods for analyzing time series data in order to extract meaningful statistics and other characteristics of the data. </a:t>
            </a:r>
            <a:r>
              <a:rPr b="1" lang="en"/>
              <a:t>Time series forecasting</a:t>
            </a:r>
            <a:r>
              <a:rPr lang="en"/>
              <a:t> is the use of a model to predict future values based on previously observed values. 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287cb49b92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0375"/>
            <a:ext cx="8839204" cy="2537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287cb49b928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50" y="2954400"/>
            <a:ext cx="5917425" cy="8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287cb49b928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50" y="3900175"/>
            <a:ext cx="4901724" cy="8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Stock Market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Sale forecasting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Seasonal and Trend decomposition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this link </a:t>
            </a:r>
            <a:r>
              <a:rPr lang="en">
                <a:solidFill>
                  <a:srgbClr val="3C78D8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https://otexts.com/fpp3/decomposition.html</a:t>
            </a:r>
            <a:r>
              <a:rPr lang="en"/>
              <a:t> if you are very interested in time series and want to learn more than this course.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Fitting a Trend Curve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Weighted Moving Average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"Time" Exponential Moving Average (EMA)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lang="en"/>
              <a:t>STL= Seasonal and Trend decomposition using Loess</a:t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y(t)=S(t)+T(t)+R(t)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y(t)=S(t)×T(t)×R(t)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…. Log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Many other decomposition formula</a:t>
            </a:r>
            <a:endParaRPr/>
          </a:p>
        </p:txBody>
      </p:sp>
      <p:sp>
        <p:nvSpPr>
          <p:cNvPr id="101" name="Google Shape;101;p5"/>
          <p:cNvSpPr txBox="1"/>
          <p:nvPr/>
        </p:nvSpPr>
        <p:spPr>
          <a:xfrm>
            <a:off x="3600450" y="1314450"/>
            <a:ext cx="467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2121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S(t) = seasonal component     -&gt; seasonal</a:t>
            </a:r>
            <a:endParaRPr b="0" i="0" sz="1200" u="none" cap="none" strike="noStrike">
              <a:solidFill>
                <a:srgbClr val="12121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2121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2121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T(t) = trend-cycle component   -&gt; trend</a:t>
            </a:r>
            <a:endParaRPr b="0" i="0" sz="1200" u="none" cap="none" strike="noStrike">
              <a:solidFill>
                <a:srgbClr val="12121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2121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200" u="none" cap="none" strike="noStrike">
              <a:solidFill>
                <a:srgbClr val="12121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2121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R(t) = the rest     -&gt; something else</a:t>
            </a:r>
            <a:endParaRPr b="0" i="0" sz="1200" u="none" cap="none" strike="noStrike">
              <a:solidFill>
                <a:srgbClr val="12121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Fitting a Trend Curve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polynomial regression</a:t>
            </a:r>
            <a:endParaRPr/>
          </a:p>
        </p:txBody>
      </p:sp>
      <p:pic>
        <p:nvPicPr>
          <p:cNvPr descr="Example of overfitting with polynomial regression. By increasing the... |  Download Scientific Diagram"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150" y="1783050"/>
            <a:ext cx="3086075" cy="228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hine Learning Project 3: Predict Salary using Polynomial Regression | by  Omair Aasim | Analytics Vidhya | Medium" id="109" name="Google Shape;10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300" y="2164550"/>
            <a:ext cx="4060275" cy="1900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311700" y="42197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lang="en"/>
              <a:t>Moving Average</a:t>
            </a:r>
            <a:endParaRPr/>
          </a:p>
        </p:txBody>
      </p:sp>
      <p:pic>
        <p:nvPicPr>
          <p:cNvPr descr="Linearly Weighted Moving Average (LWMA) Definition and Calculation"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35876"/>
            <a:ext cx="5135901" cy="29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