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56071689/whats-the-major-difference-between-glove-and-word2vec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lah.github.io/posts/2015-08-Understanding-LSTM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7757cb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7757cb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7757cb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7757cb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87757cba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87757cba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87757cba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87757cba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88c110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88c110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890b452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890b452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90b45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890b45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Globe vector for word </a:t>
            </a:r>
            <a:r>
              <a:rPr lang="en" sz="1200"/>
              <a:t>representation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 to </a:t>
            </a:r>
            <a:r>
              <a:rPr lang="en" sz="1200" u="sng">
                <a:solidFill>
                  <a:schemeClr val="dk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https://stackoverflow.com/questions/56071689/whats-the-major-difference-between-glove-and-word2vec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890b452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890b452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2"/>
              </a:rPr>
              <a:t>http://colah.github.io/posts/2015-08-Understanding-LSTMs/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Use the past context as hidden layer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BiLSTM in lab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nsorflow.org/tutoria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lp.stanford.edu/pubs/glove.pdf" TargetMode="External"/><Relationship Id="rId4" Type="http://schemas.openxmlformats.org/officeDocument/2006/relationships/hyperlink" Target="https://nlp.stanford.edu/pubs/glove.pdf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671/721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9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Deep Learning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Tensorflow keras: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900">
                <a:solidFill>
                  <a:srgbClr val="6FA8D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https://www.tensorflow.org/tutorials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Word embedding model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Char char="-"/>
            </a:pPr>
            <a:r>
              <a:rPr lang="en" sz="1900">
                <a:solidFill>
                  <a:srgbClr val="6FA8DC"/>
                </a:solidFill>
              </a:rPr>
              <a:t>Word2Vec</a:t>
            </a:r>
            <a:endParaRPr sz="1900">
              <a:solidFill>
                <a:srgbClr val="6FA8DC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Char char="-"/>
            </a:pPr>
            <a:r>
              <a:rPr lang="en" sz="1900">
                <a:solidFill>
                  <a:srgbClr val="6FA8DC"/>
                </a:solidFill>
              </a:rPr>
              <a:t>Glove</a:t>
            </a:r>
            <a:endParaRPr sz="1900">
              <a:solidFill>
                <a:srgbClr val="6FA8DC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Named Entity Recognition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Font typeface="Arial"/>
              <a:buChar char="-"/>
            </a:pPr>
            <a:r>
              <a:rPr lang="en" sz="19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sz="19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Font typeface="Arial"/>
              <a:buChar char="-"/>
            </a:pPr>
            <a:r>
              <a:rPr lang="en" sz="19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Word embedding</a:t>
            </a:r>
            <a:endParaRPr sz="19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63" y="1071025"/>
            <a:ext cx="6097475" cy="3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50" y="274238"/>
            <a:ext cx="7502301" cy="4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581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TensorFlow, PyTorch, MXNet, …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Keras: high-level API of TensorFlow.</a:t>
            </a:r>
            <a:endParaRPr sz="2300"/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100"/>
              <a:buChar char="-"/>
            </a:pPr>
            <a:r>
              <a:rPr lang="en" sz="2100">
                <a:solidFill>
                  <a:srgbClr val="6FA8DC"/>
                </a:solidFill>
              </a:rPr>
              <a:t>https://keras.io/api/layers/</a:t>
            </a:r>
            <a:endParaRPr sz="12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50" y="1223425"/>
            <a:ext cx="2432500" cy="14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250" y="1147225"/>
            <a:ext cx="6585492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&amp; Pooling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325" y="2792800"/>
            <a:ext cx="4611777" cy="2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525" y="856025"/>
            <a:ext cx="4716498" cy="171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11700" y="1147225"/>
            <a:ext cx="3883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Dropout: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andomly deactivates a fraction of neurons (units) in a layer in training.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Prevent overfitting in neural networks, avoid co-adaption, and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 model generalization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Pooling: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Reduce spatial dimensions of feature maps and help maintain translation invariance.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mprove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model efficiency and prevent overfitting.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&amp; GloVe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47225"/>
            <a:ext cx="5044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/>
              <a:t>Word2vec</a:t>
            </a:r>
            <a:endParaRPr b="1"/>
          </a:p>
          <a:p>
            <a:pPr indent="-3429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FA8DC"/>
                </a:solidFill>
              </a:rPr>
              <a:t>Skip-grams (Negative sampling)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FA8DC"/>
                </a:solidFill>
              </a:rPr>
              <a:t>CBOW (Huffman tree)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FA8DC"/>
                </a:solidFill>
              </a:rPr>
              <a:t>Predictive: co-</a:t>
            </a:r>
            <a:r>
              <a:rPr lang="en">
                <a:solidFill>
                  <a:srgbClr val="6FA8DC"/>
                </a:solidFill>
              </a:rPr>
              <a:t>occurrence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/>
              <a:t>GloVe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FA8DC"/>
                </a:solidFill>
              </a:rPr>
              <a:t>Count: word-word co-occurrence probabilities have the potential for encoding some form of meaning.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FA8D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https://nlp.stanford.edu/pubs/glove.</a:t>
            </a:r>
            <a:r>
              <a:rPr lang="en" u="sng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pdf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79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95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425" y="564568"/>
            <a:ext cx="3874075" cy="194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00" y="2608866"/>
            <a:ext cx="4260299" cy="9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0637" y="3557125"/>
            <a:ext cx="3640223" cy="7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(Long Short Term Memory)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37" y="1832425"/>
            <a:ext cx="6357125" cy="31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69000" y="1147225"/>
            <a:ext cx="8406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Improved RNN: c</a:t>
            </a:r>
            <a:r>
              <a:rPr lang="en" sz="1800">
                <a:solidFill>
                  <a:srgbClr val="595959"/>
                </a:solidFill>
              </a:rPr>
              <a:t>apture important term in a ‘long distance’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“I grew up in </a:t>
            </a:r>
            <a:r>
              <a:rPr b="1" lang="en" sz="1800">
                <a:solidFill>
                  <a:srgbClr val="595959"/>
                </a:solidFill>
              </a:rPr>
              <a:t>France</a:t>
            </a:r>
            <a:r>
              <a:rPr lang="en" sz="1800">
                <a:solidFill>
                  <a:srgbClr val="595959"/>
                </a:solidFill>
              </a:rPr>
              <a:t>... I speak fluent ____”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