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59" r:id="rId3"/>
    <p:sldId id="260" r:id="rId4"/>
    <p:sldId id="262" r:id="rId5"/>
    <p:sldId id="285" r:id="rId6"/>
    <p:sldId id="286" r:id="rId7"/>
    <p:sldId id="287" r:id="rId8"/>
    <p:sldId id="288" r:id="rId9"/>
    <p:sldId id="283" r:id="rId10"/>
    <p:sldId id="290" r:id="rId11"/>
    <p:sldId id="291" r:id="rId12"/>
    <p:sldId id="292" r:id="rId13"/>
    <p:sldId id="289" r:id="rId14"/>
    <p:sldId id="261" r:id="rId15"/>
    <p:sldId id="282" r:id="rId16"/>
    <p:sldId id="263" r:id="rId17"/>
    <p:sldId id="264" r:id="rId18"/>
    <p:sldId id="265" r:id="rId19"/>
    <p:sldId id="266" r:id="rId20"/>
    <p:sldId id="267" r:id="rId21"/>
    <p:sldId id="269"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29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re Geraldo" initials="AG" lastIdx="2" clrIdx="0">
    <p:extLst>
      <p:ext uri="{19B8F6BF-5375-455C-9EA6-DF929625EA0E}">
        <p15:presenceInfo xmlns:p15="http://schemas.microsoft.com/office/powerpoint/2012/main" userId="41e6bddf016a9c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561" autoAdjust="0"/>
  </p:normalViewPr>
  <p:slideViewPr>
    <p:cSldViewPr snapToGrid="0">
      <p:cViewPr varScale="1">
        <p:scale>
          <a:sx n="104" d="100"/>
          <a:sy n="104" d="100"/>
        </p:scale>
        <p:origin x="870" y="12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A46EF7-C018-4CD1-B88F-87758327F34A}" type="doc">
      <dgm:prSet loTypeId="urn:microsoft.com/office/officeart/2005/8/layout/vList2" loCatId="list" qsTypeId="urn:microsoft.com/office/officeart/2005/8/quickstyle/simple1" qsCatId="simple" csTypeId="urn:microsoft.com/office/officeart/2005/8/colors/accent2_4" csCatId="accent2" phldr="1"/>
      <dgm:spPr/>
      <dgm:t>
        <a:bodyPr/>
        <a:lstStyle/>
        <a:p>
          <a:endParaRPr lang="en-US"/>
        </a:p>
      </dgm:t>
    </dgm:pt>
    <dgm:pt modelId="{953141AF-C4DE-491D-A951-552E89EF3DD2}">
      <dgm:prSet custT="1"/>
      <dgm:spPr/>
      <dgm:t>
        <a:bodyPr/>
        <a:lstStyle/>
        <a:p>
          <a:r>
            <a:rPr lang="en-US" sz="1400" dirty="0"/>
            <a:t>Invest in YouTube Video Advertising Campaign. Using popular channels such as Music and Entertainment has the potential to produce good results on ROI scores.</a:t>
          </a:r>
        </a:p>
      </dgm:t>
    </dgm:pt>
    <dgm:pt modelId="{49527E70-009B-45DC-B3B0-15959EFE8569}" type="parTrans" cxnId="{33B505B6-8DF2-461A-977F-4C9B45571D89}">
      <dgm:prSet/>
      <dgm:spPr/>
      <dgm:t>
        <a:bodyPr/>
        <a:lstStyle/>
        <a:p>
          <a:endParaRPr lang="en-US"/>
        </a:p>
      </dgm:t>
    </dgm:pt>
    <dgm:pt modelId="{CA226026-E44C-440E-A9EE-DCF4E31809D6}" type="sibTrans" cxnId="{33B505B6-8DF2-461A-977F-4C9B45571D89}">
      <dgm:prSet/>
      <dgm:spPr/>
      <dgm:t>
        <a:bodyPr/>
        <a:lstStyle/>
        <a:p>
          <a:endParaRPr lang="en-US"/>
        </a:p>
      </dgm:t>
    </dgm:pt>
    <dgm:pt modelId="{BBE26D44-AA3C-4838-864E-B9204F84386E}">
      <dgm:prSet custT="1"/>
      <dgm:spPr/>
      <dgm:t>
        <a:bodyPr/>
        <a:lstStyle/>
        <a:p>
          <a:r>
            <a:rPr lang="en-US" sz="1400" dirty="0"/>
            <a:t>Boosting your channel you also boots your brand identity and customer. </a:t>
          </a:r>
        </a:p>
      </dgm:t>
    </dgm:pt>
    <dgm:pt modelId="{8110C053-7C1C-4869-91A0-F8E1C53BF836}" type="parTrans" cxnId="{6C7BD579-C2C8-4A24-A1A8-14C3DA2326B1}">
      <dgm:prSet/>
      <dgm:spPr/>
      <dgm:t>
        <a:bodyPr/>
        <a:lstStyle/>
        <a:p>
          <a:endParaRPr lang="en-US"/>
        </a:p>
      </dgm:t>
    </dgm:pt>
    <dgm:pt modelId="{49A2E17B-73F8-42AC-9264-A6FD55F30CB3}" type="sibTrans" cxnId="{6C7BD579-C2C8-4A24-A1A8-14C3DA2326B1}">
      <dgm:prSet/>
      <dgm:spPr/>
      <dgm:t>
        <a:bodyPr/>
        <a:lstStyle/>
        <a:p>
          <a:endParaRPr lang="en-US"/>
        </a:p>
      </dgm:t>
    </dgm:pt>
    <dgm:pt modelId="{F96A62CA-15F0-4104-A10C-13378D158DCD}">
      <dgm:prSet custT="1"/>
      <dgm:spPr/>
      <dgm:t>
        <a:bodyPr/>
        <a:lstStyle/>
        <a:p>
          <a:r>
            <a:rPr lang="en-US" sz="1400" dirty="0"/>
            <a:t>Use the same formula for other social platforms such as Facebook, Twitter, etc. All these platforms are somehow connected.</a:t>
          </a:r>
        </a:p>
      </dgm:t>
    </dgm:pt>
    <dgm:pt modelId="{3B6E4E69-CA97-42AC-AA92-A71C48E08CBF}" type="parTrans" cxnId="{3668F59F-8306-4C29-BEF3-2791702A970F}">
      <dgm:prSet/>
      <dgm:spPr/>
      <dgm:t>
        <a:bodyPr/>
        <a:lstStyle/>
        <a:p>
          <a:endParaRPr lang="en-US"/>
        </a:p>
      </dgm:t>
    </dgm:pt>
    <dgm:pt modelId="{5BBA87B8-4D9B-4D11-8CDA-FBA57D638898}" type="sibTrans" cxnId="{3668F59F-8306-4C29-BEF3-2791702A970F}">
      <dgm:prSet/>
      <dgm:spPr/>
      <dgm:t>
        <a:bodyPr/>
        <a:lstStyle/>
        <a:p>
          <a:endParaRPr lang="en-US"/>
        </a:p>
      </dgm:t>
    </dgm:pt>
    <dgm:pt modelId="{47D12436-BDB6-40AF-9A20-98E193C3B175}">
      <dgm:prSet custT="1"/>
      <dgm:spPr/>
      <dgm:t>
        <a:bodyPr/>
        <a:lstStyle/>
        <a:p>
          <a:r>
            <a:rPr lang="en-US" sz="1400" dirty="0"/>
            <a:t>As the number of subscribers and uploads increase over time, there is a strong correlation showing that the number of views will also increase.</a:t>
          </a:r>
        </a:p>
      </dgm:t>
    </dgm:pt>
    <dgm:pt modelId="{23B7D25C-447C-4BCC-969A-DDAB2ADB563B}" type="parTrans" cxnId="{492247DE-6C70-417C-86B7-B0C4B64A2266}">
      <dgm:prSet/>
      <dgm:spPr/>
      <dgm:t>
        <a:bodyPr/>
        <a:lstStyle/>
        <a:p>
          <a:endParaRPr lang="en-US"/>
        </a:p>
      </dgm:t>
    </dgm:pt>
    <dgm:pt modelId="{AE05CF3B-6559-49B1-B649-E3AC567E08FF}" type="sibTrans" cxnId="{492247DE-6C70-417C-86B7-B0C4B64A2266}">
      <dgm:prSet/>
      <dgm:spPr/>
      <dgm:t>
        <a:bodyPr/>
        <a:lstStyle/>
        <a:p>
          <a:endParaRPr lang="en-US"/>
        </a:p>
      </dgm:t>
    </dgm:pt>
    <dgm:pt modelId="{53D89E4C-70EA-48E3-9BD1-5D6EF7CD2E2E}" type="pres">
      <dgm:prSet presAssocID="{C9A46EF7-C018-4CD1-B88F-87758327F34A}" presName="linear" presStyleCnt="0">
        <dgm:presLayoutVars>
          <dgm:animLvl val="lvl"/>
          <dgm:resizeHandles val="exact"/>
        </dgm:presLayoutVars>
      </dgm:prSet>
      <dgm:spPr/>
    </dgm:pt>
    <dgm:pt modelId="{C013E728-ABF4-4E68-BA3D-9097943CA6AD}" type="pres">
      <dgm:prSet presAssocID="{953141AF-C4DE-491D-A951-552E89EF3DD2}" presName="parentText" presStyleLbl="node1" presStyleIdx="0" presStyleCnt="4" custLinFactNeighborX="-206">
        <dgm:presLayoutVars>
          <dgm:chMax val="0"/>
          <dgm:bulletEnabled val="1"/>
        </dgm:presLayoutVars>
      </dgm:prSet>
      <dgm:spPr/>
    </dgm:pt>
    <dgm:pt modelId="{7A5F5ED7-EDE0-4492-9449-4D23D8FB7760}" type="pres">
      <dgm:prSet presAssocID="{CA226026-E44C-440E-A9EE-DCF4E31809D6}" presName="spacer" presStyleCnt="0"/>
      <dgm:spPr/>
    </dgm:pt>
    <dgm:pt modelId="{8A8F3E28-CB85-455B-98DA-27FE9F5F35F6}" type="pres">
      <dgm:prSet presAssocID="{BBE26D44-AA3C-4838-864E-B9204F84386E}" presName="parentText" presStyleLbl="node1" presStyleIdx="1" presStyleCnt="4">
        <dgm:presLayoutVars>
          <dgm:chMax val="0"/>
          <dgm:bulletEnabled val="1"/>
        </dgm:presLayoutVars>
      </dgm:prSet>
      <dgm:spPr/>
    </dgm:pt>
    <dgm:pt modelId="{37E05785-39A4-478D-885D-CFEF80E1461E}" type="pres">
      <dgm:prSet presAssocID="{49A2E17B-73F8-42AC-9264-A6FD55F30CB3}" presName="spacer" presStyleCnt="0"/>
      <dgm:spPr/>
    </dgm:pt>
    <dgm:pt modelId="{A18E9907-E7C6-4E44-8950-2CEAA798917D}" type="pres">
      <dgm:prSet presAssocID="{F96A62CA-15F0-4104-A10C-13378D158DCD}" presName="parentText" presStyleLbl="node1" presStyleIdx="2" presStyleCnt="4">
        <dgm:presLayoutVars>
          <dgm:chMax val="0"/>
          <dgm:bulletEnabled val="1"/>
        </dgm:presLayoutVars>
      </dgm:prSet>
      <dgm:spPr/>
    </dgm:pt>
    <dgm:pt modelId="{276769A1-A7CF-4F9C-B309-ABE9A14AEC87}" type="pres">
      <dgm:prSet presAssocID="{5BBA87B8-4D9B-4D11-8CDA-FBA57D638898}" presName="spacer" presStyleCnt="0"/>
      <dgm:spPr/>
    </dgm:pt>
    <dgm:pt modelId="{BA754367-A791-4A8F-AFE8-4A37994360A9}" type="pres">
      <dgm:prSet presAssocID="{47D12436-BDB6-40AF-9A20-98E193C3B175}" presName="parentText" presStyleLbl="node1" presStyleIdx="3" presStyleCnt="4">
        <dgm:presLayoutVars>
          <dgm:chMax val="0"/>
          <dgm:bulletEnabled val="1"/>
        </dgm:presLayoutVars>
      </dgm:prSet>
      <dgm:spPr/>
    </dgm:pt>
  </dgm:ptLst>
  <dgm:cxnLst>
    <dgm:cxn modelId="{63F6CE2D-F9FF-428B-A1D4-04CB5961B91B}" type="presOf" srcId="{C9A46EF7-C018-4CD1-B88F-87758327F34A}" destId="{53D89E4C-70EA-48E3-9BD1-5D6EF7CD2E2E}" srcOrd="0" destOrd="0" presId="urn:microsoft.com/office/officeart/2005/8/layout/vList2"/>
    <dgm:cxn modelId="{D582345F-0581-4C1A-9F81-08934FEF0382}" type="presOf" srcId="{953141AF-C4DE-491D-A951-552E89EF3DD2}" destId="{C013E728-ABF4-4E68-BA3D-9097943CA6AD}" srcOrd="0" destOrd="0" presId="urn:microsoft.com/office/officeart/2005/8/layout/vList2"/>
    <dgm:cxn modelId="{6C7BD579-C2C8-4A24-A1A8-14C3DA2326B1}" srcId="{C9A46EF7-C018-4CD1-B88F-87758327F34A}" destId="{BBE26D44-AA3C-4838-864E-B9204F84386E}" srcOrd="1" destOrd="0" parTransId="{8110C053-7C1C-4869-91A0-F8E1C53BF836}" sibTransId="{49A2E17B-73F8-42AC-9264-A6FD55F30CB3}"/>
    <dgm:cxn modelId="{6390C47F-4CA3-4AA6-8DD9-FB4FEBA5D074}" type="presOf" srcId="{47D12436-BDB6-40AF-9A20-98E193C3B175}" destId="{BA754367-A791-4A8F-AFE8-4A37994360A9}" srcOrd="0" destOrd="0" presId="urn:microsoft.com/office/officeart/2005/8/layout/vList2"/>
    <dgm:cxn modelId="{58C51282-365F-4D58-8803-1ED9203997FD}" type="presOf" srcId="{F96A62CA-15F0-4104-A10C-13378D158DCD}" destId="{A18E9907-E7C6-4E44-8950-2CEAA798917D}" srcOrd="0" destOrd="0" presId="urn:microsoft.com/office/officeart/2005/8/layout/vList2"/>
    <dgm:cxn modelId="{3668F59F-8306-4C29-BEF3-2791702A970F}" srcId="{C9A46EF7-C018-4CD1-B88F-87758327F34A}" destId="{F96A62CA-15F0-4104-A10C-13378D158DCD}" srcOrd="2" destOrd="0" parTransId="{3B6E4E69-CA97-42AC-AA92-A71C48E08CBF}" sibTransId="{5BBA87B8-4D9B-4D11-8CDA-FBA57D638898}"/>
    <dgm:cxn modelId="{33B505B6-8DF2-461A-977F-4C9B45571D89}" srcId="{C9A46EF7-C018-4CD1-B88F-87758327F34A}" destId="{953141AF-C4DE-491D-A951-552E89EF3DD2}" srcOrd="0" destOrd="0" parTransId="{49527E70-009B-45DC-B3B0-15959EFE8569}" sibTransId="{CA226026-E44C-440E-A9EE-DCF4E31809D6}"/>
    <dgm:cxn modelId="{EC323FB9-F6AC-4133-82A0-27D237A7DA9E}" type="presOf" srcId="{BBE26D44-AA3C-4838-864E-B9204F84386E}" destId="{8A8F3E28-CB85-455B-98DA-27FE9F5F35F6}" srcOrd="0" destOrd="0" presId="urn:microsoft.com/office/officeart/2005/8/layout/vList2"/>
    <dgm:cxn modelId="{492247DE-6C70-417C-86B7-B0C4B64A2266}" srcId="{C9A46EF7-C018-4CD1-B88F-87758327F34A}" destId="{47D12436-BDB6-40AF-9A20-98E193C3B175}" srcOrd="3" destOrd="0" parTransId="{23B7D25C-447C-4BCC-969A-DDAB2ADB563B}" sibTransId="{AE05CF3B-6559-49B1-B649-E3AC567E08FF}"/>
    <dgm:cxn modelId="{65353A86-CF6F-4951-86E8-61BBA00AEF40}" type="presParOf" srcId="{53D89E4C-70EA-48E3-9BD1-5D6EF7CD2E2E}" destId="{C013E728-ABF4-4E68-BA3D-9097943CA6AD}" srcOrd="0" destOrd="0" presId="urn:microsoft.com/office/officeart/2005/8/layout/vList2"/>
    <dgm:cxn modelId="{ECC9E46D-1D18-4D25-9C2B-E03FBF384421}" type="presParOf" srcId="{53D89E4C-70EA-48E3-9BD1-5D6EF7CD2E2E}" destId="{7A5F5ED7-EDE0-4492-9449-4D23D8FB7760}" srcOrd="1" destOrd="0" presId="urn:microsoft.com/office/officeart/2005/8/layout/vList2"/>
    <dgm:cxn modelId="{44B8DA98-AD3B-4322-85FC-928FF9EBFC6F}" type="presParOf" srcId="{53D89E4C-70EA-48E3-9BD1-5D6EF7CD2E2E}" destId="{8A8F3E28-CB85-455B-98DA-27FE9F5F35F6}" srcOrd="2" destOrd="0" presId="urn:microsoft.com/office/officeart/2005/8/layout/vList2"/>
    <dgm:cxn modelId="{FFB622F2-9F9A-4180-89F6-60D59781695F}" type="presParOf" srcId="{53D89E4C-70EA-48E3-9BD1-5D6EF7CD2E2E}" destId="{37E05785-39A4-478D-885D-CFEF80E1461E}" srcOrd="3" destOrd="0" presId="urn:microsoft.com/office/officeart/2005/8/layout/vList2"/>
    <dgm:cxn modelId="{80FF73E1-AE74-4B89-8963-DD8F8B316B69}" type="presParOf" srcId="{53D89E4C-70EA-48E3-9BD1-5D6EF7CD2E2E}" destId="{A18E9907-E7C6-4E44-8950-2CEAA798917D}" srcOrd="4" destOrd="0" presId="urn:microsoft.com/office/officeart/2005/8/layout/vList2"/>
    <dgm:cxn modelId="{0E893D8A-C72E-46C5-ABB3-0529C5EFE193}" type="presParOf" srcId="{53D89E4C-70EA-48E3-9BD1-5D6EF7CD2E2E}" destId="{276769A1-A7CF-4F9C-B309-ABE9A14AEC87}" srcOrd="5" destOrd="0" presId="urn:microsoft.com/office/officeart/2005/8/layout/vList2"/>
    <dgm:cxn modelId="{7CF93348-4EE6-440D-A094-20D85F9DE7B3}" type="presParOf" srcId="{53D89E4C-70EA-48E3-9BD1-5D6EF7CD2E2E}" destId="{BA754367-A791-4A8F-AFE8-4A37994360A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A46EF7-C018-4CD1-B88F-87758327F34A}" type="doc">
      <dgm:prSet loTypeId="urn:microsoft.com/office/officeart/2005/8/layout/vList2" loCatId="list" qsTypeId="urn:microsoft.com/office/officeart/2005/8/quickstyle/simple1" qsCatId="simple" csTypeId="urn:microsoft.com/office/officeart/2005/8/colors/accent2_4" csCatId="accent2" phldr="1"/>
      <dgm:spPr/>
      <dgm:t>
        <a:bodyPr/>
        <a:lstStyle/>
        <a:p>
          <a:endParaRPr lang="en-US"/>
        </a:p>
      </dgm:t>
    </dgm:pt>
    <dgm:pt modelId="{953141AF-C4DE-491D-A951-552E89EF3DD2}">
      <dgm:prSet/>
      <dgm:spPr/>
      <dgm:t>
        <a:bodyPr/>
        <a:lstStyle/>
        <a:p>
          <a:r>
            <a:rPr lang="en-US" dirty="0"/>
            <a:t>Register a channel on YouTube and choose a channel name that correlates the name with the product brand.</a:t>
          </a:r>
        </a:p>
      </dgm:t>
    </dgm:pt>
    <dgm:pt modelId="{49527E70-009B-45DC-B3B0-15959EFE8569}" type="parTrans" cxnId="{33B505B6-8DF2-461A-977F-4C9B45571D89}">
      <dgm:prSet/>
      <dgm:spPr/>
      <dgm:t>
        <a:bodyPr/>
        <a:lstStyle/>
        <a:p>
          <a:endParaRPr lang="en-US"/>
        </a:p>
      </dgm:t>
    </dgm:pt>
    <dgm:pt modelId="{CA226026-E44C-440E-A9EE-DCF4E31809D6}" type="sibTrans" cxnId="{33B505B6-8DF2-461A-977F-4C9B45571D89}">
      <dgm:prSet/>
      <dgm:spPr/>
      <dgm:t>
        <a:bodyPr/>
        <a:lstStyle/>
        <a:p>
          <a:endParaRPr lang="en-US"/>
        </a:p>
      </dgm:t>
    </dgm:pt>
    <dgm:pt modelId="{BBE26D44-AA3C-4838-864E-B9204F84386E}">
      <dgm:prSet/>
      <dgm:spPr/>
      <dgm:t>
        <a:bodyPr/>
        <a:lstStyle/>
        <a:p>
          <a:r>
            <a:rPr lang="en-US" dirty="0"/>
            <a:t>Create videos no longer than 5 min to explain everything related to the product and the target public. Adjust storyboarding over time.</a:t>
          </a:r>
        </a:p>
      </dgm:t>
    </dgm:pt>
    <dgm:pt modelId="{8110C053-7C1C-4869-91A0-F8E1C53BF836}" type="parTrans" cxnId="{6C7BD579-C2C8-4A24-A1A8-14C3DA2326B1}">
      <dgm:prSet/>
      <dgm:spPr/>
      <dgm:t>
        <a:bodyPr/>
        <a:lstStyle/>
        <a:p>
          <a:endParaRPr lang="en-US"/>
        </a:p>
      </dgm:t>
    </dgm:pt>
    <dgm:pt modelId="{49A2E17B-73F8-42AC-9264-A6FD55F30CB3}" type="sibTrans" cxnId="{6C7BD579-C2C8-4A24-A1A8-14C3DA2326B1}">
      <dgm:prSet/>
      <dgm:spPr/>
      <dgm:t>
        <a:bodyPr/>
        <a:lstStyle/>
        <a:p>
          <a:endParaRPr lang="en-US"/>
        </a:p>
      </dgm:t>
    </dgm:pt>
    <dgm:pt modelId="{114477DB-02AD-4798-8538-835C8483F88B}">
      <dgm:prSet/>
      <dgm:spPr/>
      <dgm:t>
        <a:bodyPr/>
        <a:lstStyle/>
        <a:p>
          <a:r>
            <a:rPr lang="en-US"/>
            <a:t>Choose the right tags for your videos based on the product's category. YouTube search algorithm relies on heavily in keywords for the video search.</a:t>
          </a:r>
        </a:p>
      </dgm:t>
    </dgm:pt>
    <dgm:pt modelId="{9ADD3EC6-48B4-4A56-A892-F4F321F438CF}" type="parTrans" cxnId="{F70DF77A-268B-4F9D-B6DB-19B1B53A301D}">
      <dgm:prSet/>
      <dgm:spPr/>
      <dgm:t>
        <a:bodyPr/>
        <a:lstStyle/>
        <a:p>
          <a:endParaRPr lang="en-US"/>
        </a:p>
      </dgm:t>
    </dgm:pt>
    <dgm:pt modelId="{A4B8FFCA-54F6-431C-8404-85AD40FD8762}" type="sibTrans" cxnId="{F70DF77A-268B-4F9D-B6DB-19B1B53A301D}">
      <dgm:prSet/>
      <dgm:spPr/>
      <dgm:t>
        <a:bodyPr/>
        <a:lstStyle/>
        <a:p>
          <a:endParaRPr lang="en-US"/>
        </a:p>
      </dgm:t>
    </dgm:pt>
    <dgm:pt modelId="{0AC4421B-E611-424D-9DAB-7F15C276CCE8}">
      <dgm:prSet/>
      <dgm:spPr/>
      <dgm:t>
        <a:bodyPr/>
        <a:lstStyle/>
        <a:p>
          <a:r>
            <a:rPr lang="en-US"/>
            <a:t>Choose carefully the words for the video titles. There is a strong correlation between title sentiment and number of visualizations.</a:t>
          </a:r>
        </a:p>
      </dgm:t>
    </dgm:pt>
    <dgm:pt modelId="{B158E4FB-86B2-44A4-A49C-AEAC8C5FC2C6}" type="parTrans" cxnId="{BEE9D04E-BD42-4B2C-9901-135227427D0B}">
      <dgm:prSet/>
      <dgm:spPr/>
      <dgm:t>
        <a:bodyPr/>
        <a:lstStyle/>
        <a:p>
          <a:endParaRPr lang="en-US"/>
        </a:p>
      </dgm:t>
    </dgm:pt>
    <dgm:pt modelId="{FCC8C441-D997-49D8-9B91-91DB0EB5C1CE}" type="sibTrans" cxnId="{BEE9D04E-BD42-4B2C-9901-135227427D0B}">
      <dgm:prSet/>
      <dgm:spPr/>
      <dgm:t>
        <a:bodyPr/>
        <a:lstStyle/>
        <a:p>
          <a:endParaRPr lang="en-US"/>
        </a:p>
      </dgm:t>
    </dgm:pt>
    <dgm:pt modelId="{F96A62CA-15F0-4104-A10C-13378D158DCD}">
      <dgm:prSet/>
      <dgm:spPr/>
      <dgm:t>
        <a:bodyPr/>
        <a:lstStyle/>
        <a:p>
          <a:r>
            <a:rPr lang="en-US"/>
            <a:t>Publish videos between March and June. The average time for a video be marked and trend takes on average 20 days.</a:t>
          </a:r>
        </a:p>
      </dgm:t>
    </dgm:pt>
    <dgm:pt modelId="{3B6E4E69-CA97-42AC-AA92-A71C48E08CBF}" type="parTrans" cxnId="{3668F59F-8306-4C29-BEF3-2791702A970F}">
      <dgm:prSet/>
      <dgm:spPr/>
      <dgm:t>
        <a:bodyPr/>
        <a:lstStyle/>
        <a:p>
          <a:endParaRPr lang="en-US"/>
        </a:p>
      </dgm:t>
    </dgm:pt>
    <dgm:pt modelId="{5BBA87B8-4D9B-4D11-8CDA-FBA57D638898}" type="sibTrans" cxnId="{3668F59F-8306-4C29-BEF3-2791702A970F}">
      <dgm:prSet/>
      <dgm:spPr/>
      <dgm:t>
        <a:bodyPr/>
        <a:lstStyle/>
        <a:p>
          <a:endParaRPr lang="en-US"/>
        </a:p>
      </dgm:t>
    </dgm:pt>
    <dgm:pt modelId="{53D89E4C-70EA-48E3-9BD1-5D6EF7CD2E2E}" type="pres">
      <dgm:prSet presAssocID="{C9A46EF7-C018-4CD1-B88F-87758327F34A}" presName="linear" presStyleCnt="0">
        <dgm:presLayoutVars>
          <dgm:animLvl val="lvl"/>
          <dgm:resizeHandles val="exact"/>
        </dgm:presLayoutVars>
      </dgm:prSet>
      <dgm:spPr/>
    </dgm:pt>
    <dgm:pt modelId="{C013E728-ABF4-4E68-BA3D-9097943CA6AD}" type="pres">
      <dgm:prSet presAssocID="{953141AF-C4DE-491D-A951-552E89EF3DD2}" presName="parentText" presStyleLbl="node1" presStyleIdx="0" presStyleCnt="5">
        <dgm:presLayoutVars>
          <dgm:chMax val="0"/>
          <dgm:bulletEnabled val="1"/>
        </dgm:presLayoutVars>
      </dgm:prSet>
      <dgm:spPr/>
    </dgm:pt>
    <dgm:pt modelId="{7A5F5ED7-EDE0-4492-9449-4D23D8FB7760}" type="pres">
      <dgm:prSet presAssocID="{CA226026-E44C-440E-A9EE-DCF4E31809D6}" presName="spacer" presStyleCnt="0"/>
      <dgm:spPr/>
    </dgm:pt>
    <dgm:pt modelId="{8A8F3E28-CB85-455B-98DA-27FE9F5F35F6}" type="pres">
      <dgm:prSet presAssocID="{BBE26D44-AA3C-4838-864E-B9204F84386E}" presName="parentText" presStyleLbl="node1" presStyleIdx="1" presStyleCnt="5">
        <dgm:presLayoutVars>
          <dgm:chMax val="0"/>
          <dgm:bulletEnabled val="1"/>
        </dgm:presLayoutVars>
      </dgm:prSet>
      <dgm:spPr/>
    </dgm:pt>
    <dgm:pt modelId="{37E05785-39A4-478D-885D-CFEF80E1461E}" type="pres">
      <dgm:prSet presAssocID="{49A2E17B-73F8-42AC-9264-A6FD55F30CB3}" presName="spacer" presStyleCnt="0"/>
      <dgm:spPr/>
    </dgm:pt>
    <dgm:pt modelId="{955CA6FD-EFA3-4FCD-A0BC-7D80A6237F17}" type="pres">
      <dgm:prSet presAssocID="{114477DB-02AD-4798-8538-835C8483F88B}" presName="parentText" presStyleLbl="node1" presStyleIdx="2" presStyleCnt="5">
        <dgm:presLayoutVars>
          <dgm:chMax val="0"/>
          <dgm:bulletEnabled val="1"/>
        </dgm:presLayoutVars>
      </dgm:prSet>
      <dgm:spPr/>
    </dgm:pt>
    <dgm:pt modelId="{AAA71A1F-DFBD-4D48-9D7F-14DB66BA3478}" type="pres">
      <dgm:prSet presAssocID="{A4B8FFCA-54F6-431C-8404-85AD40FD8762}" presName="spacer" presStyleCnt="0"/>
      <dgm:spPr/>
    </dgm:pt>
    <dgm:pt modelId="{40840B1D-37E7-446C-9637-9FBE26E32DFB}" type="pres">
      <dgm:prSet presAssocID="{0AC4421B-E611-424D-9DAB-7F15C276CCE8}" presName="parentText" presStyleLbl="node1" presStyleIdx="3" presStyleCnt="5">
        <dgm:presLayoutVars>
          <dgm:chMax val="0"/>
          <dgm:bulletEnabled val="1"/>
        </dgm:presLayoutVars>
      </dgm:prSet>
      <dgm:spPr/>
    </dgm:pt>
    <dgm:pt modelId="{089EB6B4-C1D6-4E06-B457-FDC41EDEB06C}" type="pres">
      <dgm:prSet presAssocID="{FCC8C441-D997-49D8-9B91-91DB0EB5C1CE}" presName="spacer" presStyleCnt="0"/>
      <dgm:spPr/>
    </dgm:pt>
    <dgm:pt modelId="{A18E9907-E7C6-4E44-8950-2CEAA798917D}" type="pres">
      <dgm:prSet presAssocID="{F96A62CA-15F0-4104-A10C-13378D158DCD}" presName="parentText" presStyleLbl="node1" presStyleIdx="4" presStyleCnt="5">
        <dgm:presLayoutVars>
          <dgm:chMax val="0"/>
          <dgm:bulletEnabled val="1"/>
        </dgm:presLayoutVars>
      </dgm:prSet>
      <dgm:spPr/>
    </dgm:pt>
  </dgm:ptLst>
  <dgm:cxnLst>
    <dgm:cxn modelId="{7E8DE206-1A1C-4896-9E73-620C3B72E184}" type="presOf" srcId="{0AC4421B-E611-424D-9DAB-7F15C276CCE8}" destId="{40840B1D-37E7-446C-9637-9FBE26E32DFB}" srcOrd="0" destOrd="0" presId="urn:microsoft.com/office/officeart/2005/8/layout/vList2"/>
    <dgm:cxn modelId="{053F0A0C-D2A8-4D02-A7ED-1AF1FE13BB02}" type="presOf" srcId="{114477DB-02AD-4798-8538-835C8483F88B}" destId="{955CA6FD-EFA3-4FCD-A0BC-7D80A6237F17}" srcOrd="0" destOrd="0" presId="urn:microsoft.com/office/officeart/2005/8/layout/vList2"/>
    <dgm:cxn modelId="{63F6CE2D-F9FF-428B-A1D4-04CB5961B91B}" type="presOf" srcId="{C9A46EF7-C018-4CD1-B88F-87758327F34A}" destId="{53D89E4C-70EA-48E3-9BD1-5D6EF7CD2E2E}" srcOrd="0" destOrd="0" presId="urn:microsoft.com/office/officeart/2005/8/layout/vList2"/>
    <dgm:cxn modelId="{D582345F-0581-4C1A-9F81-08934FEF0382}" type="presOf" srcId="{953141AF-C4DE-491D-A951-552E89EF3DD2}" destId="{C013E728-ABF4-4E68-BA3D-9097943CA6AD}" srcOrd="0" destOrd="0" presId="urn:microsoft.com/office/officeart/2005/8/layout/vList2"/>
    <dgm:cxn modelId="{BEE9D04E-BD42-4B2C-9901-135227427D0B}" srcId="{C9A46EF7-C018-4CD1-B88F-87758327F34A}" destId="{0AC4421B-E611-424D-9DAB-7F15C276CCE8}" srcOrd="3" destOrd="0" parTransId="{B158E4FB-86B2-44A4-A49C-AEAC8C5FC2C6}" sibTransId="{FCC8C441-D997-49D8-9B91-91DB0EB5C1CE}"/>
    <dgm:cxn modelId="{6C7BD579-C2C8-4A24-A1A8-14C3DA2326B1}" srcId="{C9A46EF7-C018-4CD1-B88F-87758327F34A}" destId="{BBE26D44-AA3C-4838-864E-B9204F84386E}" srcOrd="1" destOrd="0" parTransId="{8110C053-7C1C-4869-91A0-F8E1C53BF836}" sibTransId="{49A2E17B-73F8-42AC-9264-A6FD55F30CB3}"/>
    <dgm:cxn modelId="{F70DF77A-268B-4F9D-B6DB-19B1B53A301D}" srcId="{C9A46EF7-C018-4CD1-B88F-87758327F34A}" destId="{114477DB-02AD-4798-8538-835C8483F88B}" srcOrd="2" destOrd="0" parTransId="{9ADD3EC6-48B4-4A56-A892-F4F321F438CF}" sibTransId="{A4B8FFCA-54F6-431C-8404-85AD40FD8762}"/>
    <dgm:cxn modelId="{58C51282-365F-4D58-8803-1ED9203997FD}" type="presOf" srcId="{F96A62CA-15F0-4104-A10C-13378D158DCD}" destId="{A18E9907-E7C6-4E44-8950-2CEAA798917D}" srcOrd="0" destOrd="0" presId="urn:microsoft.com/office/officeart/2005/8/layout/vList2"/>
    <dgm:cxn modelId="{3668F59F-8306-4C29-BEF3-2791702A970F}" srcId="{C9A46EF7-C018-4CD1-B88F-87758327F34A}" destId="{F96A62CA-15F0-4104-A10C-13378D158DCD}" srcOrd="4" destOrd="0" parTransId="{3B6E4E69-CA97-42AC-AA92-A71C48E08CBF}" sibTransId="{5BBA87B8-4D9B-4D11-8CDA-FBA57D638898}"/>
    <dgm:cxn modelId="{33B505B6-8DF2-461A-977F-4C9B45571D89}" srcId="{C9A46EF7-C018-4CD1-B88F-87758327F34A}" destId="{953141AF-C4DE-491D-A951-552E89EF3DD2}" srcOrd="0" destOrd="0" parTransId="{49527E70-009B-45DC-B3B0-15959EFE8569}" sibTransId="{CA226026-E44C-440E-A9EE-DCF4E31809D6}"/>
    <dgm:cxn modelId="{EC323FB9-F6AC-4133-82A0-27D237A7DA9E}" type="presOf" srcId="{BBE26D44-AA3C-4838-864E-B9204F84386E}" destId="{8A8F3E28-CB85-455B-98DA-27FE9F5F35F6}" srcOrd="0" destOrd="0" presId="urn:microsoft.com/office/officeart/2005/8/layout/vList2"/>
    <dgm:cxn modelId="{65353A86-CF6F-4951-86E8-61BBA00AEF40}" type="presParOf" srcId="{53D89E4C-70EA-48E3-9BD1-5D6EF7CD2E2E}" destId="{C013E728-ABF4-4E68-BA3D-9097943CA6AD}" srcOrd="0" destOrd="0" presId="urn:microsoft.com/office/officeart/2005/8/layout/vList2"/>
    <dgm:cxn modelId="{ECC9E46D-1D18-4D25-9C2B-E03FBF384421}" type="presParOf" srcId="{53D89E4C-70EA-48E3-9BD1-5D6EF7CD2E2E}" destId="{7A5F5ED7-EDE0-4492-9449-4D23D8FB7760}" srcOrd="1" destOrd="0" presId="urn:microsoft.com/office/officeart/2005/8/layout/vList2"/>
    <dgm:cxn modelId="{44B8DA98-AD3B-4322-85FC-928FF9EBFC6F}" type="presParOf" srcId="{53D89E4C-70EA-48E3-9BD1-5D6EF7CD2E2E}" destId="{8A8F3E28-CB85-455B-98DA-27FE9F5F35F6}" srcOrd="2" destOrd="0" presId="urn:microsoft.com/office/officeart/2005/8/layout/vList2"/>
    <dgm:cxn modelId="{FFB622F2-9F9A-4180-89F6-60D59781695F}" type="presParOf" srcId="{53D89E4C-70EA-48E3-9BD1-5D6EF7CD2E2E}" destId="{37E05785-39A4-478D-885D-CFEF80E1461E}" srcOrd="3" destOrd="0" presId="urn:microsoft.com/office/officeart/2005/8/layout/vList2"/>
    <dgm:cxn modelId="{5C040FBF-66A5-45C3-B7C3-1C4AEA243145}" type="presParOf" srcId="{53D89E4C-70EA-48E3-9BD1-5D6EF7CD2E2E}" destId="{955CA6FD-EFA3-4FCD-A0BC-7D80A6237F17}" srcOrd="4" destOrd="0" presId="urn:microsoft.com/office/officeart/2005/8/layout/vList2"/>
    <dgm:cxn modelId="{4E78C091-CACF-4A55-986F-F385DFD163ED}" type="presParOf" srcId="{53D89E4C-70EA-48E3-9BD1-5D6EF7CD2E2E}" destId="{AAA71A1F-DFBD-4D48-9D7F-14DB66BA3478}" srcOrd="5" destOrd="0" presId="urn:microsoft.com/office/officeart/2005/8/layout/vList2"/>
    <dgm:cxn modelId="{1A704C12-7B3D-48F6-B2CA-E12BCD3D3944}" type="presParOf" srcId="{53D89E4C-70EA-48E3-9BD1-5D6EF7CD2E2E}" destId="{40840B1D-37E7-446C-9637-9FBE26E32DFB}" srcOrd="6" destOrd="0" presId="urn:microsoft.com/office/officeart/2005/8/layout/vList2"/>
    <dgm:cxn modelId="{8FD6484D-A91C-4F92-9BA4-BBED163B61B4}" type="presParOf" srcId="{53D89E4C-70EA-48E3-9BD1-5D6EF7CD2E2E}" destId="{089EB6B4-C1D6-4E06-B457-FDC41EDEB06C}" srcOrd="7" destOrd="0" presId="urn:microsoft.com/office/officeart/2005/8/layout/vList2"/>
    <dgm:cxn modelId="{80FF73E1-AE74-4B89-8963-DD8F8B316B69}" type="presParOf" srcId="{53D89E4C-70EA-48E3-9BD1-5D6EF7CD2E2E}" destId="{A18E9907-E7C6-4E44-8950-2CEAA798917D}"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3E728-ABF4-4E68-BA3D-9097943CA6AD}">
      <dsp:nvSpPr>
        <dsp:cNvPr id="0" name=""/>
        <dsp:cNvSpPr/>
      </dsp:nvSpPr>
      <dsp:spPr>
        <a:xfrm>
          <a:off x="0" y="33488"/>
          <a:ext cx="4482547" cy="941850"/>
        </a:xfrm>
        <a:prstGeom prst="roundRect">
          <a:avLst/>
        </a:prstGeom>
        <a:solidFill>
          <a:schemeClr val="accent2">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Invest in YouTube Video Advertising Campaign. Using popular channels such as Music and Entertainment has the potential to produce good results on ROI scores.</a:t>
          </a:r>
        </a:p>
      </dsp:txBody>
      <dsp:txXfrm>
        <a:off x="45977" y="79465"/>
        <a:ext cx="4390593" cy="849896"/>
      </dsp:txXfrm>
    </dsp:sp>
    <dsp:sp modelId="{8A8F3E28-CB85-455B-98DA-27FE9F5F35F6}">
      <dsp:nvSpPr>
        <dsp:cNvPr id="0" name=""/>
        <dsp:cNvSpPr/>
      </dsp:nvSpPr>
      <dsp:spPr>
        <a:xfrm>
          <a:off x="0" y="1107818"/>
          <a:ext cx="4482547" cy="941850"/>
        </a:xfrm>
        <a:prstGeom prst="roundRect">
          <a:avLst/>
        </a:prstGeom>
        <a:solidFill>
          <a:schemeClr val="accent2">
            <a:shade val="50000"/>
            <a:hueOff val="289735"/>
            <a:satOff val="-12047"/>
            <a:lumOff val="2496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Boosting your channel you also boots your brand identity and customer. </a:t>
          </a:r>
        </a:p>
      </dsp:txBody>
      <dsp:txXfrm>
        <a:off x="45977" y="1153795"/>
        <a:ext cx="4390593" cy="849896"/>
      </dsp:txXfrm>
    </dsp:sp>
    <dsp:sp modelId="{A18E9907-E7C6-4E44-8950-2CEAA798917D}">
      <dsp:nvSpPr>
        <dsp:cNvPr id="0" name=""/>
        <dsp:cNvSpPr/>
      </dsp:nvSpPr>
      <dsp:spPr>
        <a:xfrm>
          <a:off x="0" y="2182148"/>
          <a:ext cx="4482547" cy="941850"/>
        </a:xfrm>
        <a:prstGeom prst="roundRect">
          <a:avLst/>
        </a:prstGeom>
        <a:solidFill>
          <a:schemeClr val="accent2">
            <a:shade val="50000"/>
            <a:hueOff val="579469"/>
            <a:satOff val="-24095"/>
            <a:lumOff val="4993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Use the same formula for other social platforms such as Facebook, Twitter, etc. All these platforms are somehow connected.</a:t>
          </a:r>
        </a:p>
      </dsp:txBody>
      <dsp:txXfrm>
        <a:off x="45977" y="2228125"/>
        <a:ext cx="4390593" cy="849896"/>
      </dsp:txXfrm>
    </dsp:sp>
    <dsp:sp modelId="{BA754367-A791-4A8F-AFE8-4A37994360A9}">
      <dsp:nvSpPr>
        <dsp:cNvPr id="0" name=""/>
        <dsp:cNvSpPr/>
      </dsp:nvSpPr>
      <dsp:spPr>
        <a:xfrm>
          <a:off x="0" y="3256478"/>
          <a:ext cx="4482547" cy="941850"/>
        </a:xfrm>
        <a:prstGeom prst="roundRect">
          <a:avLst/>
        </a:prstGeom>
        <a:solidFill>
          <a:schemeClr val="accent2">
            <a:shade val="50000"/>
            <a:hueOff val="289735"/>
            <a:satOff val="-12047"/>
            <a:lumOff val="2496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As the number of subscribers and uploads increase over time, there is a strong correlation showing that the number of views will also increase.</a:t>
          </a:r>
        </a:p>
      </dsp:txBody>
      <dsp:txXfrm>
        <a:off x="45977" y="3302455"/>
        <a:ext cx="4390593" cy="8498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3E728-ABF4-4E68-BA3D-9097943CA6AD}">
      <dsp:nvSpPr>
        <dsp:cNvPr id="0" name=""/>
        <dsp:cNvSpPr/>
      </dsp:nvSpPr>
      <dsp:spPr>
        <a:xfrm>
          <a:off x="0" y="277212"/>
          <a:ext cx="4482547" cy="737100"/>
        </a:xfrm>
        <a:prstGeom prst="roundRect">
          <a:avLst/>
        </a:prstGeom>
        <a:solidFill>
          <a:schemeClr val="accent2">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Register a channel on YouTube and choose a channel name that correlates the name with the product brand.</a:t>
          </a:r>
        </a:p>
      </dsp:txBody>
      <dsp:txXfrm>
        <a:off x="35982" y="313194"/>
        <a:ext cx="4410583" cy="665136"/>
      </dsp:txXfrm>
    </dsp:sp>
    <dsp:sp modelId="{8A8F3E28-CB85-455B-98DA-27FE9F5F35F6}">
      <dsp:nvSpPr>
        <dsp:cNvPr id="0" name=""/>
        <dsp:cNvSpPr/>
      </dsp:nvSpPr>
      <dsp:spPr>
        <a:xfrm>
          <a:off x="0" y="1054632"/>
          <a:ext cx="4482547" cy="737100"/>
        </a:xfrm>
        <a:prstGeom prst="roundRect">
          <a:avLst/>
        </a:prstGeom>
        <a:solidFill>
          <a:schemeClr val="accent2">
            <a:shade val="50000"/>
            <a:hueOff val="231788"/>
            <a:satOff val="-9638"/>
            <a:lumOff val="199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Create videos no longer than 5 min to explain everything related to the product and the target public. Adjust storyboarding over time.</a:t>
          </a:r>
        </a:p>
      </dsp:txBody>
      <dsp:txXfrm>
        <a:off x="35982" y="1090614"/>
        <a:ext cx="4410583" cy="665136"/>
      </dsp:txXfrm>
    </dsp:sp>
    <dsp:sp modelId="{955CA6FD-EFA3-4FCD-A0BC-7D80A6237F17}">
      <dsp:nvSpPr>
        <dsp:cNvPr id="0" name=""/>
        <dsp:cNvSpPr/>
      </dsp:nvSpPr>
      <dsp:spPr>
        <a:xfrm>
          <a:off x="0" y="1832052"/>
          <a:ext cx="4482547" cy="737100"/>
        </a:xfrm>
        <a:prstGeom prst="roundRect">
          <a:avLst/>
        </a:prstGeom>
        <a:solidFill>
          <a:schemeClr val="accent2">
            <a:shade val="50000"/>
            <a:hueOff val="463575"/>
            <a:satOff val="-19276"/>
            <a:lumOff val="3994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Choose the right tags for your videos based on the product's category. YouTube search algorithm relies on heavily in keywords for the video search.</a:t>
          </a:r>
        </a:p>
      </dsp:txBody>
      <dsp:txXfrm>
        <a:off x="35982" y="1868034"/>
        <a:ext cx="4410583" cy="665136"/>
      </dsp:txXfrm>
    </dsp:sp>
    <dsp:sp modelId="{40840B1D-37E7-446C-9637-9FBE26E32DFB}">
      <dsp:nvSpPr>
        <dsp:cNvPr id="0" name=""/>
        <dsp:cNvSpPr/>
      </dsp:nvSpPr>
      <dsp:spPr>
        <a:xfrm>
          <a:off x="0" y="2609472"/>
          <a:ext cx="4482547" cy="737100"/>
        </a:xfrm>
        <a:prstGeom prst="roundRect">
          <a:avLst/>
        </a:prstGeom>
        <a:solidFill>
          <a:schemeClr val="accent2">
            <a:shade val="50000"/>
            <a:hueOff val="463575"/>
            <a:satOff val="-19276"/>
            <a:lumOff val="3994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Choose carefully the words for the video titles. There is a strong correlation between title sentiment and number of visualizations.</a:t>
          </a:r>
        </a:p>
      </dsp:txBody>
      <dsp:txXfrm>
        <a:off x="35982" y="2645454"/>
        <a:ext cx="4410583" cy="665136"/>
      </dsp:txXfrm>
    </dsp:sp>
    <dsp:sp modelId="{A18E9907-E7C6-4E44-8950-2CEAA798917D}">
      <dsp:nvSpPr>
        <dsp:cNvPr id="0" name=""/>
        <dsp:cNvSpPr/>
      </dsp:nvSpPr>
      <dsp:spPr>
        <a:xfrm>
          <a:off x="0" y="3386892"/>
          <a:ext cx="4482547" cy="737100"/>
        </a:xfrm>
        <a:prstGeom prst="roundRect">
          <a:avLst/>
        </a:prstGeom>
        <a:solidFill>
          <a:schemeClr val="accent2">
            <a:shade val="50000"/>
            <a:hueOff val="231788"/>
            <a:satOff val="-9638"/>
            <a:lumOff val="199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Publish videos between March and June. The average time for a video be marked and trend takes on average 20 days.</a:t>
          </a:r>
        </a:p>
      </dsp:txBody>
      <dsp:txXfrm>
        <a:off x="35982" y="3422874"/>
        <a:ext cx="4410583" cy="6651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31FA8-6CD6-4D34-8807-1C9CA5F8FFAE}" type="datetimeFigureOut">
              <a:rPr lang="en-US" smtClean="0"/>
              <a:t>4/13/2019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68D56-9930-4C90-BE27-99E5BFFF755E}" type="slidenum">
              <a:rPr lang="en-US" smtClean="0"/>
              <a:t>‹#›</a:t>
            </a:fld>
            <a:endParaRPr lang="en-US"/>
          </a:p>
        </p:txBody>
      </p:sp>
    </p:spTree>
    <p:extLst>
      <p:ext uri="{BB962C8B-B14F-4D97-AF65-F5344CB8AC3E}">
        <p14:creationId xmlns:p14="http://schemas.microsoft.com/office/powerpoint/2010/main" val="1107461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4A68D56-9930-4C90-BE27-99E5BFFF755E}" type="slidenum">
              <a:rPr lang="en-US" smtClean="0"/>
              <a:t>5</a:t>
            </a:fld>
            <a:endParaRPr lang="en-US"/>
          </a:p>
        </p:txBody>
      </p:sp>
    </p:spTree>
    <p:extLst>
      <p:ext uri="{BB962C8B-B14F-4D97-AF65-F5344CB8AC3E}">
        <p14:creationId xmlns:p14="http://schemas.microsoft.com/office/powerpoint/2010/main" val="2285606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Observation :</a:t>
            </a:r>
            <a:r>
              <a:rPr lang="en-US" sz="1200" dirty="0"/>
              <a:t> Once the status of a video change from publishing to trending, it means that the potential to reach more people increase on an exponential scale. Observing this behavior can give us insights to plans for deployment dates for the marketing campaign.  A higher number of trending videos, higher are the chances to reach more people.  No trending videos at all mean that we need to find new ways to reach people.  January, April, and May seems to be months of more activity for trending videos. </a:t>
            </a:r>
          </a:p>
          <a:p>
            <a:endParaRPr lang="en-US" dirty="0"/>
          </a:p>
        </p:txBody>
      </p:sp>
      <p:sp>
        <p:nvSpPr>
          <p:cNvPr id="4" name="Slide Number Placeholder 3"/>
          <p:cNvSpPr>
            <a:spLocks noGrp="1"/>
          </p:cNvSpPr>
          <p:nvPr>
            <p:ph type="sldNum" sz="quarter" idx="5"/>
          </p:nvPr>
        </p:nvSpPr>
        <p:spPr/>
        <p:txBody>
          <a:bodyPr/>
          <a:lstStyle/>
          <a:p>
            <a:fld id="{04A68D56-9930-4C90-BE27-99E5BFFF755E}" type="slidenum">
              <a:rPr lang="en-US" smtClean="0"/>
              <a:t>17</a:t>
            </a:fld>
            <a:endParaRPr lang="en-US"/>
          </a:p>
        </p:txBody>
      </p:sp>
    </p:spTree>
    <p:extLst>
      <p:ext uri="{BB962C8B-B14F-4D97-AF65-F5344CB8AC3E}">
        <p14:creationId xmlns:p14="http://schemas.microsoft.com/office/powerpoint/2010/main" val="1738518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Observation :</a:t>
            </a:r>
            <a:r>
              <a:rPr lang="en-US" sz="1200" dirty="0"/>
              <a:t> It's important also to observe the rate of change of the trending video. The activity tends to remains constant over time. The numbers of days required for a video change the status from published to trended in December through February in average is huge. There is definitely something causing this phenomenon for these months. January presents two behaviors: a higher number of trending videos and higher time taken for video status change.</a:t>
            </a:r>
          </a:p>
          <a:p>
            <a:endParaRPr lang="en-US" dirty="0"/>
          </a:p>
        </p:txBody>
      </p:sp>
      <p:sp>
        <p:nvSpPr>
          <p:cNvPr id="4" name="Slide Number Placeholder 3"/>
          <p:cNvSpPr>
            <a:spLocks noGrp="1"/>
          </p:cNvSpPr>
          <p:nvPr>
            <p:ph type="sldNum" sz="quarter" idx="5"/>
          </p:nvPr>
        </p:nvSpPr>
        <p:spPr/>
        <p:txBody>
          <a:bodyPr/>
          <a:lstStyle/>
          <a:p>
            <a:fld id="{04A68D56-9930-4C90-BE27-99E5BFFF755E}" type="slidenum">
              <a:rPr lang="en-US" smtClean="0"/>
              <a:t>18</a:t>
            </a:fld>
            <a:endParaRPr lang="en-US"/>
          </a:p>
        </p:txBody>
      </p:sp>
    </p:spTree>
    <p:extLst>
      <p:ext uri="{BB962C8B-B14F-4D97-AF65-F5344CB8AC3E}">
        <p14:creationId xmlns:p14="http://schemas.microsoft.com/office/powerpoint/2010/main" val="523287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Observation :</a:t>
            </a:r>
            <a:r>
              <a:rPr lang="en-US" sz="1200" dirty="0"/>
              <a:t> Music and entertainment categories dominated the total number of views but comparing these two categories with the total number of trending videos, the game change. Even though the Entertainment category has a higher number of trending videos, this fact does not help in making this category to dominate also the total of views.</a:t>
            </a:r>
          </a:p>
          <a:p>
            <a:endParaRPr lang="en-US" dirty="0"/>
          </a:p>
        </p:txBody>
      </p:sp>
      <p:sp>
        <p:nvSpPr>
          <p:cNvPr id="4" name="Slide Number Placeholder 3"/>
          <p:cNvSpPr>
            <a:spLocks noGrp="1"/>
          </p:cNvSpPr>
          <p:nvPr>
            <p:ph type="sldNum" sz="quarter" idx="5"/>
          </p:nvPr>
        </p:nvSpPr>
        <p:spPr/>
        <p:txBody>
          <a:bodyPr/>
          <a:lstStyle/>
          <a:p>
            <a:fld id="{04A68D56-9930-4C90-BE27-99E5BFFF755E}" type="slidenum">
              <a:rPr lang="en-US" smtClean="0"/>
              <a:t>20</a:t>
            </a:fld>
            <a:endParaRPr lang="en-US"/>
          </a:p>
        </p:txBody>
      </p:sp>
    </p:spTree>
    <p:extLst>
      <p:ext uri="{BB962C8B-B14F-4D97-AF65-F5344CB8AC3E}">
        <p14:creationId xmlns:p14="http://schemas.microsoft.com/office/powerpoint/2010/main" val="1890249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Observation :</a:t>
            </a:r>
            <a:r>
              <a:rPr lang="en-US" sz="1200" dirty="0"/>
              <a:t> Analyzing the distribution for each category, we can observe that Shows presents what can be considered a normal distribution. Music and Entertainment and Film &amp; Animations categories present a considerable number of outliers. Therefore, predicting data for these categories might be difficult due to the presence of a higher number of outliers.</a:t>
            </a:r>
          </a:p>
          <a:p>
            <a:endParaRPr lang="en-US" dirty="0"/>
          </a:p>
        </p:txBody>
      </p:sp>
      <p:sp>
        <p:nvSpPr>
          <p:cNvPr id="4" name="Slide Number Placeholder 3"/>
          <p:cNvSpPr>
            <a:spLocks noGrp="1"/>
          </p:cNvSpPr>
          <p:nvPr>
            <p:ph type="sldNum" sz="quarter" idx="5"/>
          </p:nvPr>
        </p:nvSpPr>
        <p:spPr/>
        <p:txBody>
          <a:bodyPr/>
          <a:lstStyle/>
          <a:p>
            <a:fld id="{04A68D56-9930-4C90-BE27-99E5BFFF755E}" type="slidenum">
              <a:rPr lang="en-US" smtClean="0"/>
              <a:t>21</a:t>
            </a:fld>
            <a:endParaRPr lang="en-US"/>
          </a:p>
        </p:txBody>
      </p:sp>
    </p:spTree>
    <p:extLst>
      <p:ext uri="{BB962C8B-B14F-4D97-AF65-F5344CB8AC3E}">
        <p14:creationId xmlns:p14="http://schemas.microsoft.com/office/powerpoint/2010/main" val="3819548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Observation :</a:t>
            </a:r>
            <a:r>
              <a:rPr lang="en-US" sz="1200" dirty="0"/>
              <a:t> According to YouTube, tagging is one of the most important ways to rank your video in YouTube search results: Tags help users find your video when they search the site. When users type keywords related to your tags your video will appear in their search results. Therefore, knowing the most used tags per category can provide excellent insights in order to achieve a higher number of people.  Some keywords across the categories were expected such as dog or cat for Pets &amp; Animals categories or </a:t>
            </a:r>
            <a:r>
              <a:rPr lang="en-US" sz="1200" dirty="0" err="1"/>
              <a:t>Fornite</a:t>
            </a:r>
            <a:r>
              <a:rPr lang="en-US" sz="1200" dirty="0"/>
              <a:t> and </a:t>
            </a:r>
            <a:r>
              <a:rPr lang="en-US" sz="1200" dirty="0" err="1"/>
              <a:t>Pokemon</a:t>
            </a:r>
            <a:r>
              <a:rPr lang="en-US" sz="1200" dirty="0"/>
              <a:t> for Gaming categories. Discovering the keyword iPhone as one of the most used keywords for the Shows category still remains a secret for the group members.</a:t>
            </a:r>
            <a:br>
              <a:rPr lang="en-US" sz="1200" dirty="0"/>
            </a:br>
            <a:endParaRPr lang="en-US" dirty="0"/>
          </a:p>
        </p:txBody>
      </p:sp>
      <p:sp>
        <p:nvSpPr>
          <p:cNvPr id="4" name="Slide Number Placeholder 3"/>
          <p:cNvSpPr>
            <a:spLocks noGrp="1"/>
          </p:cNvSpPr>
          <p:nvPr>
            <p:ph type="sldNum" sz="quarter" idx="5"/>
          </p:nvPr>
        </p:nvSpPr>
        <p:spPr/>
        <p:txBody>
          <a:bodyPr/>
          <a:lstStyle/>
          <a:p>
            <a:fld id="{04A68D56-9930-4C90-BE27-99E5BFFF755E}" type="slidenum">
              <a:rPr lang="en-US" smtClean="0"/>
              <a:t>22</a:t>
            </a:fld>
            <a:endParaRPr lang="en-US"/>
          </a:p>
        </p:txBody>
      </p:sp>
    </p:spTree>
    <p:extLst>
      <p:ext uri="{BB962C8B-B14F-4D97-AF65-F5344CB8AC3E}">
        <p14:creationId xmlns:p14="http://schemas.microsoft.com/office/powerpoint/2010/main" val="1392676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Observation :</a:t>
            </a:r>
            <a:r>
              <a:rPr lang="en-US" sz="1200" dirty="0"/>
              <a:t> Examining the sentimental used by videos titles and tags per category can provide us directions regarding how to make to a selected product association with a specific channel or category.  How-to &amp; Style and Pets &amp; Animals categories present higher positives score for tags (higher than 60%). In another hand, Nonprofits &amp; Activism category presents the higher positive score but this score is below 50%.  This initial analysis brings the following question: Is there any correction between titles and tags sentiments with the number of views? </a:t>
            </a:r>
            <a:endParaRPr lang="en-US" dirty="0"/>
          </a:p>
        </p:txBody>
      </p:sp>
      <p:sp>
        <p:nvSpPr>
          <p:cNvPr id="4" name="Slide Number Placeholder 3"/>
          <p:cNvSpPr>
            <a:spLocks noGrp="1"/>
          </p:cNvSpPr>
          <p:nvPr>
            <p:ph type="sldNum" sz="quarter" idx="5"/>
          </p:nvPr>
        </p:nvSpPr>
        <p:spPr/>
        <p:txBody>
          <a:bodyPr/>
          <a:lstStyle/>
          <a:p>
            <a:fld id="{04A68D56-9930-4C90-BE27-99E5BFFF755E}" type="slidenum">
              <a:rPr lang="en-US" smtClean="0"/>
              <a:t>23</a:t>
            </a:fld>
            <a:endParaRPr lang="en-US"/>
          </a:p>
        </p:txBody>
      </p:sp>
    </p:spTree>
    <p:extLst>
      <p:ext uri="{BB962C8B-B14F-4D97-AF65-F5344CB8AC3E}">
        <p14:creationId xmlns:p14="http://schemas.microsoft.com/office/powerpoint/2010/main" val="2920867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Observation :</a:t>
            </a:r>
            <a:r>
              <a:rPr lang="en-US" sz="1200" dirty="0"/>
              <a:t>  YouTube is a territory dominated by Music &amp; Entertainment. Any kind of association with these categories has the potential to bring an enormous number of views.  As we can see, people tend to love to use YouTube to watch Music and Entertainment videos. It's clear also to see that they tend to watch the same video several times. Retaining people attention is difficult and knowing where to explore this kind of behavior can potentially lead to success.</a:t>
            </a:r>
            <a:endParaRPr lang="en-US" dirty="0"/>
          </a:p>
        </p:txBody>
      </p:sp>
      <p:sp>
        <p:nvSpPr>
          <p:cNvPr id="4" name="Slide Number Placeholder 3"/>
          <p:cNvSpPr>
            <a:spLocks noGrp="1"/>
          </p:cNvSpPr>
          <p:nvPr>
            <p:ph type="sldNum" sz="quarter" idx="5"/>
          </p:nvPr>
        </p:nvSpPr>
        <p:spPr/>
        <p:txBody>
          <a:bodyPr/>
          <a:lstStyle/>
          <a:p>
            <a:fld id="{04A68D56-9930-4C90-BE27-99E5BFFF755E}" type="slidenum">
              <a:rPr lang="en-US" smtClean="0"/>
              <a:t>24</a:t>
            </a:fld>
            <a:endParaRPr lang="en-US"/>
          </a:p>
        </p:txBody>
      </p:sp>
    </p:spTree>
    <p:extLst>
      <p:ext uri="{BB962C8B-B14F-4D97-AF65-F5344CB8AC3E}">
        <p14:creationId xmlns:p14="http://schemas.microsoft.com/office/powerpoint/2010/main" val="2535356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4A68D56-9930-4C90-BE27-99E5BFFF755E}" type="slidenum">
              <a:rPr lang="en-US" smtClean="0"/>
              <a:t>25</a:t>
            </a:fld>
            <a:endParaRPr lang="en-US"/>
          </a:p>
        </p:txBody>
      </p:sp>
    </p:spTree>
    <p:extLst>
      <p:ext uri="{BB962C8B-B14F-4D97-AF65-F5344CB8AC3E}">
        <p14:creationId xmlns:p14="http://schemas.microsoft.com/office/powerpoint/2010/main" val="4057831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Observation</a:t>
            </a:r>
            <a:r>
              <a:rPr lang="en-US" dirty="0"/>
              <a:t>: As we can see, the video duration falls into a range duration of 2-5 minutes. Knowing how long should YouTube videos be is crucial for marketing campaign and producer efforts. Shorter videos demonstrated to be the key to success.  Keep people attention for more than 5 minutes is a challenging task. Any decision in terms of video duration must take into consideration shorted videos rather than longer ones.</a:t>
            </a:r>
          </a:p>
        </p:txBody>
      </p:sp>
      <p:sp>
        <p:nvSpPr>
          <p:cNvPr id="4" name="Slide Number Placeholder 3"/>
          <p:cNvSpPr>
            <a:spLocks noGrp="1"/>
          </p:cNvSpPr>
          <p:nvPr>
            <p:ph type="sldNum" sz="quarter" idx="5"/>
          </p:nvPr>
        </p:nvSpPr>
        <p:spPr/>
        <p:txBody>
          <a:bodyPr/>
          <a:lstStyle/>
          <a:p>
            <a:fld id="{04A68D56-9930-4C90-BE27-99E5BFFF755E}" type="slidenum">
              <a:rPr lang="en-US" smtClean="0"/>
              <a:t>26</a:t>
            </a:fld>
            <a:endParaRPr lang="en-US"/>
          </a:p>
        </p:txBody>
      </p:sp>
    </p:spTree>
    <p:extLst>
      <p:ext uri="{BB962C8B-B14F-4D97-AF65-F5344CB8AC3E}">
        <p14:creationId xmlns:p14="http://schemas.microsoft.com/office/powerpoint/2010/main" val="3667653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Observation</a:t>
            </a:r>
            <a:r>
              <a:rPr lang="en-US" dirty="0"/>
              <a:t>: The ratio between Likes and Dislikes presents the expected results. Pets &amp; Animals and Shows categories present the higher ratios scores.  News &amp; Politics and Nonprofits &amp; Blogs categories present the lowest ratios scores. Another interesting ratio result can be observed in between Views and Comments. Autos &amp; Vehicles, Travel &amp; Events, and Shows categories presents higher ratio scores. Nonprofits &amp; Activism and News &amp; Politics present the lowest ratios score. Higher Likes and Dislikes ratios can be used to measure people satisfaction. More Likes can bring more Views. Higher Views and Comments ratios can be used to explore more direct communication with your audiences. Hearing your audiences opinion is crucial for the business.</a:t>
            </a:r>
          </a:p>
        </p:txBody>
      </p:sp>
      <p:sp>
        <p:nvSpPr>
          <p:cNvPr id="4" name="Slide Number Placeholder 3"/>
          <p:cNvSpPr>
            <a:spLocks noGrp="1"/>
          </p:cNvSpPr>
          <p:nvPr>
            <p:ph type="sldNum" sz="quarter" idx="5"/>
          </p:nvPr>
        </p:nvSpPr>
        <p:spPr/>
        <p:txBody>
          <a:bodyPr/>
          <a:lstStyle/>
          <a:p>
            <a:fld id="{04A68D56-9930-4C90-BE27-99E5BFFF755E}" type="slidenum">
              <a:rPr lang="en-US" smtClean="0"/>
              <a:t>27</a:t>
            </a:fld>
            <a:endParaRPr lang="en-US"/>
          </a:p>
        </p:txBody>
      </p:sp>
    </p:spTree>
    <p:extLst>
      <p:ext uri="{BB962C8B-B14F-4D97-AF65-F5344CB8AC3E}">
        <p14:creationId xmlns:p14="http://schemas.microsoft.com/office/powerpoint/2010/main" val="2414620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4A68D56-9930-4C90-BE27-99E5BFFF755E}" type="slidenum">
              <a:rPr lang="en-US" smtClean="0"/>
              <a:t>6</a:t>
            </a:fld>
            <a:endParaRPr lang="en-US"/>
          </a:p>
        </p:txBody>
      </p:sp>
    </p:spTree>
    <p:extLst>
      <p:ext uri="{BB962C8B-B14F-4D97-AF65-F5344CB8AC3E}">
        <p14:creationId xmlns:p14="http://schemas.microsoft.com/office/powerpoint/2010/main" val="1000034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Observation</a:t>
            </a:r>
            <a:r>
              <a:rPr lang="en-US" dirty="0"/>
              <a:t>: Views and Likes presents are a strong correlation which was expected. Not surprisingly the correlation between views and comments is not so strong due to the fact that not the majority of the viewers make comments of a video.  Another not so strong correlation is between Views and Dislikes which tells us that might have more factors involved that make a person dislike a video.  The biggest surprise in this correlation analysis is the weaker correction between Views and Video Duration.  The result was unexpected by all members of the group.  All additional studies that were performed by the group indicated us a strong correlation between Views and Video duration but this hypothesis proved to be wrong at least for trending videos. </a:t>
            </a:r>
          </a:p>
        </p:txBody>
      </p:sp>
      <p:sp>
        <p:nvSpPr>
          <p:cNvPr id="4" name="Slide Number Placeholder 3"/>
          <p:cNvSpPr>
            <a:spLocks noGrp="1"/>
          </p:cNvSpPr>
          <p:nvPr>
            <p:ph type="sldNum" sz="quarter" idx="5"/>
          </p:nvPr>
        </p:nvSpPr>
        <p:spPr/>
        <p:txBody>
          <a:bodyPr/>
          <a:lstStyle/>
          <a:p>
            <a:fld id="{04A68D56-9930-4C90-BE27-99E5BFFF755E}" type="slidenum">
              <a:rPr lang="en-US" smtClean="0"/>
              <a:t>29</a:t>
            </a:fld>
            <a:endParaRPr lang="en-US"/>
          </a:p>
        </p:txBody>
      </p:sp>
    </p:spTree>
    <p:extLst>
      <p:ext uri="{BB962C8B-B14F-4D97-AF65-F5344CB8AC3E}">
        <p14:creationId xmlns:p14="http://schemas.microsoft.com/office/powerpoint/2010/main" val="1982677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Observation</a:t>
            </a:r>
            <a:r>
              <a:rPr lang="en-US" dirty="0"/>
              <a:t>: Needs more analysis</a:t>
            </a:r>
          </a:p>
        </p:txBody>
      </p:sp>
      <p:sp>
        <p:nvSpPr>
          <p:cNvPr id="4" name="Slide Number Placeholder 3"/>
          <p:cNvSpPr>
            <a:spLocks noGrp="1"/>
          </p:cNvSpPr>
          <p:nvPr>
            <p:ph type="sldNum" sz="quarter" idx="5"/>
          </p:nvPr>
        </p:nvSpPr>
        <p:spPr/>
        <p:txBody>
          <a:bodyPr/>
          <a:lstStyle/>
          <a:p>
            <a:fld id="{04A68D56-9930-4C90-BE27-99E5BFFF755E}" type="slidenum">
              <a:rPr lang="en-US" smtClean="0"/>
              <a:t>30</a:t>
            </a:fld>
            <a:endParaRPr lang="en-US"/>
          </a:p>
        </p:txBody>
      </p:sp>
    </p:spTree>
    <p:extLst>
      <p:ext uri="{BB962C8B-B14F-4D97-AF65-F5344CB8AC3E}">
        <p14:creationId xmlns:p14="http://schemas.microsoft.com/office/powerpoint/2010/main" val="386727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Observation</a:t>
            </a:r>
            <a:r>
              <a:rPr lang="en-US" dirty="0"/>
              <a:t>: As we can see, the title sentiment has a strong correlation. As the positive or negative score increases, the number of views also increase. R-squared score presents a result of 0.97 indicating a strong relationship between the two variables. Another really good indicator is the p-value score which is below 0.001. It means that the results were highly significant. Or, in other words, they're very unlikely to have occurred by chance alone</a:t>
            </a:r>
          </a:p>
        </p:txBody>
      </p:sp>
      <p:sp>
        <p:nvSpPr>
          <p:cNvPr id="4" name="Slide Number Placeholder 3"/>
          <p:cNvSpPr>
            <a:spLocks noGrp="1"/>
          </p:cNvSpPr>
          <p:nvPr>
            <p:ph type="sldNum" sz="quarter" idx="5"/>
          </p:nvPr>
        </p:nvSpPr>
        <p:spPr/>
        <p:txBody>
          <a:bodyPr/>
          <a:lstStyle/>
          <a:p>
            <a:fld id="{04A68D56-9930-4C90-BE27-99E5BFFF755E}" type="slidenum">
              <a:rPr lang="en-US" smtClean="0"/>
              <a:t>31</a:t>
            </a:fld>
            <a:endParaRPr lang="en-US"/>
          </a:p>
        </p:txBody>
      </p:sp>
    </p:spTree>
    <p:extLst>
      <p:ext uri="{BB962C8B-B14F-4D97-AF65-F5344CB8AC3E}">
        <p14:creationId xmlns:p14="http://schemas.microsoft.com/office/powerpoint/2010/main" val="838006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Observation</a:t>
            </a:r>
            <a:r>
              <a:rPr lang="en-US" dirty="0"/>
              <a:t>: The correlation between tags sentiment and views presented not satisfactorily results. A higher score for p-values and standard errors can be examined for this analysis. The hypothesis-test of the existence of a correlation between the sentiment of the tags and the number of views was rejected.</a:t>
            </a:r>
          </a:p>
        </p:txBody>
      </p:sp>
      <p:sp>
        <p:nvSpPr>
          <p:cNvPr id="4" name="Slide Number Placeholder 3"/>
          <p:cNvSpPr>
            <a:spLocks noGrp="1"/>
          </p:cNvSpPr>
          <p:nvPr>
            <p:ph type="sldNum" sz="quarter" idx="5"/>
          </p:nvPr>
        </p:nvSpPr>
        <p:spPr/>
        <p:txBody>
          <a:bodyPr/>
          <a:lstStyle/>
          <a:p>
            <a:fld id="{04A68D56-9930-4C90-BE27-99E5BFFF755E}" type="slidenum">
              <a:rPr lang="en-US" smtClean="0"/>
              <a:t>32</a:t>
            </a:fld>
            <a:endParaRPr lang="en-US"/>
          </a:p>
        </p:txBody>
      </p:sp>
    </p:spTree>
    <p:extLst>
      <p:ext uri="{BB962C8B-B14F-4D97-AF65-F5344CB8AC3E}">
        <p14:creationId xmlns:p14="http://schemas.microsoft.com/office/powerpoint/2010/main" val="2552569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Observation</a:t>
            </a:r>
            <a:r>
              <a:rPr lang="en-US" dirty="0"/>
              <a:t>: As expected, the correlation between subscribers and views is strong. The same behavior can be examined for the correlation between uploads and views.  R-squared score presents a result of 0.98 indicating a strong relationship between the two variables. Another really good indicator is the p-value score which is below 0.001. Therefore, the number of subscriber of a channel and the total of uploads has a direct relationship with the number of views. As one variable increase, the other also increases.</a:t>
            </a:r>
          </a:p>
        </p:txBody>
      </p:sp>
      <p:sp>
        <p:nvSpPr>
          <p:cNvPr id="4" name="Slide Number Placeholder 3"/>
          <p:cNvSpPr>
            <a:spLocks noGrp="1"/>
          </p:cNvSpPr>
          <p:nvPr>
            <p:ph type="sldNum" sz="quarter" idx="5"/>
          </p:nvPr>
        </p:nvSpPr>
        <p:spPr/>
        <p:txBody>
          <a:bodyPr/>
          <a:lstStyle/>
          <a:p>
            <a:fld id="{04A68D56-9930-4C90-BE27-99E5BFFF755E}" type="slidenum">
              <a:rPr lang="en-US" smtClean="0"/>
              <a:t>33</a:t>
            </a:fld>
            <a:endParaRPr lang="en-US"/>
          </a:p>
        </p:txBody>
      </p:sp>
    </p:spTree>
    <p:extLst>
      <p:ext uri="{BB962C8B-B14F-4D97-AF65-F5344CB8AC3E}">
        <p14:creationId xmlns:p14="http://schemas.microsoft.com/office/powerpoint/2010/main" val="4086206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A68D56-9930-4C90-BE27-99E5BFFF755E}" type="slidenum">
              <a:rPr lang="en-US" smtClean="0"/>
              <a:t>36</a:t>
            </a:fld>
            <a:endParaRPr lang="en-US"/>
          </a:p>
        </p:txBody>
      </p:sp>
    </p:spTree>
    <p:extLst>
      <p:ext uri="{BB962C8B-B14F-4D97-AF65-F5344CB8AC3E}">
        <p14:creationId xmlns:p14="http://schemas.microsoft.com/office/powerpoint/2010/main" val="2687754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A68D56-9930-4C90-BE27-99E5BFFF755E}" type="slidenum">
              <a:rPr lang="en-US" smtClean="0"/>
              <a:t>37</a:t>
            </a:fld>
            <a:endParaRPr lang="en-US"/>
          </a:p>
        </p:txBody>
      </p:sp>
    </p:spTree>
    <p:extLst>
      <p:ext uri="{BB962C8B-B14F-4D97-AF65-F5344CB8AC3E}">
        <p14:creationId xmlns:p14="http://schemas.microsoft.com/office/powerpoint/2010/main" val="1023896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4A68D56-9930-4C90-BE27-99E5BFFF755E}" type="slidenum">
              <a:rPr lang="en-US" smtClean="0"/>
              <a:t>7</a:t>
            </a:fld>
            <a:endParaRPr lang="en-US"/>
          </a:p>
        </p:txBody>
      </p:sp>
    </p:spTree>
    <p:extLst>
      <p:ext uri="{BB962C8B-B14F-4D97-AF65-F5344CB8AC3E}">
        <p14:creationId xmlns:p14="http://schemas.microsoft.com/office/powerpoint/2010/main" val="4166461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4A68D56-9930-4C90-BE27-99E5BFFF755E}" type="slidenum">
              <a:rPr lang="en-US" smtClean="0"/>
              <a:t>8</a:t>
            </a:fld>
            <a:endParaRPr lang="en-US"/>
          </a:p>
        </p:txBody>
      </p:sp>
    </p:spTree>
    <p:extLst>
      <p:ext uri="{BB962C8B-B14F-4D97-AF65-F5344CB8AC3E}">
        <p14:creationId xmlns:p14="http://schemas.microsoft.com/office/powerpoint/2010/main" val="1593614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A68D56-9930-4C90-BE27-99E5BFFF755E}" type="slidenum">
              <a:rPr lang="en-US" smtClean="0"/>
              <a:t>10</a:t>
            </a:fld>
            <a:endParaRPr lang="en-US"/>
          </a:p>
        </p:txBody>
      </p:sp>
    </p:spTree>
    <p:extLst>
      <p:ext uri="{BB962C8B-B14F-4D97-AF65-F5344CB8AC3E}">
        <p14:creationId xmlns:p14="http://schemas.microsoft.com/office/powerpoint/2010/main" val="1082493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A68D56-9930-4C90-BE27-99E5BFFF755E}" type="slidenum">
              <a:rPr lang="en-US" smtClean="0"/>
              <a:t>11</a:t>
            </a:fld>
            <a:endParaRPr lang="en-US"/>
          </a:p>
        </p:txBody>
      </p:sp>
    </p:spTree>
    <p:extLst>
      <p:ext uri="{BB962C8B-B14F-4D97-AF65-F5344CB8AC3E}">
        <p14:creationId xmlns:p14="http://schemas.microsoft.com/office/powerpoint/2010/main" val="2968584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A68D56-9930-4C90-BE27-99E5BFFF755E}" type="slidenum">
              <a:rPr lang="en-US" smtClean="0"/>
              <a:t>12</a:t>
            </a:fld>
            <a:endParaRPr lang="en-US"/>
          </a:p>
        </p:txBody>
      </p:sp>
    </p:spTree>
    <p:extLst>
      <p:ext uri="{BB962C8B-B14F-4D97-AF65-F5344CB8AC3E}">
        <p14:creationId xmlns:p14="http://schemas.microsoft.com/office/powerpoint/2010/main" val="3825882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Observation :</a:t>
            </a:r>
            <a:r>
              <a:rPr lang="en-US" sz="1200" dirty="0"/>
              <a:t> The dataset provides a total of 6.351 videos and 2.198 channels. The timeframe of the dataset covers around eleven months (between Nov-2017 until June-2018). The dataset has the potential to connect our efforts in the marketing campaign with almost 2M people(views) on average.  A standard deviation of 7M in additional with the enormous difference between the average and the median gives us the inside how spread out the dataset is. The maximum number of views also give us another inside for potential outlier(s) inside of the dataset. The total number of views is almost 38 times higher than US current population.</a:t>
            </a:r>
            <a:endParaRPr lang="en-US" dirty="0"/>
          </a:p>
        </p:txBody>
      </p:sp>
      <p:sp>
        <p:nvSpPr>
          <p:cNvPr id="4" name="Slide Number Placeholder 3"/>
          <p:cNvSpPr>
            <a:spLocks noGrp="1"/>
          </p:cNvSpPr>
          <p:nvPr>
            <p:ph type="sldNum" sz="quarter" idx="5"/>
          </p:nvPr>
        </p:nvSpPr>
        <p:spPr/>
        <p:txBody>
          <a:bodyPr/>
          <a:lstStyle/>
          <a:p>
            <a:fld id="{04A68D56-9930-4C90-BE27-99E5BFFF755E}" type="slidenum">
              <a:rPr lang="en-US" smtClean="0"/>
              <a:t>14</a:t>
            </a:fld>
            <a:endParaRPr lang="en-US"/>
          </a:p>
        </p:txBody>
      </p:sp>
    </p:spTree>
    <p:extLst>
      <p:ext uri="{BB962C8B-B14F-4D97-AF65-F5344CB8AC3E}">
        <p14:creationId xmlns:p14="http://schemas.microsoft.com/office/powerpoint/2010/main" val="1297837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Observation :</a:t>
            </a:r>
            <a:r>
              <a:rPr lang="en-US" sz="1200" dirty="0"/>
              <a:t> Comparing the probability distribution of the total number of views versus the quantiles split in a range of 10%,  we can start predicting some more realistic potential numbers of people that the marketing campaign might achieve using YouTube.  Something to notice is the fact the from 70% to 80%, the difference between the total of numbers of views is minimum. Another important fact is 99% of the views represents a total of 25M. Therefore, a total of 225M views is an estimate that should be considered as an outlier.</a:t>
            </a:r>
          </a:p>
          <a:p>
            <a:endParaRPr lang="en-US" dirty="0"/>
          </a:p>
        </p:txBody>
      </p:sp>
      <p:sp>
        <p:nvSpPr>
          <p:cNvPr id="4" name="Slide Number Placeholder 3"/>
          <p:cNvSpPr>
            <a:spLocks noGrp="1"/>
          </p:cNvSpPr>
          <p:nvPr>
            <p:ph type="sldNum" sz="quarter" idx="5"/>
          </p:nvPr>
        </p:nvSpPr>
        <p:spPr/>
        <p:txBody>
          <a:bodyPr/>
          <a:lstStyle/>
          <a:p>
            <a:fld id="{04A68D56-9930-4C90-BE27-99E5BFFF755E}" type="slidenum">
              <a:rPr lang="en-US" smtClean="0"/>
              <a:t>15</a:t>
            </a:fld>
            <a:endParaRPr lang="en-US"/>
          </a:p>
        </p:txBody>
      </p:sp>
    </p:spTree>
    <p:extLst>
      <p:ext uri="{BB962C8B-B14F-4D97-AF65-F5344CB8AC3E}">
        <p14:creationId xmlns:p14="http://schemas.microsoft.com/office/powerpoint/2010/main" val="2974542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4/13/2019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geraldo1/DataScienceProject1/tree/master/documents/analysis/videos" TargetMode="External"/><Relationship Id="rId2" Type="http://schemas.openxmlformats.org/officeDocument/2006/relationships/hyperlink" Target="https://github.com/ageraldo1/DataScienceProject1.git" TargetMode="External"/><Relationship Id="rId1" Type="http://schemas.openxmlformats.org/officeDocument/2006/relationships/slideLayout" Target="../slideLayouts/slideLayout6.xml"/><Relationship Id="rId6" Type="http://schemas.openxmlformats.org/officeDocument/2006/relationships/hyperlink" Target="https://github.com/ageraldo1/DataScienceProject1/blob/master/src/sentimental/sentimental_analysis.py" TargetMode="External"/><Relationship Id="rId5" Type="http://schemas.openxmlformats.org/officeDocument/2006/relationships/hyperlink" Target="https://github.com/ageraldo1/DataScienceProject1/blob/master/src/api/youtube/generate_video_lenght_ds.py" TargetMode="External"/><Relationship Id="rId4" Type="http://schemas.openxmlformats.org/officeDocument/2006/relationships/hyperlink" Target="https://nbviewer.jupyter.org/github/ageraldo1/DataScienceProject1/blob/master/documents/analysis/videos/alex/Videos%20Analysis.ipynb"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43.png"/><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50.png"/><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25DDE-CE59-4691-BF41-191D2E60529C}"/>
              </a:ext>
            </a:extLst>
          </p:cNvPr>
          <p:cNvSpPr>
            <a:spLocks noGrp="1"/>
          </p:cNvSpPr>
          <p:nvPr>
            <p:ph type="ctrTitle"/>
          </p:nvPr>
        </p:nvSpPr>
        <p:spPr>
          <a:xfrm>
            <a:off x="1507067" y="1487055"/>
            <a:ext cx="7766936" cy="2563781"/>
          </a:xfrm>
        </p:spPr>
        <p:txBody>
          <a:bodyPr/>
          <a:lstStyle/>
          <a:p>
            <a:pPr algn="ctr"/>
            <a:r>
              <a:rPr lang="en-US" sz="4400" b="1" dirty="0">
                <a:solidFill>
                  <a:schemeClr val="tx1"/>
                </a:solidFill>
              </a:rPr>
              <a:t>Increasing product brand's visibility using social media</a:t>
            </a:r>
            <a:br>
              <a:rPr lang="en-US" sz="4400" b="1" dirty="0">
                <a:solidFill>
                  <a:schemeClr val="tx1"/>
                </a:solidFill>
              </a:rPr>
            </a:br>
            <a:endParaRPr lang="en-US" sz="4400" b="1" dirty="0">
              <a:solidFill>
                <a:schemeClr val="tx1"/>
              </a:solidFill>
            </a:endParaRPr>
          </a:p>
        </p:txBody>
      </p:sp>
      <p:sp>
        <p:nvSpPr>
          <p:cNvPr id="3" name="Subtitle 2">
            <a:extLst>
              <a:ext uri="{FF2B5EF4-FFF2-40B4-BE49-F238E27FC236}">
                <a16:creationId xmlns:a16="http://schemas.microsoft.com/office/drawing/2014/main" id="{6C272BC1-F452-4D2A-8514-57E28B630BA0}"/>
              </a:ext>
            </a:extLst>
          </p:cNvPr>
          <p:cNvSpPr>
            <a:spLocks noGrp="1"/>
          </p:cNvSpPr>
          <p:nvPr>
            <p:ph type="subTitle" idx="1"/>
          </p:nvPr>
        </p:nvSpPr>
        <p:spPr>
          <a:xfrm>
            <a:off x="1507067" y="3673146"/>
            <a:ext cx="7766936" cy="1679656"/>
          </a:xfrm>
        </p:spPr>
        <p:txBody>
          <a:bodyPr>
            <a:normAutofit lnSpcReduction="10000"/>
          </a:bodyPr>
          <a:lstStyle/>
          <a:p>
            <a:pPr algn="ctr"/>
            <a:r>
              <a:rPr lang="en-US" sz="2000" dirty="0">
                <a:solidFill>
                  <a:schemeClr val="tx1"/>
                </a:solidFill>
              </a:rPr>
              <a:t>Alexandre Geraldo</a:t>
            </a:r>
          </a:p>
          <a:p>
            <a:pPr algn="ctr"/>
            <a:r>
              <a:rPr lang="en-US" sz="2000" dirty="0">
                <a:solidFill>
                  <a:schemeClr val="tx1"/>
                </a:solidFill>
              </a:rPr>
              <a:t>Austin Brantley</a:t>
            </a:r>
          </a:p>
          <a:p>
            <a:pPr algn="ctr"/>
            <a:r>
              <a:rPr lang="en-US" sz="2000" dirty="0">
                <a:solidFill>
                  <a:schemeClr val="tx1"/>
                </a:solidFill>
              </a:rPr>
              <a:t>Franklin Gonzales</a:t>
            </a:r>
          </a:p>
          <a:p>
            <a:pPr algn="ctr"/>
            <a:r>
              <a:rPr lang="en-US" sz="2000" dirty="0">
                <a:solidFill>
                  <a:schemeClr val="tx1"/>
                </a:solidFill>
              </a:rPr>
              <a:t>Prashanth Saseenthar</a:t>
            </a:r>
          </a:p>
        </p:txBody>
      </p:sp>
      <p:pic>
        <p:nvPicPr>
          <p:cNvPr id="1026" name="Picture 2" descr="Image result for youtube logo">
            <a:extLst>
              <a:ext uri="{FF2B5EF4-FFF2-40B4-BE49-F238E27FC236}">
                <a16:creationId xmlns:a16="http://schemas.microsoft.com/office/drawing/2014/main" id="{4F4332EA-1C88-4C48-A84D-025026FF5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69323"/>
            <a:ext cx="1715051" cy="9647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ython logo">
            <a:extLst>
              <a:ext uri="{FF2B5EF4-FFF2-40B4-BE49-F238E27FC236}">
                <a16:creationId xmlns:a16="http://schemas.microsoft.com/office/drawing/2014/main" id="{74673C61-FEFC-4792-9A75-6F598120F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23" y="42532"/>
            <a:ext cx="759637" cy="7566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python pandas logo">
            <a:extLst>
              <a:ext uri="{FF2B5EF4-FFF2-40B4-BE49-F238E27FC236}">
                <a16:creationId xmlns:a16="http://schemas.microsoft.com/office/drawing/2014/main" id="{2617F46F-A9DD-4A77-91CE-6A0FD3F2B9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4933" y="5730489"/>
            <a:ext cx="1437500" cy="112751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matplotlib logo">
            <a:extLst>
              <a:ext uri="{FF2B5EF4-FFF2-40B4-BE49-F238E27FC236}">
                <a16:creationId xmlns:a16="http://schemas.microsoft.com/office/drawing/2014/main" id="{CBA0A863-848B-4B9E-BB47-EEDD3F1AA7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1115" y="34769"/>
            <a:ext cx="2290652" cy="54941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georgia tech logo">
            <a:extLst>
              <a:ext uri="{FF2B5EF4-FFF2-40B4-BE49-F238E27FC236}">
                <a16:creationId xmlns:a16="http://schemas.microsoft.com/office/drawing/2014/main" id="{917E3569-9E85-4E67-AF63-9AE9756651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8467" y="299331"/>
            <a:ext cx="4448175" cy="1028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69021E-5735-45AC-B18F-41F398C5166A}"/>
              </a:ext>
            </a:extLst>
          </p:cNvPr>
          <p:cNvSpPr txBox="1"/>
          <p:nvPr/>
        </p:nvSpPr>
        <p:spPr>
          <a:xfrm>
            <a:off x="1812674" y="5669268"/>
            <a:ext cx="7040004" cy="400110"/>
          </a:xfrm>
          <a:prstGeom prst="rect">
            <a:avLst/>
          </a:prstGeom>
          <a:noFill/>
        </p:spPr>
        <p:txBody>
          <a:bodyPr wrap="none" rtlCol="0">
            <a:spAutoFit/>
          </a:bodyPr>
          <a:lstStyle/>
          <a:p>
            <a:r>
              <a:rPr lang="en-US" sz="2000" b="1" dirty="0"/>
              <a:t>Georgia Tech Data Science and Analytics Boot Camp 2019</a:t>
            </a:r>
          </a:p>
        </p:txBody>
      </p:sp>
    </p:spTree>
    <p:extLst>
      <p:ext uri="{BB962C8B-B14F-4D97-AF65-F5344CB8AC3E}">
        <p14:creationId xmlns:p14="http://schemas.microsoft.com/office/powerpoint/2010/main" val="1808083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6146-A053-440D-A668-AF1547158B1F}"/>
              </a:ext>
            </a:extLst>
          </p:cNvPr>
          <p:cNvSpPr>
            <a:spLocks noGrp="1"/>
          </p:cNvSpPr>
          <p:nvPr>
            <p:ph type="title"/>
          </p:nvPr>
        </p:nvSpPr>
        <p:spPr>
          <a:xfrm>
            <a:off x="0" y="0"/>
            <a:ext cx="11638722" cy="754389"/>
          </a:xfrm>
        </p:spPr>
        <p:txBody>
          <a:bodyPr>
            <a:normAutofit fontScale="90000"/>
          </a:bodyPr>
          <a:lstStyle/>
          <a:p>
            <a:r>
              <a:rPr lang="en-US" b="1" dirty="0">
                <a:solidFill>
                  <a:schemeClr val="accent2">
                    <a:lumMod val="50000"/>
                  </a:schemeClr>
                </a:solidFill>
              </a:rPr>
              <a:t>Merging, fixing datatypes, removing duplicate records.</a:t>
            </a:r>
          </a:p>
        </p:txBody>
      </p:sp>
      <p:sp>
        <p:nvSpPr>
          <p:cNvPr id="3" name="TextBox 2">
            <a:extLst>
              <a:ext uri="{FF2B5EF4-FFF2-40B4-BE49-F238E27FC236}">
                <a16:creationId xmlns:a16="http://schemas.microsoft.com/office/drawing/2014/main" id="{BCF08074-9D0C-4C42-9A2A-DCED1E48ECDA}"/>
              </a:ext>
            </a:extLst>
          </p:cNvPr>
          <p:cNvSpPr txBox="1"/>
          <p:nvPr/>
        </p:nvSpPr>
        <p:spPr>
          <a:xfrm>
            <a:off x="0" y="754389"/>
            <a:ext cx="2010487" cy="307777"/>
          </a:xfrm>
          <a:prstGeom prst="rect">
            <a:avLst/>
          </a:prstGeom>
          <a:noFill/>
        </p:spPr>
        <p:txBody>
          <a:bodyPr wrap="none" rtlCol="0">
            <a:spAutoFit/>
          </a:bodyPr>
          <a:lstStyle/>
          <a:p>
            <a:r>
              <a:rPr lang="en-US" sz="1400" b="1" dirty="0"/>
              <a:t>Dataset</a:t>
            </a:r>
            <a:r>
              <a:rPr lang="en-US" sz="1400" dirty="0"/>
              <a:t> : USvideos.csv</a:t>
            </a:r>
          </a:p>
        </p:txBody>
      </p:sp>
      <p:sp>
        <p:nvSpPr>
          <p:cNvPr id="7" name="TextBox 6">
            <a:extLst>
              <a:ext uri="{FF2B5EF4-FFF2-40B4-BE49-F238E27FC236}">
                <a16:creationId xmlns:a16="http://schemas.microsoft.com/office/drawing/2014/main" id="{68AB5655-0710-4D54-94B5-C493F04A14EF}"/>
              </a:ext>
            </a:extLst>
          </p:cNvPr>
          <p:cNvSpPr txBox="1"/>
          <p:nvPr/>
        </p:nvSpPr>
        <p:spPr>
          <a:xfrm>
            <a:off x="0" y="1123721"/>
            <a:ext cx="6519734" cy="307777"/>
          </a:xfrm>
          <a:prstGeom prst="rect">
            <a:avLst/>
          </a:prstGeom>
          <a:noFill/>
        </p:spPr>
        <p:txBody>
          <a:bodyPr wrap="none" rtlCol="0">
            <a:spAutoFit/>
          </a:bodyPr>
          <a:lstStyle/>
          <a:p>
            <a:r>
              <a:rPr lang="en-US" sz="1400" b="1" dirty="0"/>
              <a:t>Description</a:t>
            </a:r>
            <a:r>
              <a:rPr lang="en-US" sz="1400" dirty="0"/>
              <a:t> : Kaggle's dataset that contains a list of top trending videos of US.</a:t>
            </a:r>
          </a:p>
        </p:txBody>
      </p:sp>
      <p:pic>
        <p:nvPicPr>
          <p:cNvPr id="5" name="Picture 4">
            <a:extLst>
              <a:ext uri="{FF2B5EF4-FFF2-40B4-BE49-F238E27FC236}">
                <a16:creationId xmlns:a16="http://schemas.microsoft.com/office/drawing/2014/main" id="{9784ED07-B164-4687-A5DE-6458D6A88381}"/>
              </a:ext>
            </a:extLst>
          </p:cNvPr>
          <p:cNvPicPr>
            <a:picLocks noChangeAspect="1"/>
          </p:cNvPicPr>
          <p:nvPr/>
        </p:nvPicPr>
        <p:blipFill>
          <a:blip r:embed="rId3"/>
          <a:stretch>
            <a:fillRect/>
          </a:stretch>
        </p:blipFill>
        <p:spPr>
          <a:xfrm>
            <a:off x="0" y="1508778"/>
            <a:ext cx="8537713" cy="1329264"/>
          </a:xfrm>
          <a:prstGeom prst="rect">
            <a:avLst/>
          </a:prstGeom>
        </p:spPr>
      </p:pic>
      <p:sp>
        <p:nvSpPr>
          <p:cNvPr id="8" name="TextBox 7">
            <a:extLst>
              <a:ext uri="{FF2B5EF4-FFF2-40B4-BE49-F238E27FC236}">
                <a16:creationId xmlns:a16="http://schemas.microsoft.com/office/drawing/2014/main" id="{DFAB234F-5973-4BE7-B4E9-845B17FDD87C}"/>
              </a:ext>
            </a:extLst>
          </p:cNvPr>
          <p:cNvSpPr txBox="1"/>
          <p:nvPr/>
        </p:nvSpPr>
        <p:spPr>
          <a:xfrm>
            <a:off x="0" y="3059668"/>
            <a:ext cx="3081293" cy="307777"/>
          </a:xfrm>
          <a:prstGeom prst="rect">
            <a:avLst/>
          </a:prstGeom>
          <a:noFill/>
        </p:spPr>
        <p:txBody>
          <a:bodyPr wrap="none" rtlCol="0">
            <a:spAutoFit/>
          </a:bodyPr>
          <a:lstStyle/>
          <a:p>
            <a:pPr marL="285750" indent="-285750">
              <a:buFont typeface="Wingdings" panose="05000000000000000000" pitchFamily="2" charset="2"/>
              <a:buChar char="ü"/>
            </a:pPr>
            <a:r>
              <a:rPr lang="en-US" sz="1400" b="1" dirty="0"/>
              <a:t>Importing Category Description</a:t>
            </a:r>
          </a:p>
        </p:txBody>
      </p:sp>
      <p:pic>
        <p:nvPicPr>
          <p:cNvPr id="9" name="Picture 8">
            <a:extLst>
              <a:ext uri="{FF2B5EF4-FFF2-40B4-BE49-F238E27FC236}">
                <a16:creationId xmlns:a16="http://schemas.microsoft.com/office/drawing/2014/main" id="{5B6E94C5-8DD3-466D-B421-0C3618AEF56F}"/>
              </a:ext>
            </a:extLst>
          </p:cNvPr>
          <p:cNvPicPr>
            <a:picLocks noChangeAspect="1"/>
          </p:cNvPicPr>
          <p:nvPr/>
        </p:nvPicPr>
        <p:blipFill>
          <a:blip r:embed="rId4"/>
          <a:stretch>
            <a:fillRect/>
          </a:stretch>
        </p:blipFill>
        <p:spPr>
          <a:xfrm>
            <a:off x="322854" y="3429000"/>
            <a:ext cx="5874026" cy="2339714"/>
          </a:xfrm>
          <a:prstGeom prst="rect">
            <a:avLst/>
          </a:prstGeom>
        </p:spPr>
      </p:pic>
    </p:spTree>
    <p:extLst>
      <p:ext uri="{BB962C8B-B14F-4D97-AF65-F5344CB8AC3E}">
        <p14:creationId xmlns:p14="http://schemas.microsoft.com/office/powerpoint/2010/main" val="49724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6146-A053-440D-A668-AF1547158B1F}"/>
              </a:ext>
            </a:extLst>
          </p:cNvPr>
          <p:cNvSpPr>
            <a:spLocks noGrp="1"/>
          </p:cNvSpPr>
          <p:nvPr>
            <p:ph type="title"/>
          </p:nvPr>
        </p:nvSpPr>
        <p:spPr>
          <a:xfrm>
            <a:off x="0" y="0"/>
            <a:ext cx="11638722" cy="754389"/>
          </a:xfrm>
        </p:spPr>
        <p:txBody>
          <a:bodyPr>
            <a:normAutofit fontScale="90000"/>
          </a:bodyPr>
          <a:lstStyle/>
          <a:p>
            <a:r>
              <a:rPr lang="en-US" b="1" dirty="0">
                <a:solidFill>
                  <a:schemeClr val="accent2">
                    <a:lumMod val="50000"/>
                  </a:schemeClr>
                </a:solidFill>
              </a:rPr>
              <a:t>Merging, fixing datatypes, removing duplicate records.</a:t>
            </a:r>
          </a:p>
        </p:txBody>
      </p:sp>
      <p:sp>
        <p:nvSpPr>
          <p:cNvPr id="8" name="TextBox 7">
            <a:extLst>
              <a:ext uri="{FF2B5EF4-FFF2-40B4-BE49-F238E27FC236}">
                <a16:creationId xmlns:a16="http://schemas.microsoft.com/office/drawing/2014/main" id="{DFAB234F-5973-4BE7-B4E9-845B17FDD87C}"/>
              </a:ext>
            </a:extLst>
          </p:cNvPr>
          <p:cNvSpPr txBox="1"/>
          <p:nvPr/>
        </p:nvSpPr>
        <p:spPr>
          <a:xfrm>
            <a:off x="0" y="754389"/>
            <a:ext cx="2973891" cy="307777"/>
          </a:xfrm>
          <a:prstGeom prst="rect">
            <a:avLst/>
          </a:prstGeom>
          <a:noFill/>
        </p:spPr>
        <p:txBody>
          <a:bodyPr wrap="none" rtlCol="0">
            <a:spAutoFit/>
          </a:bodyPr>
          <a:lstStyle/>
          <a:p>
            <a:pPr marL="285750" indent="-285750">
              <a:buFont typeface="Wingdings" panose="05000000000000000000" pitchFamily="2" charset="2"/>
              <a:buChar char="ü"/>
            </a:pPr>
            <a:r>
              <a:rPr lang="en-US" sz="1400" b="1" dirty="0"/>
              <a:t>Fixing trending date attribute</a:t>
            </a:r>
          </a:p>
        </p:txBody>
      </p:sp>
      <p:pic>
        <p:nvPicPr>
          <p:cNvPr id="4" name="Picture 3">
            <a:extLst>
              <a:ext uri="{FF2B5EF4-FFF2-40B4-BE49-F238E27FC236}">
                <a16:creationId xmlns:a16="http://schemas.microsoft.com/office/drawing/2014/main" id="{0E65EDBC-69E5-4E0C-AF30-9854FCA20797}"/>
              </a:ext>
            </a:extLst>
          </p:cNvPr>
          <p:cNvPicPr>
            <a:picLocks noChangeAspect="1"/>
          </p:cNvPicPr>
          <p:nvPr/>
        </p:nvPicPr>
        <p:blipFill>
          <a:blip r:embed="rId3"/>
          <a:stretch>
            <a:fillRect/>
          </a:stretch>
        </p:blipFill>
        <p:spPr>
          <a:xfrm>
            <a:off x="300038" y="1062167"/>
            <a:ext cx="9311102" cy="689404"/>
          </a:xfrm>
          <a:prstGeom prst="rect">
            <a:avLst/>
          </a:prstGeom>
        </p:spPr>
      </p:pic>
      <p:sp>
        <p:nvSpPr>
          <p:cNvPr id="10" name="TextBox 9">
            <a:extLst>
              <a:ext uri="{FF2B5EF4-FFF2-40B4-BE49-F238E27FC236}">
                <a16:creationId xmlns:a16="http://schemas.microsoft.com/office/drawing/2014/main" id="{A13AEC2D-CB90-4E20-90E8-050647C12D64}"/>
              </a:ext>
            </a:extLst>
          </p:cNvPr>
          <p:cNvSpPr txBox="1"/>
          <p:nvPr/>
        </p:nvSpPr>
        <p:spPr>
          <a:xfrm>
            <a:off x="-1" y="2059349"/>
            <a:ext cx="2808013" cy="307777"/>
          </a:xfrm>
          <a:prstGeom prst="rect">
            <a:avLst/>
          </a:prstGeom>
          <a:noFill/>
        </p:spPr>
        <p:txBody>
          <a:bodyPr wrap="none" rtlCol="0">
            <a:spAutoFit/>
          </a:bodyPr>
          <a:lstStyle/>
          <a:p>
            <a:pPr marL="285750" indent="-285750">
              <a:buFont typeface="Wingdings" panose="05000000000000000000" pitchFamily="2" charset="2"/>
              <a:buChar char="ü"/>
            </a:pPr>
            <a:r>
              <a:rPr lang="en-US" sz="1400" b="1" dirty="0"/>
              <a:t>Removing duplicate records</a:t>
            </a:r>
          </a:p>
        </p:txBody>
      </p:sp>
      <p:pic>
        <p:nvPicPr>
          <p:cNvPr id="11" name="Picture 10">
            <a:extLst>
              <a:ext uri="{FF2B5EF4-FFF2-40B4-BE49-F238E27FC236}">
                <a16:creationId xmlns:a16="http://schemas.microsoft.com/office/drawing/2014/main" id="{469FC50C-1C29-44DC-B411-D1665CAB0841}"/>
              </a:ext>
            </a:extLst>
          </p:cNvPr>
          <p:cNvPicPr>
            <a:picLocks noChangeAspect="1"/>
          </p:cNvPicPr>
          <p:nvPr/>
        </p:nvPicPr>
        <p:blipFill>
          <a:blip r:embed="rId4"/>
          <a:stretch>
            <a:fillRect/>
          </a:stretch>
        </p:blipFill>
        <p:spPr>
          <a:xfrm>
            <a:off x="300038" y="2367126"/>
            <a:ext cx="9400553" cy="636625"/>
          </a:xfrm>
          <a:prstGeom prst="rect">
            <a:avLst/>
          </a:prstGeom>
        </p:spPr>
      </p:pic>
      <p:sp>
        <p:nvSpPr>
          <p:cNvPr id="12" name="Rectangle 11">
            <a:extLst>
              <a:ext uri="{FF2B5EF4-FFF2-40B4-BE49-F238E27FC236}">
                <a16:creationId xmlns:a16="http://schemas.microsoft.com/office/drawing/2014/main" id="{1C4739AF-40EC-4891-89C4-7CE4FB95F41B}"/>
              </a:ext>
            </a:extLst>
          </p:cNvPr>
          <p:cNvSpPr/>
          <p:nvPr/>
        </p:nvSpPr>
        <p:spPr>
          <a:xfrm>
            <a:off x="0" y="3210419"/>
            <a:ext cx="2329484" cy="307777"/>
          </a:xfrm>
          <a:prstGeom prst="rect">
            <a:avLst/>
          </a:prstGeom>
        </p:spPr>
        <p:txBody>
          <a:bodyPr wrap="none">
            <a:spAutoFit/>
          </a:bodyPr>
          <a:lstStyle/>
          <a:p>
            <a:pPr marL="285750" indent="-285750">
              <a:buFont typeface="Wingdings" panose="05000000000000000000" pitchFamily="2" charset="2"/>
              <a:buChar char="ü"/>
            </a:pPr>
            <a:r>
              <a:rPr lang="en-US" sz="1400" b="1" dirty="0"/>
              <a:t>Adding new attributes</a:t>
            </a:r>
          </a:p>
        </p:txBody>
      </p:sp>
      <p:pic>
        <p:nvPicPr>
          <p:cNvPr id="13" name="Picture 12">
            <a:extLst>
              <a:ext uri="{FF2B5EF4-FFF2-40B4-BE49-F238E27FC236}">
                <a16:creationId xmlns:a16="http://schemas.microsoft.com/office/drawing/2014/main" id="{980C7D62-B90F-4059-83A5-3270A9F21441}"/>
              </a:ext>
            </a:extLst>
          </p:cNvPr>
          <p:cNvPicPr>
            <a:picLocks noChangeAspect="1"/>
          </p:cNvPicPr>
          <p:nvPr/>
        </p:nvPicPr>
        <p:blipFill>
          <a:blip r:embed="rId5"/>
          <a:stretch>
            <a:fillRect/>
          </a:stretch>
        </p:blipFill>
        <p:spPr>
          <a:xfrm>
            <a:off x="300038" y="3558031"/>
            <a:ext cx="9400552" cy="719955"/>
          </a:xfrm>
          <a:prstGeom prst="rect">
            <a:avLst/>
          </a:prstGeom>
        </p:spPr>
      </p:pic>
    </p:spTree>
    <p:extLst>
      <p:ext uri="{BB962C8B-B14F-4D97-AF65-F5344CB8AC3E}">
        <p14:creationId xmlns:p14="http://schemas.microsoft.com/office/powerpoint/2010/main" val="333017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6146-A053-440D-A668-AF1547158B1F}"/>
              </a:ext>
            </a:extLst>
          </p:cNvPr>
          <p:cNvSpPr>
            <a:spLocks noGrp="1"/>
          </p:cNvSpPr>
          <p:nvPr>
            <p:ph type="title"/>
          </p:nvPr>
        </p:nvSpPr>
        <p:spPr>
          <a:xfrm>
            <a:off x="0" y="0"/>
            <a:ext cx="11638722" cy="754389"/>
          </a:xfrm>
        </p:spPr>
        <p:txBody>
          <a:bodyPr>
            <a:normAutofit/>
          </a:bodyPr>
          <a:lstStyle/>
          <a:p>
            <a:r>
              <a:rPr lang="en-US" b="1" dirty="0">
                <a:solidFill>
                  <a:schemeClr val="accent2">
                    <a:lumMod val="50000"/>
                  </a:schemeClr>
                </a:solidFill>
              </a:rPr>
              <a:t>New Datasets : duration, sentimental, creators</a:t>
            </a:r>
          </a:p>
        </p:txBody>
      </p:sp>
      <p:sp>
        <p:nvSpPr>
          <p:cNvPr id="9" name="TextBox 8">
            <a:extLst>
              <a:ext uri="{FF2B5EF4-FFF2-40B4-BE49-F238E27FC236}">
                <a16:creationId xmlns:a16="http://schemas.microsoft.com/office/drawing/2014/main" id="{2409C8E2-2778-418C-B0FF-B3C985123128}"/>
              </a:ext>
            </a:extLst>
          </p:cNvPr>
          <p:cNvSpPr txBox="1"/>
          <p:nvPr/>
        </p:nvSpPr>
        <p:spPr>
          <a:xfrm>
            <a:off x="9940" y="615236"/>
            <a:ext cx="2783134" cy="307777"/>
          </a:xfrm>
          <a:prstGeom prst="rect">
            <a:avLst/>
          </a:prstGeom>
          <a:noFill/>
        </p:spPr>
        <p:txBody>
          <a:bodyPr wrap="none" rtlCol="0">
            <a:spAutoFit/>
          </a:bodyPr>
          <a:lstStyle/>
          <a:p>
            <a:r>
              <a:rPr lang="en-US" sz="1400" b="1" dirty="0"/>
              <a:t>Dataset</a:t>
            </a:r>
            <a:r>
              <a:rPr lang="en-US" sz="1400" dirty="0"/>
              <a:t> : USvideos_duration.csv</a:t>
            </a:r>
          </a:p>
        </p:txBody>
      </p:sp>
      <p:sp>
        <p:nvSpPr>
          <p:cNvPr id="14" name="TextBox 13">
            <a:extLst>
              <a:ext uri="{FF2B5EF4-FFF2-40B4-BE49-F238E27FC236}">
                <a16:creationId xmlns:a16="http://schemas.microsoft.com/office/drawing/2014/main" id="{B341C7EA-BF3D-4DB5-9186-2561F2721FCD}"/>
              </a:ext>
            </a:extLst>
          </p:cNvPr>
          <p:cNvSpPr txBox="1"/>
          <p:nvPr/>
        </p:nvSpPr>
        <p:spPr>
          <a:xfrm>
            <a:off x="-9939" y="975792"/>
            <a:ext cx="5464829" cy="307777"/>
          </a:xfrm>
          <a:prstGeom prst="rect">
            <a:avLst/>
          </a:prstGeom>
          <a:noFill/>
        </p:spPr>
        <p:txBody>
          <a:bodyPr wrap="none" rtlCol="0">
            <a:spAutoFit/>
          </a:bodyPr>
          <a:lstStyle/>
          <a:p>
            <a:r>
              <a:rPr lang="en-US" sz="1400" b="1" dirty="0"/>
              <a:t>Description</a:t>
            </a:r>
            <a:r>
              <a:rPr lang="en-US" sz="1400" dirty="0"/>
              <a:t> :  Video duration dataset created using YouTube APIs.</a:t>
            </a:r>
          </a:p>
        </p:txBody>
      </p:sp>
      <p:sp>
        <p:nvSpPr>
          <p:cNvPr id="15" name="TextBox 14">
            <a:extLst>
              <a:ext uri="{FF2B5EF4-FFF2-40B4-BE49-F238E27FC236}">
                <a16:creationId xmlns:a16="http://schemas.microsoft.com/office/drawing/2014/main" id="{6F896A6F-708E-45D3-AA8B-0029687D80E2}"/>
              </a:ext>
            </a:extLst>
          </p:cNvPr>
          <p:cNvSpPr txBox="1"/>
          <p:nvPr/>
        </p:nvSpPr>
        <p:spPr>
          <a:xfrm>
            <a:off x="3314" y="1297156"/>
            <a:ext cx="5197770" cy="307777"/>
          </a:xfrm>
          <a:prstGeom prst="rect">
            <a:avLst/>
          </a:prstGeom>
          <a:noFill/>
        </p:spPr>
        <p:txBody>
          <a:bodyPr wrap="none" rtlCol="0">
            <a:spAutoFit/>
          </a:bodyPr>
          <a:lstStyle/>
          <a:p>
            <a:r>
              <a:rPr lang="en-US" sz="1400" b="1" dirty="0"/>
              <a:t>Source code</a:t>
            </a:r>
            <a:r>
              <a:rPr lang="en-US" sz="1400" dirty="0"/>
              <a:t> : src/api/youtube/generate_video_lenght_ds.py</a:t>
            </a:r>
          </a:p>
        </p:txBody>
      </p:sp>
      <p:pic>
        <p:nvPicPr>
          <p:cNvPr id="3" name="Picture 2">
            <a:extLst>
              <a:ext uri="{FF2B5EF4-FFF2-40B4-BE49-F238E27FC236}">
                <a16:creationId xmlns:a16="http://schemas.microsoft.com/office/drawing/2014/main" id="{ED3D3019-4238-4542-954B-F8547EB9A7DC}"/>
              </a:ext>
            </a:extLst>
          </p:cNvPr>
          <p:cNvPicPr>
            <a:picLocks noChangeAspect="1"/>
          </p:cNvPicPr>
          <p:nvPr/>
        </p:nvPicPr>
        <p:blipFill>
          <a:blip r:embed="rId3"/>
          <a:stretch>
            <a:fillRect/>
          </a:stretch>
        </p:blipFill>
        <p:spPr>
          <a:xfrm>
            <a:off x="9940" y="1725888"/>
            <a:ext cx="3826564" cy="853108"/>
          </a:xfrm>
          <a:prstGeom prst="rect">
            <a:avLst/>
          </a:prstGeom>
        </p:spPr>
      </p:pic>
      <p:sp>
        <p:nvSpPr>
          <p:cNvPr id="16" name="TextBox 15">
            <a:extLst>
              <a:ext uri="{FF2B5EF4-FFF2-40B4-BE49-F238E27FC236}">
                <a16:creationId xmlns:a16="http://schemas.microsoft.com/office/drawing/2014/main" id="{AE149E58-0447-4CD5-9DE5-37FE861C7C0F}"/>
              </a:ext>
            </a:extLst>
          </p:cNvPr>
          <p:cNvSpPr txBox="1"/>
          <p:nvPr/>
        </p:nvSpPr>
        <p:spPr>
          <a:xfrm>
            <a:off x="62950" y="2675948"/>
            <a:ext cx="2552302" cy="307777"/>
          </a:xfrm>
          <a:prstGeom prst="rect">
            <a:avLst/>
          </a:prstGeom>
          <a:noFill/>
        </p:spPr>
        <p:txBody>
          <a:bodyPr wrap="none" rtlCol="0">
            <a:spAutoFit/>
          </a:bodyPr>
          <a:lstStyle/>
          <a:p>
            <a:r>
              <a:rPr lang="en-US" sz="1400" b="1" dirty="0"/>
              <a:t>Dataset</a:t>
            </a:r>
            <a:r>
              <a:rPr lang="en-US" sz="1400" dirty="0"/>
              <a:t> : US_sentimental.csv</a:t>
            </a:r>
          </a:p>
        </p:txBody>
      </p:sp>
      <p:sp>
        <p:nvSpPr>
          <p:cNvPr id="17" name="TextBox 16">
            <a:extLst>
              <a:ext uri="{FF2B5EF4-FFF2-40B4-BE49-F238E27FC236}">
                <a16:creationId xmlns:a16="http://schemas.microsoft.com/office/drawing/2014/main" id="{04324E12-D5BA-4860-A049-9622EDA3DA51}"/>
              </a:ext>
            </a:extLst>
          </p:cNvPr>
          <p:cNvSpPr txBox="1"/>
          <p:nvPr/>
        </p:nvSpPr>
        <p:spPr>
          <a:xfrm>
            <a:off x="43071" y="3036504"/>
            <a:ext cx="8898590" cy="307777"/>
          </a:xfrm>
          <a:prstGeom prst="rect">
            <a:avLst/>
          </a:prstGeom>
          <a:noFill/>
        </p:spPr>
        <p:txBody>
          <a:bodyPr wrap="none" rtlCol="0">
            <a:spAutoFit/>
          </a:bodyPr>
          <a:lstStyle/>
          <a:p>
            <a:r>
              <a:rPr lang="en-US" sz="1400" b="1" dirty="0"/>
              <a:t>Description</a:t>
            </a:r>
            <a:r>
              <a:rPr lang="en-US" sz="1400" dirty="0"/>
              <a:t> :  Sentimental analysis of videos titles and videos tags created using Vader sentimental package.</a:t>
            </a:r>
          </a:p>
        </p:txBody>
      </p:sp>
      <p:sp>
        <p:nvSpPr>
          <p:cNvPr id="18" name="TextBox 17">
            <a:extLst>
              <a:ext uri="{FF2B5EF4-FFF2-40B4-BE49-F238E27FC236}">
                <a16:creationId xmlns:a16="http://schemas.microsoft.com/office/drawing/2014/main" id="{D5691BB2-799F-480F-B39E-8F714987C599}"/>
              </a:ext>
            </a:extLst>
          </p:cNvPr>
          <p:cNvSpPr txBox="1"/>
          <p:nvPr/>
        </p:nvSpPr>
        <p:spPr>
          <a:xfrm>
            <a:off x="56324" y="3357868"/>
            <a:ext cx="6085320" cy="307777"/>
          </a:xfrm>
          <a:prstGeom prst="rect">
            <a:avLst/>
          </a:prstGeom>
          <a:noFill/>
        </p:spPr>
        <p:txBody>
          <a:bodyPr wrap="none" rtlCol="0">
            <a:spAutoFit/>
          </a:bodyPr>
          <a:lstStyle/>
          <a:p>
            <a:r>
              <a:rPr lang="en-US" sz="1400" b="1" dirty="0"/>
              <a:t>Source code</a:t>
            </a:r>
            <a:r>
              <a:rPr lang="en-US" sz="1400" dirty="0"/>
              <a:t> : src/api/youtube/src/sentimental/sentimental_analysis.py</a:t>
            </a:r>
          </a:p>
        </p:txBody>
      </p:sp>
      <p:pic>
        <p:nvPicPr>
          <p:cNvPr id="5" name="Picture 4">
            <a:extLst>
              <a:ext uri="{FF2B5EF4-FFF2-40B4-BE49-F238E27FC236}">
                <a16:creationId xmlns:a16="http://schemas.microsoft.com/office/drawing/2014/main" id="{792451FF-49FC-45B4-9201-F4EE14B8A1C4}"/>
              </a:ext>
            </a:extLst>
          </p:cNvPr>
          <p:cNvPicPr>
            <a:picLocks noChangeAspect="1"/>
          </p:cNvPicPr>
          <p:nvPr/>
        </p:nvPicPr>
        <p:blipFill>
          <a:blip r:embed="rId4"/>
          <a:stretch>
            <a:fillRect/>
          </a:stretch>
        </p:blipFill>
        <p:spPr>
          <a:xfrm>
            <a:off x="142462" y="3744198"/>
            <a:ext cx="5138134" cy="909348"/>
          </a:xfrm>
          <a:prstGeom prst="rect">
            <a:avLst/>
          </a:prstGeom>
        </p:spPr>
      </p:pic>
      <p:sp>
        <p:nvSpPr>
          <p:cNvPr id="19" name="TextBox 18">
            <a:extLst>
              <a:ext uri="{FF2B5EF4-FFF2-40B4-BE49-F238E27FC236}">
                <a16:creationId xmlns:a16="http://schemas.microsoft.com/office/drawing/2014/main" id="{17E17FEF-5238-44CA-9775-BDE5001ACEAB}"/>
              </a:ext>
            </a:extLst>
          </p:cNvPr>
          <p:cNvSpPr txBox="1"/>
          <p:nvPr/>
        </p:nvSpPr>
        <p:spPr>
          <a:xfrm>
            <a:off x="-3308" y="4696902"/>
            <a:ext cx="2204450" cy="307777"/>
          </a:xfrm>
          <a:prstGeom prst="rect">
            <a:avLst/>
          </a:prstGeom>
          <a:noFill/>
        </p:spPr>
        <p:txBody>
          <a:bodyPr wrap="none" rtlCol="0">
            <a:spAutoFit/>
          </a:bodyPr>
          <a:lstStyle/>
          <a:p>
            <a:r>
              <a:rPr lang="en-US" sz="1400" b="1" dirty="0"/>
              <a:t>Dataset</a:t>
            </a:r>
            <a:r>
              <a:rPr lang="en-US" sz="1400" dirty="0"/>
              <a:t> : USchannels.csv</a:t>
            </a:r>
          </a:p>
        </p:txBody>
      </p:sp>
      <p:sp>
        <p:nvSpPr>
          <p:cNvPr id="20" name="TextBox 19">
            <a:extLst>
              <a:ext uri="{FF2B5EF4-FFF2-40B4-BE49-F238E27FC236}">
                <a16:creationId xmlns:a16="http://schemas.microsoft.com/office/drawing/2014/main" id="{AF656D53-FBC1-4141-BFBC-6528D8B20010}"/>
              </a:ext>
            </a:extLst>
          </p:cNvPr>
          <p:cNvSpPr txBox="1"/>
          <p:nvPr/>
        </p:nvSpPr>
        <p:spPr>
          <a:xfrm>
            <a:off x="-23187" y="5057458"/>
            <a:ext cx="10677935" cy="307777"/>
          </a:xfrm>
          <a:prstGeom prst="rect">
            <a:avLst/>
          </a:prstGeom>
          <a:noFill/>
        </p:spPr>
        <p:txBody>
          <a:bodyPr wrap="square" rtlCol="0">
            <a:spAutoFit/>
          </a:bodyPr>
          <a:lstStyle/>
          <a:p>
            <a:r>
              <a:rPr lang="en-US" sz="1400" b="1" dirty="0"/>
              <a:t>Description</a:t>
            </a:r>
            <a:r>
              <a:rPr lang="en-US" sz="1400" dirty="0"/>
              <a:t> : channel creators dataset created using YouTube APIs.</a:t>
            </a:r>
          </a:p>
        </p:txBody>
      </p:sp>
      <p:sp>
        <p:nvSpPr>
          <p:cNvPr id="21" name="TextBox 20">
            <a:extLst>
              <a:ext uri="{FF2B5EF4-FFF2-40B4-BE49-F238E27FC236}">
                <a16:creationId xmlns:a16="http://schemas.microsoft.com/office/drawing/2014/main" id="{314AAD6E-77B3-40E5-812C-A634CE1F9532}"/>
              </a:ext>
            </a:extLst>
          </p:cNvPr>
          <p:cNvSpPr txBox="1"/>
          <p:nvPr/>
        </p:nvSpPr>
        <p:spPr>
          <a:xfrm>
            <a:off x="-9934" y="5378822"/>
            <a:ext cx="5153975" cy="307777"/>
          </a:xfrm>
          <a:prstGeom prst="rect">
            <a:avLst/>
          </a:prstGeom>
          <a:noFill/>
        </p:spPr>
        <p:txBody>
          <a:bodyPr wrap="none" rtlCol="0">
            <a:spAutoFit/>
          </a:bodyPr>
          <a:lstStyle/>
          <a:p>
            <a:r>
              <a:rPr lang="en-US" sz="1400" b="1" dirty="0"/>
              <a:t>Source code</a:t>
            </a:r>
            <a:r>
              <a:rPr lang="en-US" sz="1400" dirty="0"/>
              <a:t> : src/api/youtube/generate_video_lenght_ds.py</a:t>
            </a:r>
          </a:p>
        </p:txBody>
      </p:sp>
      <p:pic>
        <p:nvPicPr>
          <p:cNvPr id="6" name="Picture 5">
            <a:extLst>
              <a:ext uri="{FF2B5EF4-FFF2-40B4-BE49-F238E27FC236}">
                <a16:creationId xmlns:a16="http://schemas.microsoft.com/office/drawing/2014/main" id="{BEE0B2DE-AC90-4C78-9C7B-14520B838A61}"/>
              </a:ext>
            </a:extLst>
          </p:cNvPr>
          <p:cNvPicPr>
            <a:picLocks noChangeAspect="1"/>
          </p:cNvPicPr>
          <p:nvPr/>
        </p:nvPicPr>
        <p:blipFill>
          <a:blip r:embed="rId5"/>
          <a:stretch>
            <a:fillRect/>
          </a:stretch>
        </p:blipFill>
        <p:spPr>
          <a:xfrm>
            <a:off x="82089" y="5802831"/>
            <a:ext cx="4696033" cy="929228"/>
          </a:xfrm>
          <a:prstGeom prst="rect">
            <a:avLst/>
          </a:prstGeom>
        </p:spPr>
      </p:pic>
    </p:spTree>
    <p:extLst>
      <p:ext uri="{BB962C8B-B14F-4D97-AF65-F5344CB8AC3E}">
        <p14:creationId xmlns:p14="http://schemas.microsoft.com/office/powerpoint/2010/main" val="220614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p:bldP spid="16" grpId="0"/>
      <p:bldP spid="17" grpId="0"/>
      <p:bldP spid="18" grpId="0"/>
      <p:bldP spid="19" grpId="0"/>
      <p:bldP spid="20"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7153-EBCB-450B-8840-406F3520C33C}"/>
              </a:ext>
            </a:extLst>
          </p:cNvPr>
          <p:cNvSpPr>
            <a:spLocks noGrp="1"/>
          </p:cNvSpPr>
          <p:nvPr>
            <p:ph type="title"/>
          </p:nvPr>
        </p:nvSpPr>
        <p:spPr/>
        <p:txBody>
          <a:bodyPr/>
          <a:lstStyle/>
          <a:p>
            <a:r>
              <a:rPr lang="en-US" b="1" dirty="0">
                <a:solidFill>
                  <a:schemeClr val="tx1"/>
                </a:solidFill>
              </a:rPr>
              <a:t>Data Analysis</a:t>
            </a:r>
          </a:p>
        </p:txBody>
      </p:sp>
      <p:sp>
        <p:nvSpPr>
          <p:cNvPr id="3" name="Text Placeholder 2">
            <a:extLst>
              <a:ext uri="{FF2B5EF4-FFF2-40B4-BE49-F238E27FC236}">
                <a16:creationId xmlns:a16="http://schemas.microsoft.com/office/drawing/2014/main" id="{FE15D222-ED3C-4115-B696-E02E1F975C76}"/>
              </a:ext>
            </a:extLst>
          </p:cNvPr>
          <p:cNvSpPr>
            <a:spLocks noGrp="1"/>
          </p:cNvSpPr>
          <p:nvPr>
            <p:ph type="body" idx="1"/>
          </p:nvPr>
        </p:nvSpPr>
        <p:spPr/>
        <p:txBody>
          <a:bodyPr>
            <a:normAutofit fontScale="85000" lnSpcReduction="10000"/>
          </a:bodyPr>
          <a:lstStyle/>
          <a:p>
            <a:r>
              <a:rPr lang="en-US" dirty="0"/>
              <a:t>“If we have data, let’s look at data. If all we have are opinions, let’s go with mine”</a:t>
            </a:r>
          </a:p>
          <a:p>
            <a:r>
              <a:rPr lang="en-US" dirty="0"/>
              <a:t>Jim Barksdale</a:t>
            </a:r>
          </a:p>
        </p:txBody>
      </p:sp>
    </p:spTree>
    <p:extLst>
      <p:ext uri="{BB962C8B-B14F-4D97-AF65-F5344CB8AC3E}">
        <p14:creationId xmlns:p14="http://schemas.microsoft.com/office/powerpoint/2010/main" val="2256010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6146-A053-440D-A668-AF1547158B1F}"/>
              </a:ext>
            </a:extLst>
          </p:cNvPr>
          <p:cNvSpPr>
            <a:spLocks noGrp="1"/>
          </p:cNvSpPr>
          <p:nvPr>
            <p:ph type="title"/>
          </p:nvPr>
        </p:nvSpPr>
        <p:spPr>
          <a:xfrm>
            <a:off x="0" y="0"/>
            <a:ext cx="8596668" cy="754389"/>
          </a:xfrm>
        </p:spPr>
        <p:txBody>
          <a:bodyPr>
            <a:normAutofit fontScale="90000"/>
          </a:bodyPr>
          <a:lstStyle/>
          <a:p>
            <a:r>
              <a:rPr lang="en-US" sz="3100" b="1" dirty="0">
                <a:solidFill>
                  <a:schemeClr val="accent2">
                    <a:lumMod val="50000"/>
                  </a:schemeClr>
                </a:solidFill>
              </a:rPr>
              <a:t>Summary</a:t>
            </a:r>
            <a:br>
              <a:rPr lang="en-US" b="1" dirty="0">
                <a:solidFill>
                  <a:schemeClr val="accent2">
                    <a:lumMod val="50000"/>
                  </a:schemeClr>
                </a:solidFill>
              </a:rPr>
            </a:br>
            <a:r>
              <a:rPr lang="en-US" sz="2000" b="1" dirty="0">
                <a:solidFill>
                  <a:schemeClr val="accent2">
                    <a:lumMod val="50000"/>
                  </a:schemeClr>
                </a:solidFill>
              </a:rPr>
              <a:t>Question #1 : What valuable trends can we extract from our dataset?</a:t>
            </a:r>
          </a:p>
        </p:txBody>
      </p:sp>
      <p:pic>
        <p:nvPicPr>
          <p:cNvPr id="4" name="Picture 3">
            <a:extLst>
              <a:ext uri="{FF2B5EF4-FFF2-40B4-BE49-F238E27FC236}">
                <a16:creationId xmlns:a16="http://schemas.microsoft.com/office/drawing/2014/main" id="{4BD1A6C5-26F7-434B-A919-26A356B89829}"/>
              </a:ext>
            </a:extLst>
          </p:cNvPr>
          <p:cNvPicPr>
            <a:picLocks noChangeAspect="1"/>
          </p:cNvPicPr>
          <p:nvPr/>
        </p:nvPicPr>
        <p:blipFill>
          <a:blip r:embed="rId3"/>
          <a:stretch>
            <a:fillRect/>
          </a:stretch>
        </p:blipFill>
        <p:spPr>
          <a:xfrm>
            <a:off x="169767" y="1415826"/>
            <a:ext cx="9640155" cy="613579"/>
          </a:xfrm>
          <a:prstGeom prst="rect">
            <a:avLst/>
          </a:prstGeom>
        </p:spPr>
      </p:pic>
      <p:sp>
        <p:nvSpPr>
          <p:cNvPr id="5" name="TextBox 4">
            <a:extLst>
              <a:ext uri="{FF2B5EF4-FFF2-40B4-BE49-F238E27FC236}">
                <a16:creationId xmlns:a16="http://schemas.microsoft.com/office/drawing/2014/main" id="{A1F14D9D-B0E3-4315-A416-89CDF83B88BC}"/>
              </a:ext>
            </a:extLst>
          </p:cNvPr>
          <p:cNvSpPr txBox="1"/>
          <p:nvPr/>
        </p:nvSpPr>
        <p:spPr>
          <a:xfrm>
            <a:off x="377623" y="2969597"/>
            <a:ext cx="11608968" cy="3447098"/>
          </a:xfrm>
          <a:prstGeom prst="rect">
            <a:avLst/>
          </a:prstGeom>
          <a:noFill/>
        </p:spPr>
        <p:txBody>
          <a:bodyPr wrap="square" rtlCol="0">
            <a:spAutoFit/>
          </a:bodyPr>
          <a:lstStyle/>
          <a:p>
            <a:pPr marL="285750" indent="-285750">
              <a:buFont typeface="Wingdings" panose="05000000000000000000" pitchFamily="2" charset="2"/>
              <a:buChar char="ü"/>
            </a:pPr>
            <a:r>
              <a:rPr lang="en-US" sz="2000" dirty="0"/>
              <a:t>Excellent amount of data.</a:t>
            </a:r>
          </a:p>
          <a:p>
            <a:endParaRPr lang="en-US" sz="2000" dirty="0"/>
          </a:p>
          <a:p>
            <a:pPr marL="285750" indent="-285750">
              <a:buFont typeface="Wingdings" panose="05000000000000000000" pitchFamily="2" charset="2"/>
              <a:buChar char="ü"/>
            </a:pPr>
            <a:r>
              <a:rPr lang="en-US" sz="2000" dirty="0"/>
              <a:t>2M of Views on Average.</a:t>
            </a:r>
          </a:p>
          <a:p>
            <a:endParaRPr lang="en-US" sz="2000" dirty="0"/>
          </a:p>
          <a:p>
            <a:pPr marL="285750" indent="-285750">
              <a:buFont typeface="Wingdings" panose="05000000000000000000" pitchFamily="2" charset="2"/>
              <a:buChar char="ü"/>
            </a:pPr>
            <a:r>
              <a:rPr lang="en-US" sz="2000" dirty="0"/>
              <a:t>Data is spread-out by 7M of Views.</a:t>
            </a:r>
          </a:p>
          <a:p>
            <a:endParaRPr lang="en-US" sz="2000" dirty="0"/>
          </a:p>
          <a:p>
            <a:pPr marL="285750" indent="-285750">
              <a:buFont typeface="Wingdings" panose="05000000000000000000" pitchFamily="2" charset="2"/>
              <a:buChar char="ü"/>
            </a:pPr>
            <a:r>
              <a:rPr lang="en-US" sz="2000" dirty="0"/>
              <a:t>Total number of views is almost 38 times higher than US population (2018).</a:t>
            </a:r>
          </a:p>
          <a:p>
            <a:pPr marL="285750" indent="-285750">
              <a:buFont typeface="Wingdings" panose="05000000000000000000" pitchFamily="2" charset="2"/>
              <a:buChar char="ü"/>
            </a:pPr>
            <a:endParaRPr lang="en-US" sz="2000" dirty="0"/>
          </a:p>
          <a:p>
            <a:pPr marL="285750" indent="-285750">
              <a:buFont typeface="Wingdings" panose="05000000000000000000" pitchFamily="2" charset="2"/>
              <a:buChar char="ü"/>
            </a:pPr>
            <a:r>
              <a:rPr lang="en-US" sz="2000" dirty="0"/>
              <a:t>Write down the number of max visualizations (225M). We'll be using it in the end of the presentation.</a:t>
            </a:r>
          </a:p>
          <a:p>
            <a:endParaRPr lang="en-US" dirty="0"/>
          </a:p>
        </p:txBody>
      </p:sp>
    </p:spTree>
    <p:extLst>
      <p:ext uri="{BB962C8B-B14F-4D97-AF65-F5344CB8AC3E}">
        <p14:creationId xmlns:p14="http://schemas.microsoft.com/office/powerpoint/2010/main" val="21312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25557CA-6239-4B74-9620-301E06E3798F}"/>
              </a:ext>
            </a:extLst>
          </p:cNvPr>
          <p:cNvPicPr>
            <a:picLocks noChangeAspect="1"/>
          </p:cNvPicPr>
          <p:nvPr/>
        </p:nvPicPr>
        <p:blipFill>
          <a:blip r:embed="rId3"/>
          <a:stretch>
            <a:fillRect/>
          </a:stretch>
        </p:blipFill>
        <p:spPr>
          <a:xfrm>
            <a:off x="0" y="1160070"/>
            <a:ext cx="11157340" cy="3710103"/>
          </a:xfrm>
          <a:prstGeom prst="rect">
            <a:avLst/>
          </a:prstGeom>
        </p:spPr>
      </p:pic>
      <p:pic>
        <p:nvPicPr>
          <p:cNvPr id="8" name="Picture 7">
            <a:extLst>
              <a:ext uri="{FF2B5EF4-FFF2-40B4-BE49-F238E27FC236}">
                <a16:creationId xmlns:a16="http://schemas.microsoft.com/office/drawing/2014/main" id="{B574F2A4-B868-492D-B242-60CA52B9775C}"/>
              </a:ext>
            </a:extLst>
          </p:cNvPr>
          <p:cNvPicPr>
            <a:picLocks noChangeAspect="1"/>
          </p:cNvPicPr>
          <p:nvPr/>
        </p:nvPicPr>
        <p:blipFill>
          <a:blip r:embed="rId4"/>
          <a:stretch>
            <a:fillRect/>
          </a:stretch>
        </p:blipFill>
        <p:spPr>
          <a:xfrm>
            <a:off x="539917" y="5571230"/>
            <a:ext cx="10594712" cy="1037728"/>
          </a:xfrm>
          <a:prstGeom prst="rect">
            <a:avLst/>
          </a:prstGeom>
        </p:spPr>
      </p:pic>
      <p:sp>
        <p:nvSpPr>
          <p:cNvPr id="9" name="Title 1">
            <a:extLst>
              <a:ext uri="{FF2B5EF4-FFF2-40B4-BE49-F238E27FC236}">
                <a16:creationId xmlns:a16="http://schemas.microsoft.com/office/drawing/2014/main" id="{DB178579-F585-444B-8090-FAE11F3D682E}"/>
              </a:ext>
            </a:extLst>
          </p:cNvPr>
          <p:cNvSpPr txBox="1">
            <a:spLocks/>
          </p:cNvSpPr>
          <p:nvPr/>
        </p:nvSpPr>
        <p:spPr>
          <a:xfrm>
            <a:off x="0" y="0"/>
            <a:ext cx="8596668" cy="754389"/>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chemeClr val="accent2">
                    <a:lumMod val="50000"/>
                  </a:schemeClr>
                </a:solidFill>
              </a:rPr>
              <a:t>Summary</a:t>
            </a:r>
            <a:br>
              <a:rPr lang="en-US" b="1" dirty="0">
                <a:solidFill>
                  <a:schemeClr val="accent2">
                    <a:lumMod val="50000"/>
                  </a:schemeClr>
                </a:solidFill>
              </a:rPr>
            </a:br>
            <a:r>
              <a:rPr lang="en-US" sz="2000" b="1" dirty="0">
                <a:solidFill>
                  <a:schemeClr val="accent2">
                    <a:lumMod val="50000"/>
                  </a:schemeClr>
                </a:solidFill>
              </a:rPr>
              <a:t>Question #2 : Can we predict the potential to reach a number X of people ?</a:t>
            </a:r>
          </a:p>
        </p:txBody>
      </p:sp>
      <p:sp>
        <p:nvSpPr>
          <p:cNvPr id="10" name="TextBox 9">
            <a:extLst>
              <a:ext uri="{FF2B5EF4-FFF2-40B4-BE49-F238E27FC236}">
                <a16:creationId xmlns:a16="http://schemas.microsoft.com/office/drawing/2014/main" id="{3A0A72A7-00F5-4059-804B-ACFA7033519E}"/>
              </a:ext>
            </a:extLst>
          </p:cNvPr>
          <p:cNvSpPr txBox="1"/>
          <p:nvPr/>
        </p:nvSpPr>
        <p:spPr>
          <a:xfrm>
            <a:off x="377687" y="1033670"/>
            <a:ext cx="2980303" cy="369332"/>
          </a:xfrm>
          <a:prstGeom prst="rect">
            <a:avLst/>
          </a:prstGeom>
          <a:noFill/>
        </p:spPr>
        <p:txBody>
          <a:bodyPr wrap="none" rtlCol="0">
            <a:spAutoFit/>
          </a:bodyPr>
          <a:lstStyle/>
          <a:p>
            <a:pPr marL="285750" indent="-285750">
              <a:buFont typeface="Arial" panose="020B0604020202020204" pitchFamily="34" charset="0"/>
              <a:buChar char="•"/>
            </a:pPr>
            <a:r>
              <a:rPr lang="en-US" b="1" dirty="0"/>
              <a:t>Probability distribution</a:t>
            </a:r>
          </a:p>
        </p:txBody>
      </p:sp>
      <p:sp>
        <p:nvSpPr>
          <p:cNvPr id="11" name="TextBox 10">
            <a:extLst>
              <a:ext uri="{FF2B5EF4-FFF2-40B4-BE49-F238E27FC236}">
                <a16:creationId xmlns:a16="http://schemas.microsoft.com/office/drawing/2014/main" id="{9CA75173-6045-40E8-9A41-733F345FC456}"/>
              </a:ext>
            </a:extLst>
          </p:cNvPr>
          <p:cNvSpPr txBox="1"/>
          <p:nvPr/>
        </p:nvSpPr>
        <p:spPr>
          <a:xfrm>
            <a:off x="377687" y="5188790"/>
            <a:ext cx="1492716" cy="369332"/>
          </a:xfrm>
          <a:prstGeom prst="rect">
            <a:avLst/>
          </a:prstGeom>
          <a:noFill/>
        </p:spPr>
        <p:txBody>
          <a:bodyPr wrap="none" rtlCol="0">
            <a:spAutoFit/>
          </a:bodyPr>
          <a:lstStyle/>
          <a:p>
            <a:pPr marL="285750" indent="-285750">
              <a:buFont typeface="Arial" panose="020B0604020202020204" pitchFamily="34" charset="0"/>
              <a:buChar char="•"/>
            </a:pPr>
            <a:r>
              <a:rPr lang="en-US" b="1" dirty="0"/>
              <a:t>Quantiles</a:t>
            </a:r>
          </a:p>
        </p:txBody>
      </p:sp>
    </p:spTree>
    <p:extLst>
      <p:ext uri="{BB962C8B-B14F-4D97-AF65-F5344CB8AC3E}">
        <p14:creationId xmlns:p14="http://schemas.microsoft.com/office/powerpoint/2010/main" val="19894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7153-EBCB-450B-8840-406F3520C33C}"/>
              </a:ext>
            </a:extLst>
          </p:cNvPr>
          <p:cNvSpPr>
            <a:spLocks noGrp="1"/>
          </p:cNvSpPr>
          <p:nvPr>
            <p:ph type="title"/>
          </p:nvPr>
        </p:nvSpPr>
        <p:spPr/>
        <p:txBody>
          <a:bodyPr/>
          <a:lstStyle/>
          <a:p>
            <a:r>
              <a:rPr lang="en-US" b="1" dirty="0">
                <a:solidFill>
                  <a:schemeClr val="tx1"/>
                </a:solidFill>
              </a:rPr>
              <a:t>Time-Series</a:t>
            </a:r>
          </a:p>
        </p:txBody>
      </p:sp>
      <p:sp>
        <p:nvSpPr>
          <p:cNvPr id="3" name="Text Placeholder 2">
            <a:extLst>
              <a:ext uri="{FF2B5EF4-FFF2-40B4-BE49-F238E27FC236}">
                <a16:creationId xmlns:a16="http://schemas.microsoft.com/office/drawing/2014/main" id="{FE15D222-ED3C-4115-B696-E02E1F975C76}"/>
              </a:ext>
            </a:extLst>
          </p:cNvPr>
          <p:cNvSpPr>
            <a:spLocks noGrp="1"/>
          </p:cNvSpPr>
          <p:nvPr>
            <p:ph type="body" idx="1"/>
          </p:nvPr>
        </p:nvSpPr>
        <p:spPr>
          <a:xfrm>
            <a:off x="677335" y="4527448"/>
            <a:ext cx="8596668" cy="1028526"/>
          </a:xfrm>
        </p:spPr>
        <p:txBody>
          <a:bodyPr>
            <a:normAutofit/>
          </a:bodyPr>
          <a:lstStyle/>
          <a:p>
            <a:r>
              <a:rPr lang="en-US" sz="1700" dirty="0"/>
              <a:t>“If you can look into the seeds of time, and say which grain will grow and which will not, speak then unto me.”</a:t>
            </a:r>
          </a:p>
          <a:p>
            <a:r>
              <a:rPr lang="en-US" sz="1700" dirty="0"/>
              <a:t>William Shakespeare</a:t>
            </a:r>
          </a:p>
          <a:p>
            <a:endParaRPr lang="en-US" b="1" dirty="0"/>
          </a:p>
        </p:txBody>
      </p:sp>
    </p:spTree>
    <p:extLst>
      <p:ext uri="{BB962C8B-B14F-4D97-AF65-F5344CB8AC3E}">
        <p14:creationId xmlns:p14="http://schemas.microsoft.com/office/powerpoint/2010/main" val="1854897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66ADB8-6BF5-4BD0-BEC7-D368F888FB9A}"/>
              </a:ext>
            </a:extLst>
          </p:cNvPr>
          <p:cNvSpPr txBox="1"/>
          <p:nvPr/>
        </p:nvSpPr>
        <p:spPr>
          <a:xfrm>
            <a:off x="-180663" y="4055373"/>
            <a:ext cx="11576243" cy="1446550"/>
          </a:xfrm>
          <a:prstGeom prst="rect">
            <a:avLst/>
          </a:prstGeom>
          <a:noFill/>
        </p:spPr>
        <p:txBody>
          <a:bodyPr wrap="square" rtlCol="0">
            <a:spAutoFit/>
          </a:bodyPr>
          <a:lstStyle/>
          <a:p>
            <a:pPr marL="285750" indent="-285750">
              <a:buFont typeface="Arial" panose="020B0604020202020204" pitchFamily="34" charset="0"/>
              <a:buChar char="•"/>
            </a:pPr>
            <a:endParaRPr lang="en-US" sz="1400" dirty="0"/>
          </a:p>
          <a:p>
            <a:pPr marL="1200150" lvl="2" indent="-285750">
              <a:buFont typeface="Arial" panose="020B0604020202020204" pitchFamily="34" charset="0"/>
              <a:buChar char="•"/>
            </a:pPr>
            <a:endParaRPr lang="en-US" sz="1400" dirty="0"/>
          </a:p>
          <a:p>
            <a:pPr marL="1200150" lvl="2"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endParaRPr lang="en-US" sz="1600" b="1" dirty="0"/>
          </a:p>
          <a:p>
            <a:endParaRPr lang="en-US" sz="1600" b="1" dirty="0"/>
          </a:p>
        </p:txBody>
      </p:sp>
      <p:pic>
        <p:nvPicPr>
          <p:cNvPr id="5" name="Picture 4">
            <a:extLst>
              <a:ext uri="{FF2B5EF4-FFF2-40B4-BE49-F238E27FC236}">
                <a16:creationId xmlns:a16="http://schemas.microsoft.com/office/drawing/2014/main" id="{A8ACC8F3-CA0C-4906-9F33-65905F748BA9}"/>
              </a:ext>
            </a:extLst>
          </p:cNvPr>
          <p:cNvPicPr>
            <a:picLocks noChangeAspect="1"/>
          </p:cNvPicPr>
          <p:nvPr/>
        </p:nvPicPr>
        <p:blipFill>
          <a:blip r:embed="rId3"/>
          <a:stretch>
            <a:fillRect/>
          </a:stretch>
        </p:blipFill>
        <p:spPr>
          <a:xfrm>
            <a:off x="0" y="823962"/>
            <a:ext cx="4925675" cy="3235845"/>
          </a:xfrm>
          <a:prstGeom prst="rect">
            <a:avLst/>
          </a:prstGeom>
        </p:spPr>
      </p:pic>
      <p:pic>
        <p:nvPicPr>
          <p:cNvPr id="6" name="Picture 5">
            <a:extLst>
              <a:ext uri="{FF2B5EF4-FFF2-40B4-BE49-F238E27FC236}">
                <a16:creationId xmlns:a16="http://schemas.microsoft.com/office/drawing/2014/main" id="{BC4CAB3F-6FD5-4C58-A9E0-7AE6725F949B}"/>
              </a:ext>
            </a:extLst>
          </p:cNvPr>
          <p:cNvPicPr>
            <a:picLocks noChangeAspect="1"/>
          </p:cNvPicPr>
          <p:nvPr/>
        </p:nvPicPr>
        <p:blipFill>
          <a:blip r:embed="rId4"/>
          <a:stretch>
            <a:fillRect/>
          </a:stretch>
        </p:blipFill>
        <p:spPr>
          <a:xfrm>
            <a:off x="7066722" y="3393240"/>
            <a:ext cx="5026241" cy="3394264"/>
          </a:xfrm>
          <a:prstGeom prst="rect">
            <a:avLst/>
          </a:prstGeom>
        </p:spPr>
      </p:pic>
      <p:sp>
        <p:nvSpPr>
          <p:cNvPr id="9" name="Title 1">
            <a:extLst>
              <a:ext uri="{FF2B5EF4-FFF2-40B4-BE49-F238E27FC236}">
                <a16:creationId xmlns:a16="http://schemas.microsoft.com/office/drawing/2014/main" id="{72D7556E-30D9-499A-9DFC-59A19217824C}"/>
              </a:ext>
            </a:extLst>
          </p:cNvPr>
          <p:cNvSpPr>
            <a:spLocks noGrp="1"/>
          </p:cNvSpPr>
          <p:nvPr>
            <p:ph type="title"/>
          </p:nvPr>
        </p:nvSpPr>
        <p:spPr>
          <a:xfrm>
            <a:off x="0" y="0"/>
            <a:ext cx="8596668" cy="754389"/>
          </a:xfrm>
        </p:spPr>
        <p:txBody>
          <a:bodyPr>
            <a:normAutofit fontScale="90000"/>
          </a:bodyPr>
          <a:lstStyle/>
          <a:p>
            <a:r>
              <a:rPr lang="en-US" sz="3100" b="1" dirty="0">
                <a:solidFill>
                  <a:schemeClr val="accent2">
                    <a:lumMod val="50000"/>
                  </a:schemeClr>
                </a:solidFill>
              </a:rPr>
              <a:t>Time Series</a:t>
            </a:r>
            <a:br>
              <a:rPr lang="en-US" b="1" dirty="0">
                <a:solidFill>
                  <a:schemeClr val="accent2">
                    <a:lumMod val="50000"/>
                  </a:schemeClr>
                </a:solidFill>
              </a:rPr>
            </a:br>
            <a:r>
              <a:rPr lang="en-US" sz="2000" b="1" dirty="0">
                <a:solidFill>
                  <a:schemeClr val="accent2">
                    <a:lumMod val="50000"/>
                  </a:schemeClr>
                </a:solidFill>
              </a:rPr>
              <a:t>Question #3 : How trending videos activity looks live over time?</a:t>
            </a:r>
          </a:p>
        </p:txBody>
      </p:sp>
      <p:sp>
        <p:nvSpPr>
          <p:cNvPr id="8" name="TextBox 7">
            <a:extLst>
              <a:ext uri="{FF2B5EF4-FFF2-40B4-BE49-F238E27FC236}">
                <a16:creationId xmlns:a16="http://schemas.microsoft.com/office/drawing/2014/main" id="{E745C994-9C90-412F-BA3E-F04AAFD19C5E}"/>
              </a:ext>
            </a:extLst>
          </p:cNvPr>
          <p:cNvSpPr txBox="1"/>
          <p:nvPr/>
        </p:nvSpPr>
        <p:spPr>
          <a:xfrm>
            <a:off x="5352861" y="1032911"/>
            <a:ext cx="4594528" cy="1200329"/>
          </a:xfrm>
          <a:prstGeom prst="rect">
            <a:avLst/>
          </a:prstGeom>
          <a:noFill/>
        </p:spPr>
        <p:txBody>
          <a:bodyPr wrap="none" rtlCol="0">
            <a:spAutoFit/>
          </a:bodyPr>
          <a:lstStyle/>
          <a:p>
            <a:pPr marL="285750" indent="-285750">
              <a:buFont typeface="Arial" panose="020B0604020202020204" pitchFamily="34" charset="0"/>
              <a:buChar char="•"/>
            </a:pPr>
            <a:r>
              <a:rPr lang="en-US" dirty="0"/>
              <a:t>Insights for deployment campaign dates</a:t>
            </a:r>
          </a:p>
          <a:p>
            <a:pPr marL="285750" indent="-285750">
              <a:buFont typeface="Arial" panose="020B0604020202020204" pitchFamily="34" charset="0"/>
              <a:buChar char="•"/>
            </a:pPr>
            <a:r>
              <a:rPr lang="en-US" dirty="0"/>
              <a:t>Reveal activity behaviors</a:t>
            </a:r>
          </a:p>
          <a:p>
            <a:pPr marL="285750" indent="-285750">
              <a:buFont typeface="Arial" panose="020B0604020202020204" pitchFamily="34" charset="0"/>
              <a:buChar char="•"/>
            </a:pPr>
            <a:r>
              <a:rPr lang="en-US" dirty="0"/>
              <a:t>Powerful insight to drive decisions</a:t>
            </a:r>
          </a:p>
          <a:p>
            <a:endParaRPr lang="en-US" dirty="0"/>
          </a:p>
        </p:txBody>
      </p:sp>
      <p:sp>
        <p:nvSpPr>
          <p:cNvPr id="12" name="TextBox 11">
            <a:extLst>
              <a:ext uri="{FF2B5EF4-FFF2-40B4-BE49-F238E27FC236}">
                <a16:creationId xmlns:a16="http://schemas.microsoft.com/office/drawing/2014/main" id="{F412A983-4DD3-4402-9D21-40AC5AA69690}"/>
              </a:ext>
            </a:extLst>
          </p:cNvPr>
          <p:cNvSpPr txBox="1"/>
          <p:nvPr/>
        </p:nvSpPr>
        <p:spPr>
          <a:xfrm>
            <a:off x="426366" y="4726493"/>
            <a:ext cx="5277663" cy="1477328"/>
          </a:xfrm>
          <a:prstGeom prst="rect">
            <a:avLst/>
          </a:prstGeom>
          <a:noFill/>
        </p:spPr>
        <p:txBody>
          <a:bodyPr wrap="none" rtlCol="0">
            <a:spAutoFit/>
          </a:bodyPr>
          <a:lstStyle/>
          <a:p>
            <a:pPr marL="285750" indent="-285750">
              <a:buFont typeface="Arial" panose="020B0604020202020204" pitchFamily="34" charset="0"/>
              <a:buChar char="•"/>
            </a:pPr>
            <a:r>
              <a:rPr lang="en-US" dirty="0"/>
              <a:t>Reveal the speed of when activity is changing.</a:t>
            </a:r>
          </a:p>
          <a:p>
            <a:pPr marL="285750" indent="-285750">
              <a:buFont typeface="Arial" panose="020B0604020202020204" pitchFamily="34" charset="0"/>
              <a:buChar char="•"/>
            </a:pPr>
            <a:r>
              <a:rPr lang="en-US" dirty="0"/>
              <a:t>Reveal activity behaviors.</a:t>
            </a:r>
          </a:p>
          <a:p>
            <a:pPr marL="285750" indent="-285750">
              <a:buFont typeface="Arial" panose="020B0604020202020204" pitchFamily="34" charset="0"/>
              <a:buChar char="•"/>
            </a:pPr>
            <a:r>
              <a:rPr lang="en-US" dirty="0"/>
              <a:t>Reveal maximum and minimum behaviors.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82511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fade">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500"/>
                                        <p:tgtEl>
                                          <p:spTgt spid="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fade">
                                      <p:cBhvr>
                                        <p:cTn id="37" dur="500"/>
                                        <p:tgtEl>
                                          <p:spTgt spid="1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xEl>
                                              <p:pRg st="1" end="1"/>
                                            </p:txEl>
                                          </p:spTgt>
                                        </p:tgtEl>
                                        <p:attrNameLst>
                                          <p:attrName>style.visibility</p:attrName>
                                        </p:attrNameLst>
                                      </p:cBhvr>
                                      <p:to>
                                        <p:strVal val="visible"/>
                                      </p:to>
                                    </p:set>
                                    <p:animEffect transition="in" filter="fade">
                                      <p:cBhvr>
                                        <p:cTn id="42" dur="500"/>
                                        <p:tgtEl>
                                          <p:spTgt spid="12">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xEl>
                                              <p:pRg st="2" end="2"/>
                                            </p:txEl>
                                          </p:spTgt>
                                        </p:tgtEl>
                                        <p:attrNameLst>
                                          <p:attrName>style.visibility</p:attrName>
                                        </p:attrNameLst>
                                      </p:cBhvr>
                                      <p:to>
                                        <p:strVal val="visible"/>
                                      </p:to>
                                    </p:set>
                                    <p:animEffect transition="in" filter="fade">
                                      <p:cBhvr>
                                        <p:cTn id="47" dur="500"/>
                                        <p:tgtEl>
                                          <p:spTgt spid="12">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nodePh="1">
                                  <p:stCondLst>
                                    <p:cond delay="0"/>
                                  </p:stCondLst>
                                  <p:endCondLst>
                                    <p:cond evt="begin" delay="0">
                                      <p:tn val="50"/>
                                    </p:cond>
                                  </p:end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8" grpId="0" build="p"/>
      <p:bldP spid="1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6A1CD2B-0D1F-4EAD-BB19-494EF4E2CFD8}"/>
              </a:ext>
            </a:extLst>
          </p:cNvPr>
          <p:cNvSpPr>
            <a:spLocks noGrp="1"/>
          </p:cNvSpPr>
          <p:nvPr>
            <p:ph type="title"/>
          </p:nvPr>
        </p:nvSpPr>
        <p:spPr>
          <a:xfrm>
            <a:off x="0" y="0"/>
            <a:ext cx="8596668" cy="754389"/>
          </a:xfrm>
        </p:spPr>
        <p:txBody>
          <a:bodyPr>
            <a:normAutofit fontScale="90000"/>
          </a:bodyPr>
          <a:lstStyle/>
          <a:p>
            <a:r>
              <a:rPr lang="en-US" sz="3100" b="1" dirty="0">
                <a:solidFill>
                  <a:schemeClr val="accent2">
                    <a:lumMod val="50000"/>
                  </a:schemeClr>
                </a:solidFill>
              </a:rPr>
              <a:t>Time Series</a:t>
            </a:r>
            <a:br>
              <a:rPr lang="en-US" b="1" dirty="0">
                <a:solidFill>
                  <a:schemeClr val="accent2">
                    <a:lumMod val="50000"/>
                  </a:schemeClr>
                </a:solidFill>
              </a:rPr>
            </a:br>
            <a:r>
              <a:rPr lang="en-US" sz="2000" b="1" dirty="0">
                <a:solidFill>
                  <a:schemeClr val="accent2">
                    <a:lumMod val="50000"/>
                  </a:schemeClr>
                </a:solidFill>
              </a:rPr>
              <a:t>Question #4 : How long takes for a video become a trending video ?</a:t>
            </a:r>
          </a:p>
        </p:txBody>
      </p:sp>
      <p:pic>
        <p:nvPicPr>
          <p:cNvPr id="6" name="Picture 5">
            <a:extLst>
              <a:ext uri="{FF2B5EF4-FFF2-40B4-BE49-F238E27FC236}">
                <a16:creationId xmlns:a16="http://schemas.microsoft.com/office/drawing/2014/main" id="{7D561800-5CD5-4347-9656-11CBF4A42ACB}"/>
              </a:ext>
            </a:extLst>
          </p:cNvPr>
          <p:cNvPicPr>
            <a:picLocks noChangeAspect="1"/>
          </p:cNvPicPr>
          <p:nvPr/>
        </p:nvPicPr>
        <p:blipFill>
          <a:blip r:embed="rId3"/>
          <a:stretch>
            <a:fillRect/>
          </a:stretch>
        </p:blipFill>
        <p:spPr>
          <a:xfrm>
            <a:off x="87653" y="1026007"/>
            <a:ext cx="3082930" cy="2349546"/>
          </a:xfrm>
          <a:prstGeom prst="rect">
            <a:avLst/>
          </a:prstGeom>
        </p:spPr>
      </p:pic>
      <p:pic>
        <p:nvPicPr>
          <p:cNvPr id="8" name="Picture 7">
            <a:extLst>
              <a:ext uri="{FF2B5EF4-FFF2-40B4-BE49-F238E27FC236}">
                <a16:creationId xmlns:a16="http://schemas.microsoft.com/office/drawing/2014/main" id="{B535C3EC-315E-4F03-B7EE-A6613D6FCC6A}"/>
              </a:ext>
            </a:extLst>
          </p:cNvPr>
          <p:cNvPicPr>
            <a:picLocks noChangeAspect="1"/>
          </p:cNvPicPr>
          <p:nvPr/>
        </p:nvPicPr>
        <p:blipFill>
          <a:blip r:embed="rId4"/>
          <a:stretch>
            <a:fillRect/>
          </a:stretch>
        </p:blipFill>
        <p:spPr>
          <a:xfrm>
            <a:off x="3759305" y="2340171"/>
            <a:ext cx="4253948" cy="3312809"/>
          </a:xfrm>
          <a:prstGeom prst="rect">
            <a:avLst/>
          </a:prstGeom>
        </p:spPr>
      </p:pic>
      <p:pic>
        <p:nvPicPr>
          <p:cNvPr id="11" name="Picture 10">
            <a:extLst>
              <a:ext uri="{FF2B5EF4-FFF2-40B4-BE49-F238E27FC236}">
                <a16:creationId xmlns:a16="http://schemas.microsoft.com/office/drawing/2014/main" id="{9C10BE6C-8D53-45FE-B8AA-44B0C2F0B8FA}"/>
              </a:ext>
            </a:extLst>
          </p:cNvPr>
          <p:cNvPicPr>
            <a:picLocks noChangeAspect="1"/>
          </p:cNvPicPr>
          <p:nvPr/>
        </p:nvPicPr>
        <p:blipFill>
          <a:blip r:embed="rId5"/>
          <a:stretch>
            <a:fillRect/>
          </a:stretch>
        </p:blipFill>
        <p:spPr>
          <a:xfrm>
            <a:off x="8500270" y="968649"/>
            <a:ext cx="3604077" cy="2703058"/>
          </a:xfrm>
          <a:prstGeom prst="rect">
            <a:avLst/>
          </a:prstGeom>
        </p:spPr>
      </p:pic>
      <p:sp>
        <p:nvSpPr>
          <p:cNvPr id="12" name="TextBox 11">
            <a:extLst>
              <a:ext uri="{FF2B5EF4-FFF2-40B4-BE49-F238E27FC236}">
                <a16:creationId xmlns:a16="http://schemas.microsoft.com/office/drawing/2014/main" id="{558D2798-94E1-4233-AB99-7AC4F0E20D43}"/>
              </a:ext>
            </a:extLst>
          </p:cNvPr>
          <p:cNvSpPr txBox="1"/>
          <p:nvPr/>
        </p:nvSpPr>
        <p:spPr>
          <a:xfrm>
            <a:off x="3410872" y="1358146"/>
            <a:ext cx="5089397"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a:t>Takes forever between December and February</a:t>
            </a:r>
          </a:p>
        </p:txBody>
      </p:sp>
      <p:sp>
        <p:nvSpPr>
          <p:cNvPr id="13" name="TextBox 12">
            <a:extLst>
              <a:ext uri="{FF2B5EF4-FFF2-40B4-BE49-F238E27FC236}">
                <a16:creationId xmlns:a16="http://schemas.microsoft.com/office/drawing/2014/main" id="{66EF7229-EF67-485F-82BA-BAA95A4EC548}"/>
              </a:ext>
            </a:extLst>
          </p:cNvPr>
          <p:cNvSpPr txBox="1"/>
          <p:nvPr/>
        </p:nvSpPr>
        <p:spPr>
          <a:xfrm>
            <a:off x="442386" y="5652980"/>
            <a:ext cx="4623382" cy="369332"/>
          </a:xfrm>
          <a:prstGeom prst="rect">
            <a:avLst/>
          </a:prstGeom>
          <a:noFill/>
        </p:spPr>
        <p:txBody>
          <a:bodyPr wrap="none" rtlCol="0">
            <a:spAutoFit/>
          </a:bodyPr>
          <a:lstStyle/>
          <a:p>
            <a:pPr marL="285750" indent="-285750">
              <a:buFont typeface="Wingdings" panose="05000000000000000000" pitchFamily="2" charset="2"/>
              <a:buChar char="ü"/>
            </a:pPr>
            <a:r>
              <a:rPr lang="en-US" dirty="0"/>
              <a:t>The “miracle” from March through June</a:t>
            </a:r>
          </a:p>
        </p:txBody>
      </p:sp>
      <p:sp>
        <p:nvSpPr>
          <p:cNvPr id="14" name="TextBox 13">
            <a:extLst>
              <a:ext uri="{FF2B5EF4-FFF2-40B4-BE49-F238E27FC236}">
                <a16:creationId xmlns:a16="http://schemas.microsoft.com/office/drawing/2014/main" id="{0156BD35-8792-443E-900F-D0412CF1043B}"/>
              </a:ext>
            </a:extLst>
          </p:cNvPr>
          <p:cNvSpPr txBox="1"/>
          <p:nvPr/>
        </p:nvSpPr>
        <p:spPr>
          <a:xfrm>
            <a:off x="442386" y="6247803"/>
            <a:ext cx="4224683" cy="369332"/>
          </a:xfrm>
          <a:prstGeom prst="rect">
            <a:avLst/>
          </a:prstGeom>
          <a:noFill/>
        </p:spPr>
        <p:txBody>
          <a:bodyPr wrap="none" rtlCol="0">
            <a:spAutoFit/>
          </a:bodyPr>
          <a:lstStyle/>
          <a:p>
            <a:pPr marL="285750" indent="-285750">
              <a:buFont typeface="Wingdings" panose="05000000000000000000" pitchFamily="2" charset="2"/>
              <a:buChar char="ü"/>
            </a:pPr>
            <a:r>
              <a:rPr lang="en-US" dirty="0"/>
              <a:t>Christmas &amp; End of Year side effects</a:t>
            </a:r>
          </a:p>
        </p:txBody>
      </p:sp>
    </p:spTree>
    <p:extLst>
      <p:ext uri="{BB962C8B-B14F-4D97-AF65-F5344CB8AC3E}">
        <p14:creationId xmlns:p14="http://schemas.microsoft.com/office/powerpoint/2010/main" val="55464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3"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7153-EBCB-450B-8840-406F3520C33C}"/>
              </a:ext>
            </a:extLst>
          </p:cNvPr>
          <p:cNvSpPr>
            <a:spLocks noGrp="1"/>
          </p:cNvSpPr>
          <p:nvPr>
            <p:ph type="title"/>
          </p:nvPr>
        </p:nvSpPr>
        <p:spPr/>
        <p:txBody>
          <a:bodyPr/>
          <a:lstStyle/>
          <a:p>
            <a:r>
              <a:rPr lang="en-US" b="1" dirty="0">
                <a:solidFill>
                  <a:schemeClr val="tx1"/>
                </a:solidFill>
              </a:rPr>
              <a:t>Trends</a:t>
            </a:r>
          </a:p>
        </p:txBody>
      </p:sp>
      <p:sp>
        <p:nvSpPr>
          <p:cNvPr id="3" name="Text Placeholder 2">
            <a:extLst>
              <a:ext uri="{FF2B5EF4-FFF2-40B4-BE49-F238E27FC236}">
                <a16:creationId xmlns:a16="http://schemas.microsoft.com/office/drawing/2014/main" id="{FE15D222-ED3C-4115-B696-E02E1F975C76}"/>
              </a:ext>
            </a:extLst>
          </p:cNvPr>
          <p:cNvSpPr>
            <a:spLocks noGrp="1"/>
          </p:cNvSpPr>
          <p:nvPr>
            <p:ph type="body" idx="1"/>
          </p:nvPr>
        </p:nvSpPr>
        <p:spPr/>
        <p:txBody>
          <a:bodyPr/>
          <a:lstStyle/>
          <a:p>
            <a:r>
              <a:rPr lang="en-US" dirty="0"/>
              <a:t>“The problem with data is that it says a lot, but it also says nothing.”</a:t>
            </a:r>
          </a:p>
          <a:p>
            <a:r>
              <a:rPr lang="en-US" dirty="0"/>
              <a:t>Sendhil Mullainathan</a:t>
            </a:r>
          </a:p>
        </p:txBody>
      </p:sp>
    </p:spTree>
    <p:extLst>
      <p:ext uri="{BB962C8B-B14F-4D97-AF65-F5344CB8AC3E}">
        <p14:creationId xmlns:p14="http://schemas.microsoft.com/office/powerpoint/2010/main" val="1292336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6146-A053-440D-A668-AF1547158B1F}"/>
              </a:ext>
            </a:extLst>
          </p:cNvPr>
          <p:cNvSpPr>
            <a:spLocks noGrp="1"/>
          </p:cNvSpPr>
          <p:nvPr>
            <p:ph type="title"/>
          </p:nvPr>
        </p:nvSpPr>
        <p:spPr>
          <a:xfrm>
            <a:off x="0" y="0"/>
            <a:ext cx="8596668" cy="754389"/>
          </a:xfrm>
        </p:spPr>
        <p:txBody>
          <a:bodyPr>
            <a:normAutofit/>
          </a:bodyPr>
          <a:lstStyle/>
          <a:p>
            <a:r>
              <a:rPr lang="en-US" sz="3200" b="1" dirty="0">
                <a:solidFill>
                  <a:schemeClr val="accent2">
                    <a:lumMod val="50000"/>
                  </a:schemeClr>
                </a:solidFill>
              </a:rPr>
              <a:t>Before we start</a:t>
            </a:r>
          </a:p>
        </p:txBody>
      </p:sp>
      <p:sp>
        <p:nvSpPr>
          <p:cNvPr id="3" name="TextBox 2">
            <a:extLst>
              <a:ext uri="{FF2B5EF4-FFF2-40B4-BE49-F238E27FC236}">
                <a16:creationId xmlns:a16="http://schemas.microsoft.com/office/drawing/2014/main" id="{A266ADB8-6BF5-4BD0-BEC7-D368F888FB9A}"/>
              </a:ext>
            </a:extLst>
          </p:cNvPr>
          <p:cNvSpPr txBox="1"/>
          <p:nvPr/>
        </p:nvSpPr>
        <p:spPr>
          <a:xfrm>
            <a:off x="1" y="754389"/>
            <a:ext cx="11797916" cy="6032421"/>
          </a:xfrm>
          <a:prstGeom prst="rect">
            <a:avLst/>
          </a:prstGeom>
          <a:noFill/>
        </p:spPr>
        <p:txBody>
          <a:bodyPr wrap="square" rtlCol="0">
            <a:spAutoFit/>
          </a:bodyPr>
          <a:lstStyle/>
          <a:p>
            <a:r>
              <a:rPr lang="en-US" sz="2400" b="1" dirty="0"/>
              <a:t>Useful links (also available on Slack)</a:t>
            </a:r>
          </a:p>
          <a:p>
            <a:endParaRPr lang="en-US" sz="2400" b="1" dirty="0"/>
          </a:p>
          <a:p>
            <a:pPr marL="914400" lvl="1" indent="-457200">
              <a:buFont typeface="Arial" panose="020B0604020202020204" pitchFamily="34" charset="0"/>
              <a:buChar char="•"/>
            </a:pPr>
            <a:r>
              <a:rPr lang="en-US" sz="2000" b="1" dirty="0"/>
              <a:t>GitHub repository</a:t>
            </a:r>
          </a:p>
          <a:p>
            <a:pPr lvl="2"/>
            <a:r>
              <a:rPr lang="en-US" sz="1400" dirty="0">
                <a:solidFill>
                  <a:schemeClr val="tx2"/>
                </a:solidFill>
                <a:hlinkClick r:id="rId2">
                  <a:extLst>
                    <a:ext uri="{A12FA001-AC4F-418D-AE19-62706E023703}">
                      <ahyp:hlinkClr xmlns:ahyp="http://schemas.microsoft.com/office/drawing/2018/hyperlinkcolor" val="tx"/>
                    </a:ext>
                  </a:extLst>
                </a:hlinkClick>
              </a:rPr>
              <a:t>https://github.com/ageraldo1/DataScienceProject1.git</a:t>
            </a:r>
            <a:endParaRPr lang="en-US" sz="1400" dirty="0">
              <a:solidFill>
                <a:schemeClr val="tx2"/>
              </a:solidFill>
            </a:endParaRPr>
          </a:p>
          <a:p>
            <a:pPr lvl="2"/>
            <a:endParaRPr lang="en-US" sz="1400" b="1" dirty="0">
              <a:solidFill>
                <a:schemeClr val="tx2"/>
              </a:solidFill>
            </a:endParaRPr>
          </a:p>
          <a:p>
            <a:pPr marL="914400" lvl="1" indent="-457200">
              <a:buFont typeface="Arial" panose="020B0604020202020204" pitchFamily="34" charset="0"/>
              <a:buChar char="•"/>
            </a:pPr>
            <a:r>
              <a:rPr lang="en-US" sz="2000" b="1" dirty="0"/>
              <a:t>Jupyter notebooks</a:t>
            </a:r>
          </a:p>
          <a:p>
            <a:pPr lvl="2"/>
            <a:r>
              <a:rPr lang="en-US" sz="1200" dirty="0">
                <a:hlinkClick r:id="rId3">
                  <a:extLst>
                    <a:ext uri="{A12FA001-AC4F-418D-AE19-62706E023703}">
                      <ahyp:hlinkClr xmlns:ahyp="http://schemas.microsoft.com/office/drawing/2018/hyperlinkcolor" val="tx"/>
                    </a:ext>
                  </a:extLst>
                </a:hlinkClick>
              </a:rPr>
              <a:t>https://github.com/ageraldo1/DataScienceProject1/tree/master/documents/analysis/videos</a:t>
            </a:r>
            <a:endParaRPr lang="en-US" sz="1200" dirty="0"/>
          </a:p>
          <a:p>
            <a:pPr lvl="2"/>
            <a:endParaRPr lang="en-US" sz="1200" b="1" dirty="0"/>
          </a:p>
          <a:p>
            <a:pPr lvl="2"/>
            <a:r>
              <a:rPr lang="en-US" sz="1400" b="1" dirty="0" err="1"/>
              <a:t>Nbviewer</a:t>
            </a:r>
            <a:r>
              <a:rPr lang="en-US" sz="1400" b="1" dirty="0"/>
              <a:t>(online viewer)</a:t>
            </a:r>
            <a:endParaRPr lang="en-US" sz="1200" b="1" dirty="0"/>
          </a:p>
          <a:p>
            <a:pPr lvl="2"/>
            <a:r>
              <a:rPr lang="en-US" sz="1200" dirty="0">
                <a:solidFill>
                  <a:schemeClr val="tx2"/>
                </a:solidFill>
                <a:hlinkClick r:id="rId4">
                  <a:extLst>
                    <a:ext uri="{A12FA001-AC4F-418D-AE19-62706E023703}">
                      <ahyp:hlinkClr xmlns:ahyp="http://schemas.microsoft.com/office/drawing/2018/hyperlinkcolor" val="tx"/>
                    </a:ext>
                  </a:extLst>
                </a:hlinkClick>
              </a:rPr>
              <a:t>https://nbviewer.jupyter.org/github/ageraldo1/DataScienceProject1/blob/master/documents/analysis/videos/alex/Videos%20Analysis.ipynb</a:t>
            </a:r>
            <a:endParaRPr lang="en-US" sz="1200" b="1" dirty="0">
              <a:solidFill>
                <a:schemeClr val="tx2"/>
              </a:solidFill>
            </a:endParaRPr>
          </a:p>
          <a:p>
            <a:pPr lvl="1"/>
            <a:endParaRPr lang="en-US" sz="2000" b="1" dirty="0"/>
          </a:p>
          <a:p>
            <a:pPr marL="914400" lvl="1" indent="-457200">
              <a:buFont typeface="Arial" panose="020B0604020202020204" pitchFamily="34" charset="0"/>
              <a:buChar char="•"/>
            </a:pPr>
            <a:r>
              <a:rPr lang="en-US" sz="2000" b="1" dirty="0"/>
              <a:t>API source code</a:t>
            </a:r>
          </a:p>
          <a:p>
            <a:pPr marL="1371600" lvl="2" indent="-457200">
              <a:buFont typeface="Arial" panose="020B0604020202020204" pitchFamily="34" charset="0"/>
              <a:buChar char="•"/>
            </a:pPr>
            <a:r>
              <a:rPr lang="en-US" sz="2000" b="1" dirty="0"/>
              <a:t>YouTube</a:t>
            </a:r>
          </a:p>
          <a:p>
            <a:pPr lvl="3"/>
            <a:r>
              <a:rPr lang="en-US" sz="1200" dirty="0">
                <a:hlinkClick r:id="rId5">
                  <a:extLst>
                    <a:ext uri="{A12FA001-AC4F-418D-AE19-62706E023703}">
                      <ahyp:hlinkClr xmlns:ahyp="http://schemas.microsoft.com/office/drawing/2018/hyperlinkcolor" val="tx"/>
                    </a:ext>
                  </a:extLst>
                </a:hlinkClick>
              </a:rPr>
              <a:t>https://github.com/ageraldo1/DataScienceProject1/blob/master/src/api/youtube/generate_video_lenght_ds.py</a:t>
            </a:r>
            <a:endParaRPr lang="en-US" sz="1200" dirty="0"/>
          </a:p>
          <a:p>
            <a:pPr lvl="3"/>
            <a:endParaRPr lang="en-US" sz="1400" dirty="0"/>
          </a:p>
          <a:p>
            <a:pPr lvl="3"/>
            <a:r>
              <a:rPr lang="en-US" sz="1200" dirty="0">
                <a:hlinkClick r:id="rId5">
                  <a:extLst>
                    <a:ext uri="{A12FA001-AC4F-418D-AE19-62706E023703}">
                      <ahyp:hlinkClr xmlns:ahyp="http://schemas.microsoft.com/office/drawing/2018/hyperlinkcolor" val="tx"/>
                    </a:ext>
                  </a:extLst>
                </a:hlinkClick>
              </a:rPr>
              <a:t>https://github.com/ageraldo1/DataScienceProject1/blob/master/src/api/youtube/generate_video_lenght_ds.py</a:t>
            </a:r>
            <a:endParaRPr lang="en-US" sz="1200" b="1" dirty="0"/>
          </a:p>
          <a:p>
            <a:pPr lvl="2"/>
            <a:endParaRPr lang="en-US" sz="2000" b="1" dirty="0"/>
          </a:p>
          <a:p>
            <a:pPr marL="1371600" lvl="2" indent="-457200">
              <a:buFont typeface="Arial" panose="020B0604020202020204" pitchFamily="34" charset="0"/>
              <a:buChar char="•"/>
            </a:pPr>
            <a:r>
              <a:rPr lang="en-US" sz="2000" b="1" dirty="0"/>
              <a:t>Sentimental Analysis</a:t>
            </a:r>
          </a:p>
          <a:p>
            <a:pPr lvl="3"/>
            <a:r>
              <a:rPr lang="en-US" sz="1200" dirty="0">
                <a:hlinkClick r:id="rId6">
                  <a:extLst>
                    <a:ext uri="{A12FA001-AC4F-418D-AE19-62706E023703}">
                      <ahyp:hlinkClr xmlns:ahyp="http://schemas.microsoft.com/office/drawing/2018/hyperlinkcolor" val="tx"/>
                    </a:ext>
                  </a:extLst>
                </a:hlinkClick>
              </a:rPr>
              <a:t>https://github.com/ageraldo1/DataScienceProject1/blob/master/src/sentimental/sentimental_analysis.py</a:t>
            </a:r>
            <a:endParaRPr lang="en-US" sz="1200" dirty="0"/>
          </a:p>
          <a:p>
            <a:pPr lvl="3"/>
            <a:endParaRPr lang="en-US" sz="1400" b="1" dirty="0"/>
          </a:p>
          <a:p>
            <a:endParaRPr lang="en-US" sz="2800" b="1" dirty="0"/>
          </a:p>
          <a:p>
            <a:endParaRPr lang="en-US" sz="2800" b="1" dirty="0"/>
          </a:p>
        </p:txBody>
      </p:sp>
    </p:spTree>
    <p:extLst>
      <p:ext uri="{BB962C8B-B14F-4D97-AF65-F5344CB8AC3E}">
        <p14:creationId xmlns:p14="http://schemas.microsoft.com/office/powerpoint/2010/main" val="1675605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9E468D0-EB68-485E-891E-0E9968BE5E10}"/>
              </a:ext>
            </a:extLst>
          </p:cNvPr>
          <p:cNvSpPr>
            <a:spLocks noGrp="1"/>
          </p:cNvSpPr>
          <p:nvPr>
            <p:ph type="title"/>
          </p:nvPr>
        </p:nvSpPr>
        <p:spPr>
          <a:xfrm>
            <a:off x="0" y="0"/>
            <a:ext cx="8596668" cy="754389"/>
          </a:xfrm>
        </p:spPr>
        <p:txBody>
          <a:bodyPr>
            <a:normAutofit fontScale="90000"/>
          </a:bodyPr>
          <a:lstStyle/>
          <a:p>
            <a:r>
              <a:rPr lang="en-US" sz="3100" b="1" dirty="0">
                <a:solidFill>
                  <a:schemeClr val="accent2">
                    <a:lumMod val="50000"/>
                  </a:schemeClr>
                </a:solidFill>
              </a:rPr>
              <a:t>Trends</a:t>
            </a:r>
            <a:br>
              <a:rPr lang="en-US" b="1" dirty="0">
                <a:solidFill>
                  <a:schemeClr val="accent2">
                    <a:lumMod val="50000"/>
                  </a:schemeClr>
                </a:solidFill>
              </a:rPr>
            </a:br>
            <a:r>
              <a:rPr lang="en-US" sz="2000" b="1" dirty="0">
                <a:solidFill>
                  <a:schemeClr val="accent2">
                    <a:lumMod val="50000"/>
                  </a:schemeClr>
                </a:solidFill>
              </a:rPr>
              <a:t>Question #5 : What are the categories dominating YouTube?</a:t>
            </a:r>
          </a:p>
        </p:txBody>
      </p:sp>
      <p:pic>
        <p:nvPicPr>
          <p:cNvPr id="6" name="Picture 5">
            <a:extLst>
              <a:ext uri="{FF2B5EF4-FFF2-40B4-BE49-F238E27FC236}">
                <a16:creationId xmlns:a16="http://schemas.microsoft.com/office/drawing/2014/main" id="{EDA73BA7-40D7-4BC2-93DD-2E3EB9AD1AE8}"/>
              </a:ext>
            </a:extLst>
          </p:cNvPr>
          <p:cNvPicPr>
            <a:picLocks noChangeAspect="1"/>
          </p:cNvPicPr>
          <p:nvPr/>
        </p:nvPicPr>
        <p:blipFill>
          <a:blip r:embed="rId3"/>
          <a:stretch>
            <a:fillRect/>
          </a:stretch>
        </p:blipFill>
        <p:spPr>
          <a:xfrm>
            <a:off x="7136296" y="684815"/>
            <a:ext cx="5025887" cy="4914926"/>
          </a:xfrm>
          <a:prstGeom prst="rect">
            <a:avLst/>
          </a:prstGeom>
        </p:spPr>
      </p:pic>
      <p:pic>
        <p:nvPicPr>
          <p:cNvPr id="9" name="Picture 8">
            <a:extLst>
              <a:ext uri="{FF2B5EF4-FFF2-40B4-BE49-F238E27FC236}">
                <a16:creationId xmlns:a16="http://schemas.microsoft.com/office/drawing/2014/main" id="{040BE36B-7609-4F1A-8672-660907283D3F}"/>
              </a:ext>
            </a:extLst>
          </p:cNvPr>
          <p:cNvPicPr>
            <a:picLocks noChangeAspect="1"/>
          </p:cNvPicPr>
          <p:nvPr/>
        </p:nvPicPr>
        <p:blipFill>
          <a:blip r:embed="rId4"/>
          <a:stretch>
            <a:fillRect/>
          </a:stretch>
        </p:blipFill>
        <p:spPr>
          <a:xfrm>
            <a:off x="0" y="2563952"/>
            <a:ext cx="5327374" cy="4294048"/>
          </a:xfrm>
          <a:prstGeom prst="rect">
            <a:avLst/>
          </a:prstGeom>
        </p:spPr>
      </p:pic>
      <p:sp>
        <p:nvSpPr>
          <p:cNvPr id="12" name="TextBox 11">
            <a:extLst>
              <a:ext uri="{FF2B5EF4-FFF2-40B4-BE49-F238E27FC236}">
                <a16:creationId xmlns:a16="http://schemas.microsoft.com/office/drawing/2014/main" id="{4A6713C2-FFA6-48A1-B222-7D99847282FA}"/>
              </a:ext>
            </a:extLst>
          </p:cNvPr>
          <p:cNvSpPr txBox="1"/>
          <p:nvPr/>
        </p:nvSpPr>
        <p:spPr>
          <a:xfrm>
            <a:off x="339666" y="1306003"/>
            <a:ext cx="7025229"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t>Music and entertainment categories dominate the total of views.</a:t>
            </a:r>
          </a:p>
        </p:txBody>
      </p:sp>
      <p:sp>
        <p:nvSpPr>
          <p:cNvPr id="13" name="TextBox 12">
            <a:extLst>
              <a:ext uri="{FF2B5EF4-FFF2-40B4-BE49-F238E27FC236}">
                <a16:creationId xmlns:a16="http://schemas.microsoft.com/office/drawing/2014/main" id="{35E1C078-B9FB-4010-96B4-AE4403C0EFC0}"/>
              </a:ext>
            </a:extLst>
          </p:cNvPr>
          <p:cNvSpPr txBox="1"/>
          <p:nvPr/>
        </p:nvSpPr>
        <p:spPr>
          <a:xfrm>
            <a:off x="4422912" y="5961390"/>
            <a:ext cx="7769087" cy="646331"/>
          </a:xfrm>
          <a:prstGeom prst="rect">
            <a:avLst/>
          </a:prstGeom>
          <a:noFill/>
        </p:spPr>
        <p:txBody>
          <a:bodyPr wrap="square" rtlCol="0">
            <a:spAutoFit/>
          </a:bodyPr>
          <a:lstStyle/>
          <a:p>
            <a:pPr marL="285750" indent="-285750">
              <a:buFont typeface="Arial" panose="020B0604020202020204" pitchFamily="34" charset="0"/>
              <a:buChar char="•"/>
            </a:pPr>
            <a:r>
              <a:rPr lang="en-US" dirty="0"/>
              <a:t>Entertainment category dominate total of uploads.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0890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969B59-EC31-419B-9AF6-CA1923D8B727}"/>
              </a:ext>
            </a:extLst>
          </p:cNvPr>
          <p:cNvPicPr>
            <a:picLocks noChangeAspect="1"/>
          </p:cNvPicPr>
          <p:nvPr/>
        </p:nvPicPr>
        <p:blipFill>
          <a:blip r:embed="rId3"/>
          <a:stretch>
            <a:fillRect/>
          </a:stretch>
        </p:blipFill>
        <p:spPr>
          <a:xfrm>
            <a:off x="308114" y="754389"/>
            <a:ext cx="9933784" cy="4699922"/>
          </a:xfrm>
          <a:prstGeom prst="rect">
            <a:avLst/>
          </a:prstGeom>
        </p:spPr>
      </p:pic>
      <p:sp>
        <p:nvSpPr>
          <p:cNvPr id="7" name="Title 1">
            <a:extLst>
              <a:ext uri="{FF2B5EF4-FFF2-40B4-BE49-F238E27FC236}">
                <a16:creationId xmlns:a16="http://schemas.microsoft.com/office/drawing/2014/main" id="{D1B702A9-0C0F-4295-8B20-415038825C5F}"/>
              </a:ext>
            </a:extLst>
          </p:cNvPr>
          <p:cNvSpPr>
            <a:spLocks noGrp="1"/>
          </p:cNvSpPr>
          <p:nvPr>
            <p:ph type="title"/>
          </p:nvPr>
        </p:nvSpPr>
        <p:spPr>
          <a:xfrm>
            <a:off x="0" y="0"/>
            <a:ext cx="8596668" cy="754389"/>
          </a:xfrm>
        </p:spPr>
        <p:txBody>
          <a:bodyPr>
            <a:normAutofit fontScale="90000"/>
          </a:bodyPr>
          <a:lstStyle/>
          <a:p>
            <a:r>
              <a:rPr lang="en-US" sz="3100" b="1" dirty="0">
                <a:solidFill>
                  <a:schemeClr val="accent2">
                    <a:lumMod val="50000"/>
                  </a:schemeClr>
                </a:solidFill>
              </a:rPr>
              <a:t>Trends</a:t>
            </a:r>
            <a:br>
              <a:rPr lang="en-US" b="1" dirty="0">
                <a:solidFill>
                  <a:schemeClr val="accent2">
                    <a:lumMod val="50000"/>
                  </a:schemeClr>
                </a:solidFill>
              </a:rPr>
            </a:br>
            <a:r>
              <a:rPr lang="en-US" sz="2000" b="1" dirty="0">
                <a:solidFill>
                  <a:schemeClr val="accent2">
                    <a:lumMod val="50000"/>
                  </a:schemeClr>
                </a:solidFill>
              </a:rPr>
              <a:t>Question #6 : How spread out is the data across video categories?</a:t>
            </a:r>
          </a:p>
        </p:txBody>
      </p:sp>
      <p:sp>
        <p:nvSpPr>
          <p:cNvPr id="6" name="TextBox 5">
            <a:extLst>
              <a:ext uri="{FF2B5EF4-FFF2-40B4-BE49-F238E27FC236}">
                <a16:creationId xmlns:a16="http://schemas.microsoft.com/office/drawing/2014/main" id="{F29AD539-50EE-4D72-B5FD-E992109B803C}"/>
              </a:ext>
            </a:extLst>
          </p:cNvPr>
          <p:cNvSpPr txBox="1"/>
          <p:nvPr/>
        </p:nvSpPr>
        <p:spPr>
          <a:xfrm>
            <a:off x="238539" y="5454311"/>
            <a:ext cx="7684861" cy="1169551"/>
          </a:xfrm>
          <a:prstGeom prst="rect">
            <a:avLst/>
          </a:prstGeom>
          <a:noFill/>
        </p:spPr>
        <p:txBody>
          <a:bodyPr wrap="none" rtlCol="0">
            <a:spAutoFit/>
          </a:bodyPr>
          <a:lstStyle/>
          <a:p>
            <a:pPr marL="285750" indent="-285750">
              <a:buFont typeface="Arial" panose="020B0604020202020204" pitchFamily="34" charset="0"/>
              <a:buChar char="•"/>
            </a:pPr>
            <a:r>
              <a:rPr lang="en-US" sz="1400" dirty="0"/>
              <a:t>All categories except Show presents outliers. </a:t>
            </a:r>
          </a:p>
          <a:p>
            <a:endParaRPr lang="en-US" sz="1400" dirty="0"/>
          </a:p>
          <a:p>
            <a:pPr marL="285750" indent="-285750">
              <a:buFont typeface="Arial" panose="020B0604020202020204" pitchFamily="34" charset="0"/>
              <a:buChar char="•"/>
            </a:pPr>
            <a:r>
              <a:rPr lang="en-US" sz="1400" dirty="0"/>
              <a:t>Show distribution seems to be a normal distribution. </a:t>
            </a:r>
          </a:p>
          <a:p>
            <a:endParaRPr lang="en-US" sz="1400" dirty="0"/>
          </a:p>
          <a:p>
            <a:pPr marL="285750" indent="-285750">
              <a:buFont typeface="Arial" panose="020B0604020202020204" pitchFamily="34" charset="0"/>
              <a:buChar char="•"/>
            </a:pPr>
            <a:r>
              <a:rPr lang="en-US" sz="1400" dirty="0"/>
              <a:t>Music, Entertainment, and Film &amp; Animations presents a considerable number of outliers.</a:t>
            </a:r>
          </a:p>
        </p:txBody>
      </p:sp>
    </p:spTree>
    <p:extLst>
      <p:ext uri="{BB962C8B-B14F-4D97-AF65-F5344CB8AC3E}">
        <p14:creationId xmlns:p14="http://schemas.microsoft.com/office/powerpoint/2010/main" val="116393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1B702A9-0C0F-4295-8B20-415038825C5F}"/>
              </a:ext>
            </a:extLst>
          </p:cNvPr>
          <p:cNvSpPr>
            <a:spLocks noGrp="1"/>
          </p:cNvSpPr>
          <p:nvPr>
            <p:ph type="title"/>
          </p:nvPr>
        </p:nvSpPr>
        <p:spPr>
          <a:xfrm>
            <a:off x="0" y="0"/>
            <a:ext cx="8596668" cy="754389"/>
          </a:xfrm>
        </p:spPr>
        <p:txBody>
          <a:bodyPr>
            <a:normAutofit fontScale="90000"/>
          </a:bodyPr>
          <a:lstStyle/>
          <a:p>
            <a:r>
              <a:rPr lang="en-US" sz="3100" b="1" dirty="0">
                <a:solidFill>
                  <a:schemeClr val="accent2">
                    <a:lumMod val="50000"/>
                  </a:schemeClr>
                </a:solidFill>
              </a:rPr>
              <a:t>Trends</a:t>
            </a:r>
            <a:br>
              <a:rPr lang="en-US" b="1" dirty="0">
                <a:solidFill>
                  <a:schemeClr val="accent2">
                    <a:lumMod val="50000"/>
                  </a:schemeClr>
                </a:solidFill>
              </a:rPr>
            </a:br>
            <a:r>
              <a:rPr lang="en-US" sz="2000" b="1" dirty="0">
                <a:solidFill>
                  <a:schemeClr val="accent2">
                    <a:lumMod val="50000"/>
                  </a:schemeClr>
                </a:solidFill>
              </a:rPr>
              <a:t>Question #7 : What are the most used tags across the categories?</a:t>
            </a:r>
          </a:p>
        </p:txBody>
      </p:sp>
      <p:sp>
        <p:nvSpPr>
          <p:cNvPr id="5" name="TextBox 4">
            <a:extLst>
              <a:ext uri="{FF2B5EF4-FFF2-40B4-BE49-F238E27FC236}">
                <a16:creationId xmlns:a16="http://schemas.microsoft.com/office/drawing/2014/main" id="{5FA0FAD7-6E30-46A8-85F8-52F465B2B968}"/>
              </a:ext>
            </a:extLst>
          </p:cNvPr>
          <p:cNvSpPr txBox="1"/>
          <p:nvPr/>
        </p:nvSpPr>
        <p:spPr>
          <a:xfrm>
            <a:off x="0" y="6347113"/>
            <a:ext cx="11129585" cy="307777"/>
          </a:xfrm>
          <a:prstGeom prst="rect">
            <a:avLst/>
          </a:prstGeom>
          <a:noFill/>
        </p:spPr>
        <p:txBody>
          <a:bodyPr wrap="none" rtlCol="0">
            <a:spAutoFit/>
          </a:bodyPr>
          <a:lstStyle/>
          <a:p>
            <a:pPr marL="285750" indent="-285750">
              <a:buFont typeface="Arial" panose="020B0604020202020204" pitchFamily="34" charset="0"/>
              <a:buChar char="•"/>
            </a:pPr>
            <a:r>
              <a:rPr lang="en-US" sz="1400" dirty="0"/>
              <a:t>Discovering the word iPhone as one of the most used keywords for the Shows category still remains a secret for the group members.</a:t>
            </a:r>
          </a:p>
        </p:txBody>
      </p:sp>
      <p:pic>
        <p:nvPicPr>
          <p:cNvPr id="8" name="Picture 7">
            <a:extLst>
              <a:ext uri="{FF2B5EF4-FFF2-40B4-BE49-F238E27FC236}">
                <a16:creationId xmlns:a16="http://schemas.microsoft.com/office/drawing/2014/main" id="{D4AA9D93-BBF5-4D67-9556-955BFF341FCB}"/>
              </a:ext>
            </a:extLst>
          </p:cNvPr>
          <p:cNvPicPr>
            <a:picLocks noChangeAspect="1"/>
          </p:cNvPicPr>
          <p:nvPr/>
        </p:nvPicPr>
        <p:blipFill>
          <a:blip r:embed="rId3"/>
          <a:stretch>
            <a:fillRect/>
          </a:stretch>
        </p:blipFill>
        <p:spPr>
          <a:xfrm>
            <a:off x="248477" y="814687"/>
            <a:ext cx="11225210" cy="5532425"/>
          </a:xfrm>
          <a:prstGeom prst="rect">
            <a:avLst/>
          </a:prstGeom>
        </p:spPr>
      </p:pic>
    </p:spTree>
    <p:extLst>
      <p:ext uri="{BB962C8B-B14F-4D97-AF65-F5344CB8AC3E}">
        <p14:creationId xmlns:p14="http://schemas.microsoft.com/office/powerpoint/2010/main" val="295178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1B702A9-0C0F-4295-8B20-415038825C5F}"/>
              </a:ext>
            </a:extLst>
          </p:cNvPr>
          <p:cNvSpPr>
            <a:spLocks noGrp="1"/>
          </p:cNvSpPr>
          <p:nvPr>
            <p:ph type="title"/>
          </p:nvPr>
        </p:nvSpPr>
        <p:spPr>
          <a:xfrm>
            <a:off x="-1" y="0"/>
            <a:ext cx="10505661" cy="754389"/>
          </a:xfrm>
        </p:spPr>
        <p:txBody>
          <a:bodyPr>
            <a:normAutofit fontScale="90000"/>
          </a:bodyPr>
          <a:lstStyle/>
          <a:p>
            <a:r>
              <a:rPr lang="en-US" sz="3100" b="1" dirty="0">
                <a:solidFill>
                  <a:schemeClr val="accent2">
                    <a:lumMod val="50000"/>
                  </a:schemeClr>
                </a:solidFill>
              </a:rPr>
              <a:t>Trends</a:t>
            </a:r>
            <a:br>
              <a:rPr lang="en-US" b="1" dirty="0">
                <a:solidFill>
                  <a:schemeClr val="accent2">
                    <a:lumMod val="50000"/>
                  </a:schemeClr>
                </a:solidFill>
              </a:rPr>
            </a:br>
            <a:r>
              <a:rPr lang="en-US" sz="2000" b="1" dirty="0">
                <a:solidFill>
                  <a:schemeClr val="accent2">
                    <a:lumMod val="50000"/>
                  </a:schemeClr>
                </a:solidFill>
              </a:rPr>
              <a:t>Question #8 : What is the sentimental used by titles and tags  across categories?</a:t>
            </a:r>
          </a:p>
        </p:txBody>
      </p:sp>
      <p:pic>
        <p:nvPicPr>
          <p:cNvPr id="2" name="Picture 1">
            <a:extLst>
              <a:ext uri="{FF2B5EF4-FFF2-40B4-BE49-F238E27FC236}">
                <a16:creationId xmlns:a16="http://schemas.microsoft.com/office/drawing/2014/main" id="{508809DB-8636-4B56-8B55-C9E017A3DC04}"/>
              </a:ext>
            </a:extLst>
          </p:cNvPr>
          <p:cNvPicPr>
            <a:picLocks noChangeAspect="1"/>
          </p:cNvPicPr>
          <p:nvPr/>
        </p:nvPicPr>
        <p:blipFill>
          <a:blip r:embed="rId3"/>
          <a:stretch>
            <a:fillRect/>
          </a:stretch>
        </p:blipFill>
        <p:spPr>
          <a:xfrm>
            <a:off x="0" y="1007256"/>
            <a:ext cx="4289452" cy="4033365"/>
          </a:xfrm>
          <a:prstGeom prst="rect">
            <a:avLst/>
          </a:prstGeom>
        </p:spPr>
      </p:pic>
      <p:pic>
        <p:nvPicPr>
          <p:cNvPr id="3" name="Picture 2">
            <a:extLst>
              <a:ext uri="{FF2B5EF4-FFF2-40B4-BE49-F238E27FC236}">
                <a16:creationId xmlns:a16="http://schemas.microsoft.com/office/drawing/2014/main" id="{F9400DF6-58ED-4D94-B4CB-83FA2ECEC0FC}"/>
              </a:ext>
            </a:extLst>
          </p:cNvPr>
          <p:cNvPicPr>
            <a:picLocks noChangeAspect="1"/>
          </p:cNvPicPr>
          <p:nvPr/>
        </p:nvPicPr>
        <p:blipFill>
          <a:blip r:embed="rId4"/>
          <a:stretch>
            <a:fillRect/>
          </a:stretch>
        </p:blipFill>
        <p:spPr>
          <a:xfrm>
            <a:off x="6857058" y="1007256"/>
            <a:ext cx="4611758" cy="4427287"/>
          </a:xfrm>
          <a:prstGeom prst="rect">
            <a:avLst/>
          </a:prstGeom>
        </p:spPr>
      </p:pic>
      <p:sp>
        <p:nvSpPr>
          <p:cNvPr id="4" name="TextBox 3">
            <a:extLst>
              <a:ext uri="{FF2B5EF4-FFF2-40B4-BE49-F238E27FC236}">
                <a16:creationId xmlns:a16="http://schemas.microsoft.com/office/drawing/2014/main" id="{4442564A-E7C0-4B31-9B19-3F1461BEBEA1}"/>
              </a:ext>
            </a:extLst>
          </p:cNvPr>
          <p:cNvSpPr txBox="1"/>
          <p:nvPr/>
        </p:nvSpPr>
        <p:spPr>
          <a:xfrm>
            <a:off x="67447" y="5325214"/>
            <a:ext cx="4222005" cy="923330"/>
          </a:xfrm>
          <a:prstGeom prst="rect">
            <a:avLst/>
          </a:prstGeom>
          <a:noFill/>
        </p:spPr>
        <p:txBody>
          <a:bodyPr wrap="square" rtlCol="0">
            <a:spAutoFit/>
          </a:bodyPr>
          <a:lstStyle/>
          <a:p>
            <a:r>
              <a:rPr lang="en-US" dirty="0"/>
              <a:t>How-to &amp; Style and Pets &amp; Animals categories present higher positives score for tags (higher than 60%). </a:t>
            </a:r>
          </a:p>
        </p:txBody>
      </p:sp>
      <p:sp>
        <p:nvSpPr>
          <p:cNvPr id="9" name="TextBox 8">
            <a:extLst>
              <a:ext uri="{FF2B5EF4-FFF2-40B4-BE49-F238E27FC236}">
                <a16:creationId xmlns:a16="http://schemas.microsoft.com/office/drawing/2014/main" id="{054AEE6F-410B-460A-8572-D7B144814BF7}"/>
              </a:ext>
            </a:extLst>
          </p:cNvPr>
          <p:cNvSpPr txBox="1"/>
          <p:nvPr/>
        </p:nvSpPr>
        <p:spPr>
          <a:xfrm>
            <a:off x="7246810" y="5446714"/>
            <a:ext cx="4222005" cy="923330"/>
          </a:xfrm>
          <a:prstGeom prst="rect">
            <a:avLst/>
          </a:prstGeom>
          <a:noFill/>
        </p:spPr>
        <p:txBody>
          <a:bodyPr wrap="square" rtlCol="0">
            <a:spAutoFit/>
          </a:bodyPr>
          <a:lstStyle/>
          <a:p>
            <a:r>
              <a:rPr lang="en-US" dirty="0"/>
              <a:t>Nonprofits &amp; Activism category presents the higher positive score but this score is below 50%. </a:t>
            </a:r>
          </a:p>
        </p:txBody>
      </p:sp>
      <p:sp>
        <p:nvSpPr>
          <p:cNvPr id="6" name="TextBox 5">
            <a:extLst>
              <a:ext uri="{FF2B5EF4-FFF2-40B4-BE49-F238E27FC236}">
                <a16:creationId xmlns:a16="http://schemas.microsoft.com/office/drawing/2014/main" id="{5096BEA4-4809-4649-BB34-68A60C7029AD}"/>
              </a:ext>
            </a:extLst>
          </p:cNvPr>
          <p:cNvSpPr txBox="1"/>
          <p:nvPr/>
        </p:nvSpPr>
        <p:spPr>
          <a:xfrm>
            <a:off x="4477824" y="1560443"/>
            <a:ext cx="2190861" cy="2308324"/>
          </a:xfrm>
          <a:prstGeom prst="rect">
            <a:avLst/>
          </a:prstGeom>
          <a:noFill/>
        </p:spPr>
        <p:txBody>
          <a:bodyPr wrap="square" rtlCol="0">
            <a:spAutoFit/>
          </a:bodyPr>
          <a:lstStyle/>
          <a:p>
            <a:pPr algn="ctr"/>
            <a:r>
              <a:rPr lang="en-US" b="1" dirty="0"/>
              <a:t>New Question </a:t>
            </a:r>
            <a:r>
              <a:rPr lang="en-US" dirty="0"/>
              <a:t>: </a:t>
            </a:r>
          </a:p>
          <a:p>
            <a:pPr algn="ctr"/>
            <a:endParaRPr lang="en-US" dirty="0"/>
          </a:p>
          <a:p>
            <a:pPr algn="ctr"/>
            <a:r>
              <a:rPr lang="en-US" dirty="0"/>
              <a:t>Is there any correction between titles and tags sentiments with the number of views?</a:t>
            </a:r>
          </a:p>
        </p:txBody>
      </p:sp>
    </p:spTree>
    <p:extLst>
      <p:ext uri="{BB962C8B-B14F-4D97-AF65-F5344CB8AC3E}">
        <p14:creationId xmlns:p14="http://schemas.microsoft.com/office/powerpoint/2010/main" val="53511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9"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1B702A9-0C0F-4295-8B20-415038825C5F}"/>
              </a:ext>
            </a:extLst>
          </p:cNvPr>
          <p:cNvSpPr>
            <a:spLocks noGrp="1"/>
          </p:cNvSpPr>
          <p:nvPr>
            <p:ph type="title"/>
          </p:nvPr>
        </p:nvSpPr>
        <p:spPr>
          <a:xfrm>
            <a:off x="-1" y="0"/>
            <a:ext cx="10505661" cy="754389"/>
          </a:xfrm>
        </p:spPr>
        <p:txBody>
          <a:bodyPr>
            <a:normAutofit fontScale="90000"/>
          </a:bodyPr>
          <a:lstStyle/>
          <a:p>
            <a:r>
              <a:rPr lang="en-US" sz="3100" b="1" dirty="0">
                <a:solidFill>
                  <a:schemeClr val="accent2">
                    <a:lumMod val="50000"/>
                  </a:schemeClr>
                </a:solidFill>
              </a:rPr>
              <a:t>Trends</a:t>
            </a:r>
            <a:br>
              <a:rPr lang="en-US" b="1" dirty="0">
                <a:solidFill>
                  <a:schemeClr val="accent2">
                    <a:lumMod val="50000"/>
                  </a:schemeClr>
                </a:solidFill>
              </a:rPr>
            </a:br>
            <a:r>
              <a:rPr lang="en-US" sz="2000" b="1" dirty="0">
                <a:solidFill>
                  <a:schemeClr val="accent2">
                    <a:lumMod val="50000"/>
                  </a:schemeClr>
                </a:solidFill>
              </a:rPr>
              <a:t>Question #9 : Who are the Top 10 creators and what are the Top 10 categories ?</a:t>
            </a:r>
          </a:p>
        </p:txBody>
      </p:sp>
      <p:pic>
        <p:nvPicPr>
          <p:cNvPr id="5" name="Picture 4">
            <a:extLst>
              <a:ext uri="{FF2B5EF4-FFF2-40B4-BE49-F238E27FC236}">
                <a16:creationId xmlns:a16="http://schemas.microsoft.com/office/drawing/2014/main" id="{88B863E4-147C-41DB-BE65-296EFEC5CD5E}"/>
              </a:ext>
            </a:extLst>
          </p:cNvPr>
          <p:cNvPicPr>
            <a:picLocks noChangeAspect="1"/>
          </p:cNvPicPr>
          <p:nvPr/>
        </p:nvPicPr>
        <p:blipFill>
          <a:blip r:embed="rId3"/>
          <a:stretch>
            <a:fillRect/>
          </a:stretch>
        </p:blipFill>
        <p:spPr>
          <a:xfrm>
            <a:off x="119269" y="1492729"/>
            <a:ext cx="7855151" cy="3874397"/>
          </a:xfrm>
          <a:prstGeom prst="rect">
            <a:avLst/>
          </a:prstGeom>
        </p:spPr>
      </p:pic>
      <p:pic>
        <p:nvPicPr>
          <p:cNvPr id="8" name="Picture 7">
            <a:extLst>
              <a:ext uri="{FF2B5EF4-FFF2-40B4-BE49-F238E27FC236}">
                <a16:creationId xmlns:a16="http://schemas.microsoft.com/office/drawing/2014/main" id="{C0E78CE9-8B6A-4921-8768-571EA7553A64}"/>
              </a:ext>
            </a:extLst>
          </p:cNvPr>
          <p:cNvPicPr>
            <a:picLocks noChangeAspect="1"/>
          </p:cNvPicPr>
          <p:nvPr/>
        </p:nvPicPr>
        <p:blipFill>
          <a:blip r:embed="rId4"/>
          <a:stretch>
            <a:fillRect/>
          </a:stretch>
        </p:blipFill>
        <p:spPr>
          <a:xfrm>
            <a:off x="8319052" y="2889424"/>
            <a:ext cx="3872948" cy="3968576"/>
          </a:xfrm>
          <a:prstGeom prst="rect">
            <a:avLst/>
          </a:prstGeom>
        </p:spPr>
      </p:pic>
      <p:sp>
        <p:nvSpPr>
          <p:cNvPr id="11" name="TextBox 10">
            <a:extLst>
              <a:ext uri="{FF2B5EF4-FFF2-40B4-BE49-F238E27FC236}">
                <a16:creationId xmlns:a16="http://schemas.microsoft.com/office/drawing/2014/main" id="{BB247EA5-5451-46EB-99BC-4F163124C9AD}"/>
              </a:ext>
            </a:extLst>
          </p:cNvPr>
          <p:cNvSpPr txBox="1"/>
          <p:nvPr/>
        </p:nvSpPr>
        <p:spPr>
          <a:xfrm>
            <a:off x="218108" y="938893"/>
            <a:ext cx="7971735" cy="369332"/>
          </a:xfrm>
          <a:prstGeom prst="rect">
            <a:avLst/>
          </a:prstGeom>
          <a:noFill/>
        </p:spPr>
        <p:txBody>
          <a:bodyPr wrap="square" rtlCol="0">
            <a:spAutoFit/>
          </a:bodyPr>
          <a:lstStyle/>
          <a:p>
            <a:pPr marL="285750" indent="-285750">
              <a:buFont typeface="Arial" panose="020B0604020202020204" pitchFamily="34" charset="0"/>
              <a:buChar char="•"/>
            </a:pPr>
            <a:r>
              <a:rPr lang="en-US" dirty="0"/>
              <a:t>YouTube is a territory dominated by Music &amp; Entertainment.</a:t>
            </a:r>
          </a:p>
        </p:txBody>
      </p:sp>
      <p:sp>
        <p:nvSpPr>
          <p:cNvPr id="14" name="TextBox 13">
            <a:extLst>
              <a:ext uri="{FF2B5EF4-FFF2-40B4-BE49-F238E27FC236}">
                <a16:creationId xmlns:a16="http://schemas.microsoft.com/office/drawing/2014/main" id="{04510086-BEB7-4D58-9A5E-75CA37983034}"/>
              </a:ext>
            </a:extLst>
          </p:cNvPr>
          <p:cNvSpPr txBox="1"/>
          <p:nvPr/>
        </p:nvSpPr>
        <p:spPr>
          <a:xfrm>
            <a:off x="347317" y="5782563"/>
            <a:ext cx="7971735" cy="923330"/>
          </a:xfrm>
          <a:prstGeom prst="rect">
            <a:avLst/>
          </a:prstGeom>
          <a:noFill/>
        </p:spPr>
        <p:txBody>
          <a:bodyPr wrap="square" rtlCol="0">
            <a:spAutoFit/>
          </a:bodyPr>
          <a:lstStyle/>
          <a:p>
            <a:pPr marL="285750" indent="-285750">
              <a:buFont typeface="Arial" panose="020B0604020202020204" pitchFamily="34" charset="0"/>
              <a:buChar char="•"/>
            </a:pPr>
            <a:r>
              <a:rPr lang="en-US" dirty="0"/>
              <a:t>It's clear also to see that they tend to watch the same video several times. Retaining people attention is difficult and knowing where to explore this kind of behavior can potentially lead to success.</a:t>
            </a:r>
          </a:p>
        </p:txBody>
      </p:sp>
    </p:spTree>
    <p:extLst>
      <p:ext uri="{BB962C8B-B14F-4D97-AF65-F5344CB8AC3E}">
        <p14:creationId xmlns:p14="http://schemas.microsoft.com/office/powerpoint/2010/main" val="77581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1B702A9-0C0F-4295-8B20-415038825C5F}"/>
              </a:ext>
            </a:extLst>
          </p:cNvPr>
          <p:cNvSpPr>
            <a:spLocks noGrp="1"/>
          </p:cNvSpPr>
          <p:nvPr>
            <p:ph type="title"/>
          </p:nvPr>
        </p:nvSpPr>
        <p:spPr>
          <a:xfrm>
            <a:off x="-1" y="0"/>
            <a:ext cx="10505661" cy="754389"/>
          </a:xfrm>
        </p:spPr>
        <p:txBody>
          <a:bodyPr>
            <a:normAutofit fontScale="90000"/>
          </a:bodyPr>
          <a:lstStyle/>
          <a:p>
            <a:r>
              <a:rPr lang="en-US" sz="3100" b="1" dirty="0">
                <a:solidFill>
                  <a:schemeClr val="accent2">
                    <a:lumMod val="50000"/>
                  </a:schemeClr>
                </a:solidFill>
              </a:rPr>
              <a:t>Trends</a:t>
            </a:r>
            <a:br>
              <a:rPr lang="en-US" b="1" dirty="0">
                <a:solidFill>
                  <a:schemeClr val="accent2">
                    <a:lumMod val="50000"/>
                  </a:schemeClr>
                </a:solidFill>
              </a:rPr>
            </a:br>
            <a:r>
              <a:rPr lang="en-US" sz="2000" b="1" dirty="0">
                <a:solidFill>
                  <a:schemeClr val="accent2">
                    <a:lumMod val="50000"/>
                  </a:schemeClr>
                </a:solidFill>
              </a:rPr>
              <a:t>Question #10 : How powerful are Music &amp; Entertainment combined ?</a:t>
            </a:r>
          </a:p>
        </p:txBody>
      </p:sp>
      <p:sp>
        <p:nvSpPr>
          <p:cNvPr id="11" name="TextBox 10">
            <a:extLst>
              <a:ext uri="{FF2B5EF4-FFF2-40B4-BE49-F238E27FC236}">
                <a16:creationId xmlns:a16="http://schemas.microsoft.com/office/drawing/2014/main" id="{BB247EA5-5451-46EB-99BC-4F163124C9AD}"/>
              </a:ext>
            </a:extLst>
          </p:cNvPr>
          <p:cNvSpPr txBox="1"/>
          <p:nvPr/>
        </p:nvSpPr>
        <p:spPr>
          <a:xfrm>
            <a:off x="218108" y="938893"/>
            <a:ext cx="7971735" cy="369332"/>
          </a:xfrm>
          <a:prstGeom prst="rect">
            <a:avLst/>
          </a:prstGeom>
          <a:noFill/>
        </p:spPr>
        <p:txBody>
          <a:bodyPr wrap="square" rtlCol="0">
            <a:spAutoFit/>
          </a:bodyPr>
          <a:lstStyle/>
          <a:p>
            <a:pPr marL="285750" indent="-285750">
              <a:buFont typeface="Arial" panose="020B0604020202020204" pitchFamily="34" charset="0"/>
              <a:buChar char="•"/>
            </a:pPr>
            <a:r>
              <a:rPr lang="en-US" dirty="0"/>
              <a:t>See for yourself…</a:t>
            </a:r>
          </a:p>
        </p:txBody>
      </p:sp>
      <p:pic>
        <p:nvPicPr>
          <p:cNvPr id="2" name="Picture 1">
            <a:extLst>
              <a:ext uri="{FF2B5EF4-FFF2-40B4-BE49-F238E27FC236}">
                <a16:creationId xmlns:a16="http://schemas.microsoft.com/office/drawing/2014/main" id="{7518B8A0-AD46-44F2-9EEF-CD09449ED38B}"/>
              </a:ext>
            </a:extLst>
          </p:cNvPr>
          <p:cNvPicPr>
            <a:picLocks noChangeAspect="1"/>
          </p:cNvPicPr>
          <p:nvPr/>
        </p:nvPicPr>
        <p:blipFill>
          <a:blip r:embed="rId3"/>
          <a:stretch>
            <a:fillRect/>
          </a:stretch>
        </p:blipFill>
        <p:spPr>
          <a:xfrm>
            <a:off x="2396573" y="1492729"/>
            <a:ext cx="6762750" cy="4819650"/>
          </a:xfrm>
          <a:prstGeom prst="rect">
            <a:avLst/>
          </a:prstGeom>
        </p:spPr>
      </p:pic>
    </p:spTree>
    <p:extLst>
      <p:ext uri="{BB962C8B-B14F-4D97-AF65-F5344CB8AC3E}">
        <p14:creationId xmlns:p14="http://schemas.microsoft.com/office/powerpoint/2010/main" val="164520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1B702A9-0C0F-4295-8B20-415038825C5F}"/>
              </a:ext>
            </a:extLst>
          </p:cNvPr>
          <p:cNvSpPr>
            <a:spLocks noGrp="1"/>
          </p:cNvSpPr>
          <p:nvPr>
            <p:ph type="title"/>
          </p:nvPr>
        </p:nvSpPr>
        <p:spPr>
          <a:xfrm>
            <a:off x="-1" y="0"/>
            <a:ext cx="10505661" cy="754389"/>
          </a:xfrm>
        </p:spPr>
        <p:txBody>
          <a:bodyPr>
            <a:normAutofit fontScale="90000"/>
          </a:bodyPr>
          <a:lstStyle/>
          <a:p>
            <a:r>
              <a:rPr lang="en-US" sz="3100" b="1" dirty="0">
                <a:solidFill>
                  <a:schemeClr val="accent2">
                    <a:lumMod val="50000"/>
                  </a:schemeClr>
                </a:solidFill>
              </a:rPr>
              <a:t>Trends</a:t>
            </a:r>
            <a:br>
              <a:rPr lang="en-US" b="1" dirty="0">
                <a:solidFill>
                  <a:schemeClr val="accent2">
                    <a:lumMod val="50000"/>
                  </a:schemeClr>
                </a:solidFill>
              </a:rPr>
            </a:br>
            <a:r>
              <a:rPr lang="en-US" sz="2000" b="1" dirty="0">
                <a:solidFill>
                  <a:schemeClr val="accent2">
                    <a:lumMod val="50000"/>
                  </a:schemeClr>
                </a:solidFill>
              </a:rPr>
              <a:t>Question #11 : How long should be the video duration ? (optional)</a:t>
            </a:r>
          </a:p>
        </p:txBody>
      </p:sp>
      <p:pic>
        <p:nvPicPr>
          <p:cNvPr id="3" name="Picture 2">
            <a:extLst>
              <a:ext uri="{FF2B5EF4-FFF2-40B4-BE49-F238E27FC236}">
                <a16:creationId xmlns:a16="http://schemas.microsoft.com/office/drawing/2014/main" id="{2B350676-4568-40A1-85AC-8D493DD40AF7}"/>
              </a:ext>
            </a:extLst>
          </p:cNvPr>
          <p:cNvPicPr>
            <a:picLocks noChangeAspect="1"/>
          </p:cNvPicPr>
          <p:nvPr/>
        </p:nvPicPr>
        <p:blipFill>
          <a:blip r:embed="rId3"/>
          <a:stretch>
            <a:fillRect/>
          </a:stretch>
        </p:blipFill>
        <p:spPr>
          <a:xfrm>
            <a:off x="113242" y="1207818"/>
            <a:ext cx="11228631" cy="4010225"/>
          </a:xfrm>
          <a:prstGeom prst="rect">
            <a:avLst/>
          </a:prstGeom>
        </p:spPr>
      </p:pic>
    </p:spTree>
    <p:extLst>
      <p:ext uri="{BB962C8B-B14F-4D97-AF65-F5344CB8AC3E}">
        <p14:creationId xmlns:p14="http://schemas.microsoft.com/office/powerpoint/2010/main" val="119547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1B702A9-0C0F-4295-8B20-415038825C5F}"/>
              </a:ext>
            </a:extLst>
          </p:cNvPr>
          <p:cNvSpPr>
            <a:spLocks noGrp="1"/>
          </p:cNvSpPr>
          <p:nvPr>
            <p:ph type="title"/>
          </p:nvPr>
        </p:nvSpPr>
        <p:spPr>
          <a:xfrm>
            <a:off x="-1" y="0"/>
            <a:ext cx="10505661" cy="754389"/>
          </a:xfrm>
        </p:spPr>
        <p:txBody>
          <a:bodyPr>
            <a:normAutofit fontScale="90000"/>
          </a:bodyPr>
          <a:lstStyle/>
          <a:p>
            <a:r>
              <a:rPr lang="en-US" sz="3100" b="1" dirty="0">
                <a:solidFill>
                  <a:schemeClr val="accent2">
                    <a:lumMod val="50000"/>
                  </a:schemeClr>
                </a:solidFill>
              </a:rPr>
              <a:t>Trends</a:t>
            </a:r>
            <a:br>
              <a:rPr lang="en-US" b="1" dirty="0">
                <a:solidFill>
                  <a:schemeClr val="accent2">
                    <a:lumMod val="50000"/>
                  </a:schemeClr>
                </a:solidFill>
              </a:rPr>
            </a:br>
            <a:r>
              <a:rPr lang="en-US" sz="2000" b="1" dirty="0">
                <a:solidFill>
                  <a:schemeClr val="accent2">
                    <a:lumMod val="50000"/>
                  </a:schemeClr>
                </a:solidFill>
              </a:rPr>
              <a:t>Question #12 : What are the ratios across different categories? (optional)</a:t>
            </a:r>
          </a:p>
        </p:txBody>
      </p:sp>
      <p:pic>
        <p:nvPicPr>
          <p:cNvPr id="2" name="Picture 1">
            <a:extLst>
              <a:ext uri="{FF2B5EF4-FFF2-40B4-BE49-F238E27FC236}">
                <a16:creationId xmlns:a16="http://schemas.microsoft.com/office/drawing/2014/main" id="{D59B688E-3C0C-487D-8219-9ED9FFD55DF9}"/>
              </a:ext>
            </a:extLst>
          </p:cNvPr>
          <p:cNvPicPr>
            <a:picLocks noChangeAspect="1"/>
          </p:cNvPicPr>
          <p:nvPr/>
        </p:nvPicPr>
        <p:blipFill>
          <a:blip r:embed="rId3"/>
          <a:stretch>
            <a:fillRect/>
          </a:stretch>
        </p:blipFill>
        <p:spPr>
          <a:xfrm>
            <a:off x="1220348" y="983973"/>
            <a:ext cx="8569695" cy="5713131"/>
          </a:xfrm>
          <a:prstGeom prst="rect">
            <a:avLst/>
          </a:prstGeom>
        </p:spPr>
      </p:pic>
    </p:spTree>
    <p:extLst>
      <p:ext uri="{BB962C8B-B14F-4D97-AF65-F5344CB8AC3E}">
        <p14:creationId xmlns:p14="http://schemas.microsoft.com/office/powerpoint/2010/main" val="110411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7153-EBCB-450B-8840-406F3520C33C}"/>
              </a:ext>
            </a:extLst>
          </p:cNvPr>
          <p:cNvSpPr>
            <a:spLocks noGrp="1"/>
          </p:cNvSpPr>
          <p:nvPr>
            <p:ph type="title"/>
          </p:nvPr>
        </p:nvSpPr>
        <p:spPr/>
        <p:txBody>
          <a:bodyPr/>
          <a:lstStyle/>
          <a:p>
            <a:r>
              <a:rPr lang="en-US" b="1" dirty="0">
                <a:solidFill>
                  <a:schemeClr val="tx1"/>
                </a:solidFill>
              </a:rPr>
              <a:t>Correlations</a:t>
            </a:r>
          </a:p>
        </p:txBody>
      </p:sp>
      <p:sp>
        <p:nvSpPr>
          <p:cNvPr id="3" name="Text Placeholder 2">
            <a:extLst>
              <a:ext uri="{FF2B5EF4-FFF2-40B4-BE49-F238E27FC236}">
                <a16:creationId xmlns:a16="http://schemas.microsoft.com/office/drawing/2014/main" id="{FE15D222-ED3C-4115-B696-E02E1F975C76}"/>
              </a:ext>
            </a:extLst>
          </p:cNvPr>
          <p:cNvSpPr>
            <a:spLocks noGrp="1"/>
          </p:cNvSpPr>
          <p:nvPr>
            <p:ph type="body" idx="1"/>
          </p:nvPr>
        </p:nvSpPr>
        <p:spPr/>
        <p:txBody>
          <a:bodyPr>
            <a:normAutofit fontScale="85000" lnSpcReduction="20000"/>
          </a:bodyPr>
          <a:lstStyle/>
          <a:p>
            <a:r>
              <a:rPr lang="en-US" dirty="0"/>
              <a:t>“One of the first things taught in introductory statistics textbooks is that correlation is not causation. It is also one of the first things forgotten.”</a:t>
            </a:r>
          </a:p>
          <a:p>
            <a:r>
              <a:rPr lang="en-US" dirty="0"/>
              <a:t>Thomas Sowell</a:t>
            </a:r>
          </a:p>
          <a:p>
            <a:endParaRPr lang="en-US" dirty="0"/>
          </a:p>
        </p:txBody>
      </p:sp>
    </p:spTree>
    <p:extLst>
      <p:ext uri="{BB962C8B-B14F-4D97-AF65-F5344CB8AC3E}">
        <p14:creationId xmlns:p14="http://schemas.microsoft.com/office/powerpoint/2010/main" val="3446312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1B702A9-0C0F-4295-8B20-415038825C5F}"/>
              </a:ext>
            </a:extLst>
          </p:cNvPr>
          <p:cNvSpPr>
            <a:spLocks noGrp="1"/>
          </p:cNvSpPr>
          <p:nvPr>
            <p:ph type="title"/>
          </p:nvPr>
        </p:nvSpPr>
        <p:spPr>
          <a:xfrm>
            <a:off x="-1" y="0"/>
            <a:ext cx="10505661" cy="754389"/>
          </a:xfrm>
        </p:spPr>
        <p:txBody>
          <a:bodyPr>
            <a:normAutofit fontScale="90000"/>
          </a:bodyPr>
          <a:lstStyle/>
          <a:p>
            <a:r>
              <a:rPr lang="en-US" sz="3100" b="1" dirty="0">
                <a:solidFill>
                  <a:schemeClr val="accent2">
                    <a:lumMod val="50000"/>
                  </a:schemeClr>
                </a:solidFill>
              </a:rPr>
              <a:t>Correlations</a:t>
            </a:r>
            <a:br>
              <a:rPr lang="en-US" b="1" dirty="0">
                <a:solidFill>
                  <a:schemeClr val="accent2">
                    <a:lumMod val="50000"/>
                  </a:schemeClr>
                </a:solidFill>
              </a:rPr>
            </a:br>
            <a:r>
              <a:rPr lang="en-US" sz="2000" b="1" dirty="0">
                <a:solidFill>
                  <a:schemeClr val="accent2">
                    <a:lumMod val="50000"/>
                  </a:schemeClr>
                </a:solidFill>
              </a:rPr>
              <a:t>Question #13 : Is there any correlation between views, likes, dislikes, comments, duration, or tags  ?</a:t>
            </a:r>
          </a:p>
        </p:txBody>
      </p:sp>
      <p:pic>
        <p:nvPicPr>
          <p:cNvPr id="3" name="Picture 2">
            <a:extLst>
              <a:ext uri="{FF2B5EF4-FFF2-40B4-BE49-F238E27FC236}">
                <a16:creationId xmlns:a16="http://schemas.microsoft.com/office/drawing/2014/main" id="{67AA4E46-CBA1-4E47-BA0B-F58973F3E836}"/>
              </a:ext>
            </a:extLst>
          </p:cNvPr>
          <p:cNvPicPr>
            <a:picLocks noChangeAspect="1"/>
          </p:cNvPicPr>
          <p:nvPr/>
        </p:nvPicPr>
        <p:blipFill>
          <a:blip r:embed="rId3"/>
          <a:stretch>
            <a:fillRect/>
          </a:stretch>
        </p:blipFill>
        <p:spPr>
          <a:xfrm>
            <a:off x="0" y="1152943"/>
            <a:ext cx="8968828" cy="4479796"/>
          </a:xfrm>
          <a:prstGeom prst="rect">
            <a:avLst/>
          </a:prstGeom>
        </p:spPr>
      </p:pic>
      <p:sp>
        <p:nvSpPr>
          <p:cNvPr id="4" name="TextBox 3">
            <a:extLst>
              <a:ext uri="{FF2B5EF4-FFF2-40B4-BE49-F238E27FC236}">
                <a16:creationId xmlns:a16="http://schemas.microsoft.com/office/drawing/2014/main" id="{1E098D6A-45C7-40FD-AD54-A543CA3E7393}"/>
              </a:ext>
            </a:extLst>
          </p:cNvPr>
          <p:cNvSpPr txBox="1"/>
          <p:nvPr/>
        </p:nvSpPr>
        <p:spPr>
          <a:xfrm>
            <a:off x="9097261" y="1898374"/>
            <a:ext cx="2816797" cy="1477328"/>
          </a:xfrm>
          <a:prstGeom prst="rect">
            <a:avLst/>
          </a:prstGeom>
          <a:noFill/>
        </p:spPr>
        <p:txBody>
          <a:bodyPr wrap="none" rtlCol="0">
            <a:spAutoFit/>
          </a:bodyPr>
          <a:lstStyle/>
          <a:p>
            <a:r>
              <a:rPr lang="en-US" dirty="0"/>
              <a:t>Stronger correlations :</a:t>
            </a:r>
          </a:p>
          <a:p>
            <a:endParaRPr lang="en-US" dirty="0"/>
          </a:p>
          <a:p>
            <a:pPr marL="285750" indent="-285750">
              <a:buFontTx/>
              <a:buChar char="-"/>
            </a:pPr>
            <a:r>
              <a:rPr lang="en-US" dirty="0"/>
              <a:t>Views and Likes</a:t>
            </a:r>
          </a:p>
          <a:p>
            <a:pPr marL="285750" indent="-285750">
              <a:buFontTx/>
              <a:buChar char="-"/>
            </a:pPr>
            <a:r>
              <a:rPr lang="en-US" dirty="0"/>
              <a:t>Likes and comments</a:t>
            </a:r>
          </a:p>
          <a:p>
            <a:pPr marL="285750" indent="-285750">
              <a:buFontTx/>
              <a:buChar char="-"/>
            </a:pPr>
            <a:r>
              <a:rPr lang="en-US" dirty="0"/>
              <a:t>Dislikes and comments</a:t>
            </a:r>
          </a:p>
        </p:txBody>
      </p:sp>
      <p:sp>
        <p:nvSpPr>
          <p:cNvPr id="8" name="TextBox 7">
            <a:extLst>
              <a:ext uri="{FF2B5EF4-FFF2-40B4-BE49-F238E27FC236}">
                <a16:creationId xmlns:a16="http://schemas.microsoft.com/office/drawing/2014/main" id="{801CBA7B-47D6-4096-B9AE-E025C0B9DFF7}"/>
              </a:ext>
            </a:extLst>
          </p:cNvPr>
          <p:cNvSpPr txBox="1"/>
          <p:nvPr/>
        </p:nvSpPr>
        <p:spPr>
          <a:xfrm>
            <a:off x="646075" y="5632739"/>
            <a:ext cx="7676678" cy="923330"/>
          </a:xfrm>
          <a:prstGeom prst="rect">
            <a:avLst/>
          </a:prstGeom>
          <a:noFill/>
        </p:spPr>
        <p:txBody>
          <a:bodyPr wrap="square" rtlCol="0">
            <a:spAutoFit/>
          </a:bodyPr>
          <a:lstStyle/>
          <a:p>
            <a:r>
              <a:rPr lang="en-US" dirty="0"/>
              <a:t>Weaker correlations :</a:t>
            </a:r>
          </a:p>
          <a:p>
            <a:pPr marL="285750" indent="-285750">
              <a:buFontTx/>
              <a:buChar char="-"/>
            </a:pPr>
            <a:r>
              <a:rPr lang="en-US" dirty="0"/>
              <a:t>Video duration</a:t>
            </a:r>
          </a:p>
          <a:p>
            <a:pPr marL="285750" indent="-285750">
              <a:buFontTx/>
              <a:buChar char="-"/>
            </a:pPr>
            <a:r>
              <a:rPr lang="en-US" dirty="0"/>
              <a:t>Tags</a:t>
            </a:r>
          </a:p>
        </p:txBody>
      </p:sp>
    </p:spTree>
    <p:extLst>
      <p:ext uri="{BB962C8B-B14F-4D97-AF65-F5344CB8AC3E}">
        <p14:creationId xmlns:p14="http://schemas.microsoft.com/office/powerpoint/2010/main" val="409642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6146-A053-440D-A668-AF1547158B1F}"/>
              </a:ext>
            </a:extLst>
          </p:cNvPr>
          <p:cNvSpPr>
            <a:spLocks noGrp="1"/>
          </p:cNvSpPr>
          <p:nvPr>
            <p:ph type="title"/>
          </p:nvPr>
        </p:nvSpPr>
        <p:spPr>
          <a:xfrm>
            <a:off x="0" y="0"/>
            <a:ext cx="8596668" cy="754389"/>
          </a:xfrm>
        </p:spPr>
        <p:txBody>
          <a:bodyPr/>
          <a:lstStyle/>
          <a:p>
            <a:r>
              <a:rPr lang="en-US" b="1" dirty="0">
                <a:solidFill>
                  <a:schemeClr val="accent2">
                    <a:lumMod val="50000"/>
                  </a:schemeClr>
                </a:solidFill>
                <a:latin typeface="Arial" panose="020B0604020202020204" pitchFamily="34" charset="0"/>
                <a:cs typeface="Arial" panose="020B0604020202020204" pitchFamily="34" charset="0"/>
              </a:rPr>
              <a:t>Agenda</a:t>
            </a:r>
          </a:p>
        </p:txBody>
      </p:sp>
      <p:sp>
        <p:nvSpPr>
          <p:cNvPr id="3" name="TextBox 2">
            <a:extLst>
              <a:ext uri="{FF2B5EF4-FFF2-40B4-BE49-F238E27FC236}">
                <a16:creationId xmlns:a16="http://schemas.microsoft.com/office/drawing/2014/main" id="{A266ADB8-6BF5-4BD0-BEC7-D368F888FB9A}"/>
              </a:ext>
            </a:extLst>
          </p:cNvPr>
          <p:cNvSpPr txBox="1"/>
          <p:nvPr/>
        </p:nvSpPr>
        <p:spPr>
          <a:xfrm>
            <a:off x="221673" y="754389"/>
            <a:ext cx="11576243" cy="6924973"/>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Motivation &amp; Inspirations</a:t>
            </a:r>
          </a:p>
          <a:p>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Data Cleanup &amp; Exploration</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Merging, fixing datatypes, removing duplicate records</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New datasets (Google YouTube API, vaderSentiment)</a:t>
            </a:r>
          </a:p>
          <a:p>
            <a:pPr lvl="2"/>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Data Analysis</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Summary</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Time Series</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Trends</a:t>
            </a:r>
          </a:p>
          <a:p>
            <a:pPr marL="1200150" lvl="2"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Views per category</a:t>
            </a:r>
          </a:p>
          <a:p>
            <a:pPr marL="1200150" lvl="2"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Views Distribution per Category</a:t>
            </a:r>
          </a:p>
          <a:p>
            <a:pPr marL="1200150" lvl="2"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Used Tags</a:t>
            </a:r>
          </a:p>
          <a:p>
            <a:pPr marL="1200150" lvl="2"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Sentimental Analysis</a:t>
            </a:r>
          </a:p>
          <a:p>
            <a:pPr marL="1200150" lvl="2"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Top 10 Creators &amp; Categories</a:t>
            </a:r>
          </a:p>
          <a:p>
            <a:pPr marL="1200150" lvl="2"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Videos Duration (optional)</a:t>
            </a:r>
          </a:p>
          <a:p>
            <a:pPr marL="1200150" lvl="2"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Ratios per Categories (optional)</a:t>
            </a:r>
          </a:p>
          <a:p>
            <a:pPr lvl="2"/>
            <a:endParaRPr lang="en-US" sz="1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Correlations</a:t>
            </a:r>
          </a:p>
          <a:p>
            <a:pPr marL="1200150" lvl="2"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Correlation between metrics</a:t>
            </a:r>
          </a:p>
          <a:p>
            <a:pPr marL="1200150" lvl="2"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Correlation between Title Sentiment and Views</a:t>
            </a:r>
          </a:p>
          <a:p>
            <a:pPr marL="1200150" lvl="2"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Correlation between Tags Sentiment and Views</a:t>
            </a:r>
          </a:p>
          <a:p>
            <a:pPr marL="1200150" lvl="2"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Correlation between Total of Subscribers &amp; Total of Uploads and Views</a:t>
            </a:r>
          </a:p>
          <a:p>
            <a:pPr lvl="2"/>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Making the Call</a:t>
            </a:r>
          </a:p>
          <a:p>
            <a:endParaRPr lang="en-US"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Q &amp; A</a:t>
            </a:r>
          </a:p>
          <a:p>
            <a:pPr marL="285750" indent="-285750">
              <a:buFont typeface="Arial" panose="020B0604020202020204" pitchFamily="34" charset="0"/>
              <a:buChar char="•"/>
            </a:pPr>
            <a:endParaRPr lang="en-US" sz="1400" dirty="0"/>
          </a:p>
          <a:p>
            <a:pPr marL="1200150" lvl="2" indent="-285750">
              <a:buFont typeface="Arial" panose="020B0604020202020204" pitchFamily="34" charset="0"/>
              <a:buChar char="•"/>
            </a:pPr>
            <a:endParaRPr lang="en-US" sz="1400" dirty="0"/>
          </a:p>
          <a:p>
            <a:pPr marL="1200150" lvl="2"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endParaRPr lang="en-US" sz="1600" b="1" dirty="0"/>
          </a:p>
          <a:p>
            <a:endParaRPr lang="en-US" sz="1600" b="1" dirty="0"/>
          </a:p>
        </p:txBody>
      </p:sp>
    </p:spTree>
    <p:extLst>
      <p:ext uri="{BB962C8B-B14F-4D97-AF65-F5344CB8AC3E}">
        <p14:creationId xmlns:p14="http://schemas.microsoft.com/office/powerpoint/2010/main" val="2857412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1B702A9-0C0F-4295-8B20-415038825C5F}"/>
              </a:ext>
            </a:extLst>
          </p:cNvPr>
          <p:cNvSpPr>
            <a:spLocks noGrp="1"/>
          </p:cNvSpPr>
          <p:nvPr>
            <p:ph type="title"/>
          </p:nvPr>
        </p:nvSpPr>
        <p:spPr>
          <a:xfrm>
            <a:off x="-1" y="0"/>
            <a:ext cx="10505661" cy="754389"/>
          </a:xfrm>
        </p:spPr>
        <p:txBody>
          <a:bodyPr>
            <a:normAutofit fontScale="90000"/>
          </a:bodyPr>
          <a:lstStyle/>
          <a:p>
            <a:r>
              <a:rPr lang="en-US" sz="3100" b="1" dirty="0">
                <a:solidFill>
                  <a:schemeClr val="accent2">
                    <a:lumMod val="50000"/>
                  </a:schemeClr>
                </a:solidFill>
              </a:rPr>
              <a:t>Correlations</a:t>
            </a:r>
            <a:br>
              <a:rPr lang="en-US" b="1" dirty="0">
                <a:solidFill>
                  <a:schemeClr val="accent2">
                    <a:lumMod val="50000"/>
                  </a:schemeClr>
                </a:solidFill>
              </a:rPr>
            </a:br>
            <a:r>
              <a:rPr lang="en-US" sz="2000" b="1" dirty="0">
                <a:solidFill>
                  <a:schemeClr val="accent2">
                    <a:lumMod val="50000"/>
                  </a:schemeClr>
                </a:solidFill>
              </a:rPr>
              <a:t>Question #14 : Is there any correlation between Title Sentiment and Views ?</a:t>
            </a:r>
          </a:p>
        </p:txBody>
      </p:sp>
      <p:pic>
        <p:nvPicPr>
          <p:cNvPr id="2" name="Picture 1">
            <a:extLst>
              <a:ext uri="{FF2B5EF4-FFF2-40B4-BE49-F238E27FC236}">
                <a16:creationId xmlns:a16="http://schemas.microsoft.com/office/drawing/2014/main" id="{42322652-28EE-4CF8-8D7F-D6B11BDA4A32}"/>
              </a:ext>
            </a:extLst>
          </p:cNvPr>
          <p:cNvPicPr>
            <a:picLocks noChangeAspect="1"/>
          </p:cNvPicPr>
          <p:nvPr/>
        </p:nvPicPr>
        <p:blipFill>
          <a:blip r:embed="rId3"/>
          <a:stretch>
            <a:fillRect/>
          </a:stretch>
        </p:blipFill>
        <p:spPr>
          <a:xfrm>
            <a:off x="1" y="1063487"/>
            <a:ext cx="4164496" cy="2867935"/>
          </a:xfrm>
          <a:prstGeom prst="rect">
            <a:avLst/>
          </a:prstGeom>
        </p:spPr>
      </p:pic>
      <p:pic>
        <p:nvPicPr>
          <p:cNvPr id="5" name="Picture 4">
            <a:extLst>
              <a:ext uri="{FF2B5EF4-FFF2-40B4-BE49-F238E27FC236}">
                <a16:creationId xmlns:a16="http://schemas.microsoft.com/office/drawing/2014/main" id="{E737DEE5-CDB5-494E-BB86-E9F101F5FACE}"/>
              </a:ext>
            </a:extLst>
          </p:cNvPr>
          <p:cNvPicPr>
            <a:picLocks noChangeAspect="1"/>
          </p:cNvPicPr>
          <p:nvPr/>
        </p:nvPicPr>
        <p:blipFill>
          <a:blip r:embed="rId4"/>
          <a:stretch>
            <a:fillRect/>
          </a:stretch>
        </p:blipFill>
        <p:spPr>
          <a:xfrm>
            <a:off x="4164497" y="3965711"/>
            <a:ext cx="3619614" cy="2782748"/>
          </a:xfrm>
          <a:prstGeom prst="rect">
            <a:avLst/>
          </a:prstGeom>
        </p:spPr>
      </p:pic>
      <p:pic>
        <p:nvPicPr>
          <p:cNvPr id="6" name="Picture 5">
            <a:extLst>
              <a:ext uri="{FF2B5EF4-FFF2-40B4-BE49-F238E27FC236}">
                <a16:creationId xmlns:a16="http://schemas.microsoft.com/office/drawing/2014/main" id="{9F31E520-3882-4148-879E-40B8D3358045}"/>
              </a:ext>
            </a:extLst>
          </p:cNvPr>
          <p:cNvPicPr>
            <a:picLocks noChangeAspect="1"/>
          </p:cNvPicPr>
          <p:nvPr/>
        </p:nvPicPr>
        <p:blipFill>
          <a:blip r:embed="rId5"/>
          <a:stretch>
            <a:fillRect/>
          </a:stretch>
        </p:blipFill>
        <p:spPr>
          <a:xfrm>
            <a:off x="8027505" y="946639"/>
            <a:ext cx="4104872" cy="3101629"/>
          </a:xfrm>
          <a:prstGeom prst="rect">
            <a:avLst/>
          </a:prstGeom>
        </p:spPr>
      </p:pic>
      <p:pic>
        <p:nvPicPr>
          <p:cNvPr id="9" name="Picture 8">
            <a:extLst>
              <a:ext uri="{FF2B5EF4-FFF2-40B4-BE49-F238E27FC236}">
                <a16:creationId xmlns:a16="http://schemas.microsoft.com/office/drawing/2014/main" id="{A23A6D4B-7864-4411-8415-676DD0E348B5}"/>
              </a:ext>
            </a:extLst>
          </p:cNvPr>
          <p:cNvPicPr>
            <a:picLocks noChangeAspect="1"/>
          </p:cNvPicPr>
          <p:nvPr/>
        </p:nvPicPr>
        <p:blipFill>
          <a:blip r:embed="rId6"/>
          <a:stretch>
            <a:fillRect/>
          </a:stretch>
        </p:blipFill>
        <p:spPr>
          <a:xfrm>
            <a:off x="4495800" y="1466357"/>
            <a:ext cx="3200400" cy="1638300"/>
          </a:xfrm>
          <a:prstGeom prst="rect">
            <a:avLst/>
          </a:prstGeom>
        </p:spPr>
      </p:pic>
      <p:sp>
        <p:nvSpPr>
          <p:cNvPr id="10" name="TextBox 9">
            <a:extLst>
              <a:ext uri="{FF2B5EF4-FFF2-40B4-BE49-F238E27FC236}">
                <a16:creationId xmlns:a16="http://schemas.microsoft.com/office/drawing/2014/main" id="{84AE7908-CF7E-424A-A47A-C5AF78BA3A43}"/>
              </a:ext>
            </a:extLst>
          </p:cNvPr>
          <p:cNvSpPr txBox="1"/>
          <p:nvPr/>
        </p:nvSpPr>
        <p:spPr>
          <a:xfrm>
            <a:off x="181333" y="4240520"/>
            <a:ext cx="3801833" cy="923330"/>
          </a:xfrm>
          <a:prstGeom prst="rect">
            <a:avLst/>
          </a:prstGeom>
          <a:noFill/>
        </p:spPr>
        <p:txBody>
          <a:bodyPr wrap="square" rtlCol="0">
            <a:spAutoFit/>
          </a:bodyPr>
          <a:lstStyle/>
          <a:p>
            <a:r>
              <a:rPr lang="en-US" dirty="0"/>
              <a:t>A positive correlation can be observed when the title sentiment is positive.</a:t>
            </a:r>
          </a:p>
        </p:txBody>
      </p:sp>
      <p:sp>
        <p:nvSpPr>
          <p:cNvPr id="11" name="TextBox 10">
            <a:extLst>
              <a:ext uri="{FF2B5EF4-FFF2-40B4-BE49-F238E27FC236}">
                <a16:creationId xmlns:a16="http://schemas.microsoft.com/office/drawing/2014/main" id="{4C205490-307C-43D0-B85D-AED6397C8969}"/>
              </a:ext>
            </a:extLst>
          </p:cNvPr>
          <p:cNvSpPr txBox="1"/>
          <p:nvPr/>
        </p:nvSpPr>
        <p:spPr>
          <a:xfrm>
            <a:off x="8390167" y="4240518"/>
            <a:ext cx="3801833" cy="923330"/>
          </a:xfrm>
          <a:prstGeom prst="rect">
            <a:avLst/>
          </a:prstGeom>
          <a:noFill/>
        </p:spPr>
        <p:txBody>
          <a:bodyPr wrap="square" rtlCol="0">
            <a:spAutoFit/>
          </a:bodyPr>
          <a:lstStyle/>
          <a:p>
            <a:r>
              <a:rPr lang="en-US" dirty="0"/>
              <a:t>A positive correlation can be observed when the title sentiment is negative.</a:t>
            </a:r>
          </a:p>
        </p:txBody>
      </p:sp>
      <p:sp>
        <p:nvSpPr>
          <p:cNvPr id="12" name="TextBox 11">
            <a:extLst>
              <a:ext uri="{FF2B5EF4-FFF2-40B4-BE49-F238E27FC236}">
                <a16:creationId xmlns:a16="http://schemas.microsoft.com/office/drawing/2014/main" id="{EB532A0E-E238-4533-8E08-2DCE68B740C5}"/>
              </a:ext>
            </a:extLst>
          </p:cNvPr>
          <p:cNvSpPr txBox="1"/>
          <p:nvPr/>
        </p:nvSpPr>
        <p:spPr>
          <a:xfrm>
            <a:off x="4104899" y="3658795"/>
            <a:ext cx="3679212" cy="338554"/>
          </a:xfrm>
          <a:prstGeom prst="rect">
            <a:avLst/>
          </a:prstGeom>
          <a:noFill/>
        </p:spPr>
        <p:txBody>
          <a:bodyPr wrap="none" rtlCol="0">
            <a:spAutoFit/>
          </a:bodyPr>
          <a:lstStyle/>
          <a:p>
            <a:r>
              <a:rPr lang="en-US" sz="1600" dirty="0"/>
              <a:t>Hard to tell if there is any correlation</a:t>
            </a:r>
          </a:p>
        </p:txBody>
      </p:sp>
    </p:spTree>
    <p:extLst>
      <p:ext uri="{BB962C8B-B14F-4D97-AF65-F5344CB8AC3E}">
        <p14:creationId xmlns:p14="http://schemas.microsoft.com/office/powerpoint/2010/main" val="395206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1B702A9-0C0F-4295-8B20-415038825C5F}"/>
              </a:ext>
            </a:extLst>
          </p:cNvPr>
          <p:cNvSpPr>
            <a:spLocks noGrp="1"/>
          </p:cNvSpPr>
          <p:nvPr>
            <p:ph type="title"/>
          </p:nvPr>
        </p:nvSpPr>
        <p:spPr>
          <a:xfrm>
            <a:off x="-1" y="0"/>
            <a:ext cx="10505661" cy="754389"/>
          </a:xfrm>
        </p:spPr>
        <p:txBody>
          <a:bodyPr>
            <a:normAutofit fontScale="90000"/>
          </a:bodyPr>
          <a:lstStyle/>
          <a:p>
            <a:r>
              <a:rPr lang="en-US" sz="3100" b="1" dirty="0">
                <a:solidFill>
                  <a:schemeClr val="accent2">
                    <a:lumMod val="50000"/>
                  </a:schemeClr>
                </a:solidFill>
              </a:rPr>
              <a:t>Correlations</a:t>
            </a:r>
            <a:br>
              <a:rPr lang="en-US" b="1" dirty="0">
                <a:solidFill>
                  <a:schemeClr val="accent2">
                    <a:lumMod val="50000"/>
                  </a:schemeClr>
                </a:solidFill>
              </a:rPr>
            </a:br>
            <a:r>
              <a:rPr lang="en-US" sz="2000" b="1" dirty="0">
                <a:solidFill>
                  <a:schemeClr val="accent2">
                    <a:lumMod val="50000"/>
                  </a:schemeClr>
                </a:solidFill>
              </a:rPr>
              <a:t>Question #14 : Is there any correlation between Title Sentiment and Views ?</a:t>
            </a:r>
          </a:p>
        </p:txBody>
      </p:sp>
      <p:pic>
        <p:nvPicPr>
          <p:cNvPr id="3" name="Picture 2">
            <a:extLst>
              <a:ext uri="{FF2B5EF4-FFF2-40B4-BE49-F238E27FC236}">
                <a16:creationId xmlns:a16="http://schemas.microsoft.com/office/drawing/2014/main" id="{50E7545A-E262-4A1A-B96D-5986C8449C99}"/>
              </a:ext>
            </a:extLst>
          </p:cNvPr>
          <p:cNvPicPr>
            <a:picLocks noChangeAspect="1"/>
          </p:cNvPicPr>
          <p:nvPr/>
        </p:nvPicPr>
        <p:blipFill>
          <a:blip r:embed="rId3"/>
          <a:stretch>
            <a:fillRect/>
          </a:stretch>
        </p:blipFill>
        <p:spPr>
          <a:xfrm>
            <a:off x="518082" y="1450502"/>
            <a:ext cx="3131076" cy="4124739"/>
          </a:xfrm>
          <a:prstGeom prst="rect">
            <a:avLst/>
          </a:prstGeom>
        </p:spPr>
      </p:pic>
      <p:sp>
        <p:nvSpPr>
          <p:cNvPr id="4" name="TextBox 3">
            <a:extLst>
              <a:ext uri="{FF2B5EF4-FFF2-40B4-BE49-F238E27FC236}">
                <a16:creationId xmlns:a16="http://schemas.microsoft.com/office/drawing/2014/main" id="{A95A4D44-58A7-448F-8F27-BE4C7E6F77DF}"/>
              </a:ext>
            </a:extLst>
          </p:cNvPr>
          <p:cNvSpPr txBox="1"/>
          <p:nvPr/>
        </p:nvSpPr>
        <p:spPr>
          <a:xfrm>
            <a:off x="-1" y="902871"/>
            <a:ext cx="3710952" cy="338554"/>
          </a:xfrm>
          <a:prstGeom prst="rect">
            <a:avLst/>
          </a:prstGeom>
          <a:noFill/>
        </p:spPr>
        <p:txBody>
          <a:bodyPr wrap="none" rtlCol="0">
            <a:spAutoFit/>
          </a:bodyPr>
          <a:lstStyle/>
          <a:p>
            <a:r>
              <a:rPr lang="en-US" sz="1600" dirty="0"/>
              <a:t>What does OLS Regression test tell us?</a:t>
            </a:r>
          </a:p>
        </p:txBody>
      </p:sp>
      <p:pic>
        <p:nvPicPr>
          <p:cNvPr id="8" name="Picture 7">
            <a:extLst>
              <a:ext uri="{FF2B5EF4-FFF2-40B4-BE49-F238E27FC236}">
                <a16:creationId xmlns:a16="http://schemas.microsoft.com/office/drawing/2014/main" id="{AA65A39D-F133-4F74-BB71-9B51D581A1D6}"/>
              </a:ext>
            </a:extLst>
          </p:cNvPr>
          <p:cNvPicPr>
            <a:picLocks noChangeAspect="1"/>
          </p:cNvPicPr>
          <p:nvPr/>
        </p:nvPicPr>
        <p:blipFill>
          <a:blip r:embed="rId4"/>
          <a:stretch>
            <a:fillRect/>
          </a:stretch>
        </p:blipFill>
        <p:spPr>
          <a:xfrm>
            <a:off x="4109134" y="1450502"/>
            <a:ext cx="3122271" cy="4124739"/>
          </a:xfrm>
          <a:prstGeom prst="rect">
            <a:avLst/>
          </a:prstGeom>
        </p:spPr>
      </p:pic>
      <p:pic>
        <p:nvPicPr>
          <p:cNvPr id="13" name="Picture 12">
            <a:extLst>
              <a:ext uri="{FF2B5EF4-FFF2-40B4-BE49-F238E27FC236}">
                <a16:creationId xmlns:a16="http://schemas.microsoft.com/office/drawing/2014/main" id="{74AC106A-8921-4CE8-9BB9-2FD27E126AB2}"/>
              </a:ext>
            </a:extLst>
          </p:cNvPr>
          <p:cNvPicPr>
            <a:picLocks noChangeAspect="1"/>
          </p:cNvPicPr>
          <p:nvPr/>
        </p:nvPicPr>
        <p:blipFill>
          <a:blip r:embed="rId5"/>
          <a:stretch>
            <a:fillRect/>
          </a:stretch>
        </p:blipFill>
        <p:spPr>
          <a:xfrm>
            <a:off x="7691380" y="1450501"/>
            <a:ext cx="3271477" cy="4255093"/>
          </a:xfrm>
          <a:prstGeom prst="rect">
            <a:avLst/>
          </a:prstGeom>
        </p:spPr>
      </p:pic>
      <p:sp>
        <p:nvSpPr>
          <p:cNvPr id="14" name="TextBox 13">
            <a:extLst>
              <a:ext uri="{FF2B5EF4-FFF2-40B4-BE49-F238E27FC236}">
                <a16:creationId xmlns:a16="http://schemas.microsoft.com/office/drawing/2014/main" id="{19A985BA-8511-4B15-A109-7F68C9033C3D}"/>
              </a:ext>
            </a:extLst>
          </p:cNvPr>
          <p:cNvSpPr txBox="1"/>
          <p:nvPr/>
        </p:nvSpPr>
        <p:spPr>
          <a:xfrm>
            <a:off x="518082" y="5874027"/>
            <a:ext cx="2710999" cy="369332"/>
          </a:xfrm>
          <a:prstGeom prst="rect">
            <a:avLst/>
          </a:prstGeom>
          <a:noFill/>
        </p:spPr>
        <p:txBody>
          <a:bodyPr wrap="none" rtlCol="0">
            <a:spAutoFit/>
          </a:bodyPr>
          <a:lstStyle/>
          <a:p>
            <a:pPr marL="285750" indent="-285750">
              <a:buFont typeface="Arial" panose="020B0604020202020204" pitchFamily="34" charset="0"/>
              <a:buChar char="•"/>
            </a:pPr>
            <a:r>
              <a:rPr lang="en-US" dirty="0"/>
              <a:t>R-squared score &gt; 0.9</a:t>
            </a:r>
          </a:p>
        </p:txBody>
      </p:sp>
      <p:sp>
        <p:nvSpPr>
          <p:cNvPr id="15" name="TextBox 14">
            <a:extLst>
              <a:ext uri="{FF2B5EF4-FFF2-40B4-BE49-F238E27FC236}">
                <a16:creationId xmlns:a16="http://schemas.microsoft.com/office/drawing/2014/main" id="{6E721354-A177-4AF1-A902-79CDEA0D3487}"/>
              </a:ext>
            </a:extLst>
          </p:cNvPr>
          <p:cNvSpPr txBox="1"/>
          <p:nvPr/>
        </p:nvSpPr>
        <p:spPr>
          <a:xfrm>
            <a:off x="7691380" y="5874027"/>
            <a:ext cx="2690160" cy="369332"/>
          </a:xfrm>
          <a:prstGeom prst="rect">
            <a:avLst/>
          </a:prstGeom>
          <a:noFill/>
        </p:spPr>
        <p:txBody>
          <a:bodyPr wrap="none" rtlCol="0">
            <a:spAutoFit/>
          </a:bodyPr>
          <a:lstStyle/>
          <a:p>
            <a:pPr marL="285750" indent="-285750">
              <a:buFont typeface="Arial" panose="020B0604020202020204" pitchFamily="34" charset="0"/>
              <a:buChar char="•"/>
            </a:pPr>
            <a:r>
              <a:rPr lang="en-US" dirty="0"/>
              <a:t>P-value score &lt; 0.001</a:t>
            </a:r>
          </a:p>
        </p:txBody>
      </p:sp>
    </p:spTree>
    <p:extLst>
      <p:ext uri="{BB962C8B-B14F-4D97-AF65-F5344CB8AC3E}">
        <p14:creationId xmlns:p14="http://schemas.microsoft.com/office/powerpoint/2010/main" val="342919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14"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1B702A9-0C0F-4295-8B20-415038825C5F}"/>
              </a:ext>
            </a:extLst>
          </p:cNvPr>
          <p:cNvSpPr>
            <a:spLocks noGrp="1"/>
          </p:cNvSpPr>
          <p:nvPr>
            <p:ph type="title"/>
          </p:nvPr>
        </p:nvSpPr>
        <p:spPr>
          <a:xfrm>
            <a:off x="-1" y="0"/>
            <a:ext cx="10505661" cy="754389"/>
          </a:xfrm>
        </p:spPr>
        <p:txBody>
          <a:bodyPr>
            <a:normAutofit fontScale="90000"/>
          </a:bodyPr>
          <a:lstStyle/>
          <a:p>
            <a:r>
              <a:rPr lang="en-US" sz="3100" b="1" dirty="0">
                <a:solidFill>
                  <a:schemeClr val="accent2">
                    <a:lumMod val="50000"/>
                  </a:schemeClr>
                </a:solidFill>
              </a:rPr>
              <a:t>Correlations</a:t>
            </a:r>
            <a:br>
              <a:rPr lang="en-US" b="1" dirty="0">
                <a:solidFill>
                  <a:schemeClr val="accent2">
                    <a:lumMod val="50000"/>
                  </a:schemeClr>
                </a:solidFill>
              </a:rPr>
            </a:br>
            <a:r>
              <a:rPr lang="en-US" sz="2000" b="1" dirty="0">
                <a:solidFill>
                  <a:schemeClr val="accent2">
                    <a:lumMod val="50000"/>
                  </a:schemeClr>
                </a:solidFill>
              </a:rPr>
              <a:t>Question #15 : How about correlation between Tags Sentiment and Views ?</a:t>
            </a:r>
          </a:p>
        </p:txBody>
      </p:sp>
      <p:pic>
        <p:nvPicPr>
          <p:cNvPr id="2" name="Picture 1">
            <a:extLst>
              <a:ext uri="{FF2B5EF4-FFF2-40B4-BE49-F238E27FC236}">
                <a16:creationId xmlns:a16="http://schemas.microsoft.com/office/drawing/2014/main" id="{C49B4544-D435-46E6-88C3-8D7D136376D1}"/>
              </a:ext>
            </a:extLst>
          </p:cNvPr>
          <p:cNvPicPr>
            <a:picLocks noChangeAspect="1"/>
          </p:cNvPicPr>
          <p:nvPr/>
        </p:nvPicPr>
        <p:blipFill>
          <a:blip r:embed="rId3"/>
          <a:stretch>
            <a:fillRect/>
          </a:stretch>
        </p:blipFill>
        <p:spPr>
          <a:xfrm>
            <a:off x="0" y="1110448"/>
            <a:ext cx="3898191" cy="2716116"/>
          </a:xfrm>
          <a:prstGeom prst="rect">
            <a:avLst/>
          </a:prstGeom>
        </p:spPr>
      </p:pic>
      <p:pic>
        <p:nvPicPr>
          <p:cNvPr id="5" name="Picture 4">
            <a:extLst>
              <a:ext uri="{FF2B5EF4-FFF2-40B4-BE49-F238E27FC236}">
                <a16:creationId xmlns:a16="http://schemas.microsoft.com/office/drawing/2014/main" id="{F4B77550-5A36-4A73-9E6D-1862E7ECA18A}"/>
              </a:ext>
            </a:extLst>
          </p:cNvPr>
          <p:cNvPicPr>
            <a:picLocks noChangeAspect="1"/>
          </p:cNvPicPr>
          <p:nvPr/>
        </p:nvPicPr>
        <p:blipFill>
          <a:blip r:embed="rId4"/>
          <a:stretch>
            <a:fillRect/>
          </a:stretch>
        </p:blipFill>
        <p:spPr>
          <a:xfrm>
            <a:off x="4313407" y="3311960"/>
            <a:ext cx="3712265" cy="2818828"/>
          </a:xfrm>
          <a:prstGeom prst="rect">
            <a:avLst/>
          </a:prstGeom>
        </p:spPr>
      </p:pic>
      <p:pic>
        <p:nvPicPr>
          <p:cNvPr id="6" name="Picture 5">
            <a:extLst>
              <a:ext uri="{FF2B5EF4-FFF2-40B4-BE49-F238E27FC236}">
                <a16:creationId xmlns:a16="http://schemas.microsoft.com/office/drawing/2014/main" id="{03F9E260-C217-4258-A5DD-BB37F3E5BB7A}"/>
              </a:ext>
            </a:extLst>
          </p:cNvPr>
          <p:cNvPicPr>
            <a:picLocks noChangeAspect="1"/>
          </p:cNvPicPr>
          <p:nvPr/>
        </p:nvPicPr>
        <p:blipFill>
          <a:blip r:embed="rId5"/>
          <a:stretch>
            <a:fillRect/>
          </a:stretch>
        </p:blipFill>
        <p:spPr>
          <a:xfrm>
            <a:off x="8235673" y="1158435"/>
            <a:ext cx="3512063" cy="2668129"/>
          </a:xfrm>
          <a:prstGeom prst="rect">
            <a:avLst/>
          </a:prstGeom>
        </p:spPr>
      </p:pic>
      <p:pic>
        <p:nvPicPr>
          <p:cNvPr id="9" name="Picture 8">
            <a:extLst>
              <a:ext uri="{FF2B5EF4-FFF2-40B4-BE49-F238E27FC236}">
                <a16:creationId xmlns:a16="http://schemas.microsoft.com/office/drawing/2014/main" id="{D695E8C5-027D-431E-89CE-3A3A10FF23F6}"/>
              </a:ext>
            </a:extLst>
          </p:cNvPr>
          <p:cNvPicPr>
            <a:picLocks noChangeAspect="1"/>
          </p:cNvPicPr>
          <p:nvPr/>
        </p:nvPicPr>
        <p:blipFill>
          <a:blip r:embed="rId6"/>
          <a:stretch>
            <a:fillRect/>
          </a:stretch>
        </p:blipFill>
        <p:spPr>
          <a:xfrm>
            <a:off x="3934988" y="1366942"/>
            <a:ext cx="4263887" cy="1332465"/>
          </a:xfrm>
          <a:prstGeom prst="rect">
            <a:avLst/>
          </a:prstGeom>
        </p:spPr>
      </p:pic>
      <p:sp>
        <p:nvSpPr>
          <p:cNvPr id="10" name="TextBox 9">
            <a:extLst>
              <a:ext uri="{FF2B5EF4-FFF2-40B4-BE49-F238E27FC236}">
                <a16:creationId xmlns:a16="http://schemas.microsoft.com/office/drawing/2014/main" id="{7AA65C06-F6DD-4C2B-ACF5-4D2D799E6B0A}"/>
              </a:ext>
            </a:extLst>
          </p:cNvPr>
          <p:cNvSpPr txBox="1"/>
          <p:nvPr/>
        </p:nvSpPr>
        <p:spPr>
          <a:xfrm>
            <a:off x="129210" y="4075043"/>
            <a:ext cx="2730235" cy="369332"/>
          </a:xfrm>
          <a:prstGeom prst="rect">
            <a:avLst/>
          </a:prstGeom>
          <a:noFill/>
        </p:spPr>
        <p:txBody>
          <a:bodyPr wrap="none" rtlCol="0">
            <a:spAutoFit/>
          </a:bodyPr>
          <a:lstStyle/>
          <a:p>
            <a:r>
              <a:rPr lang="en-US" dirty="0"/>
              <a:t>Not satisfactory results. </a:t>
            </a:r>
          </a:p>
        </p:txBody>
      </p:sp>
      <p:sp>
        <p:nvSpPr>
          <p:cNvPr id="16" name="TextBox 15">
            <a:extLst>
              <a:ext uri="{FF2B5EF4-FFF2-40B4-BE49-F238E27FC236}">
                <a16:creationId xmlns:a16="http://schemas.microsoft.com/office/drawing/2014/main" id="{85EFE7A8-B7E9-40CA-9079-CF83DCE516D2}"/>
              </a:ext>
            </a:extLst>
          </p:cNvPr>
          <p:cNvSpPr txBox="1"/>
          <p:nvPr/>
        </p:nvSpPr>
        <p:spPr>
          <a:xfrm>
            <a:off x="4999988" y="6231164"/>
            <a:ext cx="2339102" cy="369332"/>
          </a:xfrm>
          <a:prstGeom prst="rect">
            <a:avLst/>
          </a:prstGeom>
          <a:noFill/>
        </p:spPr>
        <p:txBody>
          <a:bodyPr wrap="none" rtlCol="0">
            <a:spAutoFit/>
          </a:bodyPr>
          <a:lstStyle/>
          <a:p>
            <a:r>
              <a:rPr lang="en-US" dirty="0"/>
              <a:t>Hypothesis rejected.</a:t>
            </a:r>
          </a:p>
        </p:txBody>
      </p:sp>
    </p:spTree>
    <p:extLst>
      <p:ext uri="{BB962C8B-B14F-4D97-AF65-F5344CB8AC3E}">
        <p14:creationId xmlns:p14="http://schemas.microsoft.com/office/powerpoint/2010/main" val="249981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1B702A9-0C0F-4295-8B20-415038825C5F}"/>
              </a:ext>
            </a:extLst>
          </p:cNvPr>
          <p:cNvSpPr>
            <a:spLocks noGrp="1"/>
          </p:cNvSpPr>
          <p:nvPr>
            <p:ph type="title"/>
          </p:nvPr>
        </p:nvSpPr>
        <p:spPr>
          <a:xfrm>
            <a:off x="-1" y="0"/>
            <a:ext cx="10505661" cy="754389"/>
          </a:xfrm>
        </p:spPr>
        <p:txBody>
          <a:bodyPr>
            <a:normAutofit fontScale="90000"/>
          </a:bodyPr>
          <a:lstStyle/>
          <a:p>
            <a:r>
              <a:rPr lang="en-US" sz="3100" b="1" dirty="0">
                <a:solidFill>
                  <a:schemeClr val="accent2">
                    <a:lumMod val="50000"/>
                  </a:schemeClr>
                </a:solidFill>
              </a:rPr>
              <a:t>Correlations</a:t>
            </a:r>
            <a:br>
              <a:rPr lang="en-US" b="1" dirty="0">
                <a:solidFill>
                  <a:schemeClr val="accent2">
                    <a:lumMod val="50000"/>
                  </a:schemeClr>
                </a:solidFill>
              </a:rPr>
            </a:br>
            <a:r>
              <a:rPr lang="en-US" sz="2000" b="1" dirty="0">
                <a:solidFill>
                  <a:schemeClr val="accent2">
                    <a:lumMod val="50000"/>
                  </a:schemeClr>
                </a:solidFill>
              </a:rPr>
              <a:t>Question #16 : Is there any correlation between Subscribers, Uploads, and Views?</a:t>
            </a:r>
          </a:p>
        </p:txBody>
      </p:sp>
      <p:pic>
        <p:nvPicPr>
          <p:cNvPr id="3" name="Picture 2">
            <a:extLst>
              <a:ext uri="{FF2B5EF4-FFF2-40B4-BE49-F238E27FC236}">
                <a16:creationId xmlns:a16="http://schemas.microsoft.com/office/drawing/2014/main" id="{9D1E9AA1-1AD8-493F-8E01-E7C174E4C0E0}"/>
              </a:ext>
            </a:extLst>
          </p:cNvPr>
          <p:cNvPicPr>
            <a:picLocks noChangeAspect="1"/>
          </p:cNvPicPr>
          <p:nvPr/>
        </p:nvPicPr>
        <p:blipFill>
          <a:blip r:embed="rId3"/>
          <a:stretch>
            <a:fillRect/>
          </a:stretch>
        </p:blipFill>
        <p:spPr>
          <a:xfrm>
            <a:off x="308113" y="1211623"/>
            <a:ext cx="4497520" cy="3190461"/>
          </a:xfrm>
          <a:prstGeom prst="rect">
            <a:avLst/>
          </a:prstGeom>
        </p:spPr>
      </p:pic>
      <p:pic>
        <p:nvPicPr>
          <p:cNvPr id="4" name="Picture 3">
            <a:extLst>
              <a:ext uri="{FF2B5EF4-FFF2-40B4-BE49-F238E27FC236}">
                <a16:creationId xmlns:a16="http://schemas.microsoft.com/office/drawing/2014/main" id="{B15D22AF-BEB6-472E-8E1C-425FD999BF65}"/>
              </a:ext>
            </a:extLst>
          </p:cNvPr>
          <p:cNvPicPr>
            <a:picLocks noChangeAspect="1"/>
          </p:cNvPicPr>
          <p:nvPr/>
        </p:nvPicPr>
        <p:blipFill>
          <a:blip r:embed="rId4"/>
          <a:stretch>
            <a:fillRect/>
          </a:stretch>
        </p:blipFill>
        <p:spPr>
          <a:xfrm>
            <a:off x="7643191" y="1211623"/>
            <a:ext cx="3866323" cy="3069296"/>
          </a:xfrm>
          <a:prstGeom prst="rect">
            <a:avLst/>
          </a:prstGeom>
        </p:spPr>
      </p:pic>
      <p:pic>
        <p:nvPicPr>
          <p:cNvPr id="8" name="Picture 7">
            <a:extLst>
              <a:ext uri="{FF2B5EF4-FFF2-40B4-BE49-F238E27FC236}">
                <a16:creationId xmlns:a16="http://schemas.microsoft.com/office/drawing/2014/main" id="{BEAF75A6-2778-43C9-B572-588F22D89F44}"/>
              </a:ext>
            </a:extLst>
          </p:cNvPr>
          <p:cNvPicPr>
            <a:picLocks noChangeAspect="1"/>
          </p:cNvPicPr>
          <p:nvPr/>
        </p:nvPicPr>
        <p:blipFill>
          <a:blip r:embed="rId5"/>
          <a:stretch>
            <a:fillRect/>
          </a:stretch>
        </p:blipFill>
        <p:spPr>
          <a:xfrm>
            <a:off x="2927488" y="4685474"/>
            <a:ext cx="6038850" cy="1323975"/>
          </a:xfrm>
          <a:prstGeom prst="rect">
            <a:avLst/>
          </a:prstGeom>
        </p:spPr>
      </p:pic>
      <p:sp>
        <p:nvSpPr>
          <p:cNvPr id="11" name="TextBox 10">
            <a:extLst>
              <a:ext uri="{FF2B5EF4-FFF2-40B4-BE49-F238E27FC236}">
                <a16:creationId xmlns:a16="http://schemas.microsoft.com/office/drawing/2014/main" id="{DA528B78-F281-4838-90E3-CB082B7DEC57}"/>
              </a:ext>
            </a:extLst>
          </p:cNvPr>
          <p:cNvSpPr txBox="1"/>
          <p:nvPr/>
        </p:nvSpPr>
        <p:spPr>
          <a:xfrm>
            <a:off x="5327374" y="2399536"/>
            <a:ext cx="1980029" cy="369332"/>
          </a:xfrm>
          <a:prstGeom prst="rect">
            <a:avLst/>
          </a:prstGeom>
          <a:noFill/>
        </p:spPr>
        <p:txBody>
          <a:bodyPr wrap="none" rtlCol="0">
            <a:spAutoFit/>
          </a:bodyPr>
          <a:lstStyle/>
          <a:p>
            <a:r>
              <a:rPr lang="en-US" dirty="0"/>
              <a:t>Expected results.</a:t>
            </a:r>
          </a:p>
        </p:txBody>
      </p:sp>
    </p:spTree>
    <p:extLst>
      <p:ext uri="{BB962C8B-B14F-4D97-AF65-F5344CB8AC3E}">
        <p14:creationId xmlns:p14="http://schemas.microsoft.com/office/powerpoint/2010/main" val="172663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7153-EBCB-450B-8840-406F3520C33C}"/>
              </a:ext>
            </a:extLst>
          </p:cNvPr>
          <p:cNvSpPr>
            <a:spLocks noGrp="1"/>
          </p:cNvSpPr>
          <p:nvPr>
            <p:ph type="title"/>
          </p:nvPr>
        </p:nvSpPr>
        <p:spPr/>
        <p:txBody>
          <a:bodyPr/>
          <a:lstStyle/>
          <a:p>
            <a:r>
              <a:rPr lang="en-US" b="1" dirty="0">
                <a:solidFill>
                  <a:schemeClr val="tx1"/>
                </a:solidFill>
              </a:rPr>
              <a:t>Making the call</a:t>
            </a:r>
          </a:p>
        </p:txBody>
      </p:sp>
      <p:sp>
        <p:nvSpPr>
          <p:cNvPr id="3" name="Text Placeholder 2">
            <a:extLst>
              <a:ext uri="{FF2B5EF4-FFF2-40B4-BE49-F238E27FC236}">
                <a16:creationId xmlns:a16="http://schemas.microsoft.com/office/drawing/2014/main" id="{FE15D222-ED3C-4115-B696-E02E1F975C76}"/>
              </a:ext>
            </a:extLst>
          </p:cNvPr>
          <p:cNvSpPr>
            <a:spLocks noGrp="1"/>
          </p:cNvSpPr>
          <p:nvPr>
            <p:ph type="body" idx="1"/>
          </p:nvPr>
        </p:nvSpPr>
        <p:spPr>
          <a:xfrm>
            <a:off x="677335" y="4527447"/>
            <a:ext cx="8596668" cy="1826581"/>
          </a:xfrm>
        </p:spPr>
        <p:txBody>
          <a:bodyPr>
            <a:normAutofit/>
          </a:bodyPr>
          <a:lstStyle/>
          <a:p>
            <a:r>
              <a:rPr lang="en-US" dirty="0"/>
              <a:t>“The hardest choices require the strongest wills.”</a:t>
            </a:r>
          </a:p>
          <a:p>
            <a:r>
              <a:rPr lang="en-US" dirty="0"/>
              <a:t>Thanos</a:t>
            </a:r>
          </a:p>
          <a:p>
            <a:r>
              <a:rPr lang="en-US" dirty="0"/>
              <a:t>Avengers: Infinity War</a:t>
            </a:r>
          </a:p>
          <a:p>
            <a:endParaRPr lang="en-US" sz="1600" dirty="0"/>
          </a:p>
        </p:txBody>
      </p:sp>
    </p:spTree>
    <p:extLst>
      <p:ext uri="{BB962C8B-B14F-4D97-AF65-F5344CB8AC3E}">
        <p14:creationId xmlns:p14="http://schemas.microsoft.com/office/powerpoint/2010/main" val="1200892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a:extLst>
              <a:ext uri="{FF2B5EF4-FFF2-40B4-BE49-F238E27FC236}">
                <a16:creationId xmlns:a16="http://schemas.microsoft.com/office/drawing/2014/main" id="{0A9D68FF-F444-4A10-B41A-905D53BA2B26}"/>
              </a:ext>
            </a:extLst>
          </p:cNvPr>
          <p:cNvGraphicFramePr/>
          <p:nvPr>
            <p:extLst>
              <p:ext uri="{D42A27DB-BD31-4B8C-83A1-F6EECF244321}">
                <p14:modId xmlns:p14="http://schemas.microsoft.com/office/powerpoint/2010/main" val="1586219744"/>
              </p:ext>
            </p:extLst>
          </p:nvPr>
        </p:nvGraphicFramePr>
        <p:xfrm>
          <a:off x="6193266" y="1565768"/>
          <a:ext cx="4482547" cy="42318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CFE1FFE3-D07F-49C7-B30B-EE41B29EF764}"/>
              </a:ext>
            </a:extLst>
          </p:cNvPr>
          <p:cNvSpPr>
            <a:spLocks noGrp="1"/>
          </p:cNvSpPr>
          <p:nvPr>
            <p:ph type="body" idx="1"/>
          </p:nvPr>
        </p:nvSpPr>
        <p:spPr>
          <a:xfrm>
            <a:off x="61108" y="462346"/>
            <a:ext cx="11995057" cy="860400"/>
          </a:xfrm>
        </p:spPr>
        <p:txBody>
          <a:bodyPr>
            <a:normAutofit/>
          </a:bodyPr>
          <a:lstStyle/>
          <a:p>
            <a:pPr algn="just"/>
            <a:r>
              <a:rPr lang="en-US" sz="1600" dirty="0">
                <a:solidFill>
                  <a:schemeClr val="tx1"/>
                </a:solidFill>
              </a:rPr>
              <a:t>YouTube definitely can provide the means to conquer our main goal which is by increasing a product brand's visibility.  Using the YouTube platform we may gain the potential to reach 518 thousands of people on average. In order to maximize the potential, we propose the following deployment plan:</a:t>
            </a:r>
          </a:p>
        </p:txBody>
      </p:sp>
      <p:sp>
        <p:nvSpPr>
          <p:cNvPr id="10" name="Title 1">
            <a:extLst>
              <a:ext uri="{FF2B5EF4-FFF2-40B4-BE49-F238E27FC236}">
                <a16:creationId xmlns:a16="http://schemas.microsoft.com/office/drawing/2014/main" id="{DB2E8942-E320-4994-A95C-4841223BFF25}"/>
              </a:ext>
            </a:extLst>
          </p:cNvPr>
          <p:cNvSpPr txBox="1">
            <a:spLocks/>
          </p:cNvSpPr>
          <p:nvPr/>
        </p:nvSpPr>
        <p:spPr>
          <a:xfrm>
            <a:off x="-1" y="0"/>
            <a:ext cx="10505661" cy="754389"/>
          </a:xfrm>
          <a:prstGeom prst="rect">
            <a:avLst/>
          </a:prstGeom>
        </p:spPr>
        <p:txBody>
          <a:bodyPr vert="horz" lIns="91440" tIns="45720" rIns="91440" bIns="45720" rtlCol="0" anchor="b">
            <a:normAutofit fontScale="90000" lnSpcReduction="100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chemeClr val="accent2">
                    <a:lumMod val="50000"/>
                  </a:schemeClr>
                </a:solidFill>
              </a:rPr>
              <a:t>Making the call</a:t>
            </a:r>
            <a:br>
              <a:rPr lang="en-US" b="1" dirty="0">
                <a:solidFill>
                  <a:schemeClr val="accent2">
                    <a:lumMod val="50000"/>
                  </a:schemeClr>
                </a:solidFill>
              </a:rPr>
            </a:br>
            <a:endParaRPr lang="en-US" sz="2000" b="1" dirty="0">
              <a:solidFill>
                <a:schemeClr val="accent2">
                  <a:lumMod val="50000"/>
                </a:schemeClr>
              </a:solidFill>
            </a:endParaRPr>
          </a:p>
        </p:txBody>
      </p:sp>
      <p:graphicFrame>
        <p:nvGraphicFramePr>
          <p:cNvPr id="16" name="Diagram 15">
            <a:extLst>
              <a:ext uri="{FF2B5EF4-FFF2-40B4-BE49-F238E27FC236}">
                <a16:creationId xmlns:a16="http://schemas.microsoft.com/office/drawing/2014/main" id="{9B8574A0-4B06-475A-908B-5A67D3CDC3D5}"/>
              </a:ext>
            </a:extLst>
          </p:cNvPr>
          <p:cNvGraphicFramePr/>
          <p:nvPr>
            <p:extLst>
              <p:ext uri="{D42A27DB-BD31-4B8C-83A1-F6EECF244321}">
                <p14:modId xmlns:p14="http://schemas.microsoft.com/office/powerpoint/2010/main" val="1942746229"/>
              </p:ext>
            </p:extLst>
          </p:nvPr>
        </p:nvGraphicFramePr>
        <p:xfrm>
          <a:off x="467138" y="1417985"/>
          <a:ext cx="4482547" cy="44012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extBox 14">
            <a:extLst>
              <a:ext uri="{FF2B5EF4-FFF2-40B4-BE49-F238E27FC236}">
                <a16:creationId xmlns:a16="http://schemas.microsoft.com/office/drawing/2014/main" id="{53C4F21D-9CB1-4C08-A0E8-7C39364FF26F}"/>
              </a:ext>
            </a:extLst>
          </p:cNvPr>
          <p:cNvSpPr txBox="1"/>
          <p:nvPr/>
        </p:nvSpPr>
        <p:spPr>
          <a:xfrm>
            <a:off x="467138" y="1376643"/>
            <a:ext cx="4194314" cy="369332"/>
          </a:xfrm>
          <a:prstGeom prst="rect">
            <a:avLst/>
          </a:prstGeom>
          <a:noFill/>
        </p:spPr>
        <p:txBody>
          <a:bodyPr wrap="square" rtlCol="0">
            <a:spAutoFit/>
          </a:bodyPr>
          <a:lstStyle/>
          <a:p>
            <a:r>
              <a:rPr lang="en-US" b="1" dirty="0"/>
              <a:t>Product’s brand identity </a:t>
            </a:r>
          </a:p>
        </p:txBody>
      </p:sp>
      <p:sp>
        <p:nvSpPr>
          <p:cNvPr id="17" name="TextBox 16">
            <a:extLst>
              <a:ext uri="{FF2B5EF4-FFF2-40B4-BE49-F238E27FC236}">
                <a16:creationId xmlns:a16="http://schemas.microsoft.com/office/drawing/2014/main" id="{C4BA1AC3-3468-4CD7-BDD4-7CB1A1D16A37}"/>
              </a:ext>
            </a:extLst>
          </p:cNvPr>
          <p:cNvSpPr txBox="1"/>
          <p:nvPr/>
        </p:nvSpPr>
        <p:spPr>
          <a:xfrm>
            <a:off x="6193266" y="1313393"/>
            <a:ext cx="4442789" cy="369332"/>
          </a:xfrm>
          <a:prstGeom prst="rect">
            <a:avLst/>
          </a:prstGeom>
          <a:noFill/>
        </p:spPr>
        <p:txBody>
          <a:bodyPr wrap="square" rtlCol="0">
            <a:spAutoFit/>
          </a:bodyPr>
          <a:lstStyle/>
          <a:p>
            <a:r>
              <a:rPr lang="en-US" b="1" dirty="0"/>
              <a:t>Channel boost</a:t>
            </a:r>
          </a:p>
        </p:txBody>
      </p:sp>
    </p:spTree>
    <p:extLst>
      <p:ext uri="{BB962C8B-B14F-4D97-AF65-F5344CB8AC3E}">
        <p14:creationId xmlns:p14="http://schemas.microsoft.com/office/powerpoint/2010/main" val="121582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P spid="5" grpId="0" build="p"/>
      <p:bldP spid="10" grpId="0"/>
      <p:bldGraphic spid="16" grpId="0">
        <p:bldAsOne/>
      </p:bldGraphic>
      <p:bldP spid="15" grpId="0"/>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D54E7C-0A18-4D82-947E-E934B1FFE750}"/>
              </a:ext>
            </a:extLst>
          </p:cNvPr>
          <p:cNvSpPr>
            <a:spLocks noGrp="1"/>
          </p:cNvSpPr>
          <p:nvPr>
            <p:ph type="title"/>
          </p:nvPr>
        </p:nvSpPr>
        <p:spPr>
          <a:xfrm>
            <a:off x="-1" y="0"/>
            <a:ext cx="10505661" cy="754389"/>
          </a:xfrm>
        </p:spPr>
        <p:txBody>
          <a:bodyPr>
            <a:normAutofit fontScale="90000"/>
          </a:bodyPr>
          <a:lstStyle/>
          <a:p>
            <a:r>
              <a:rPr lang="en-US" sz="3100" b="1" dirty="0">
                <a:solidFill>
                  <a:schemeClr val="accent2">
                    <a:lumMod val="50000"/>
                  </a:schemeClr>
                </a:solidFill>
              </a:rPr>
              <a:t>Q &amp; A</a:t>
            </a:r>
            <a:br>
              <a:rPr lang="en-US" b="1" dirty="0">
                <a:solidFill>
                  <a:schemeClr val="accent2">
                    <a:lumMod val="50000"/>
                  </a:schemeClr>
                </a:solidFill>
              </a:rPr>
            </a:br>
            <a:endParaRPr lang="en-US" sz="2000" b="1" dirty="0">
              <a:solidFill>
                <a:schemeClr val="accent2">
                  <a:lumMod val="50000"/>
                </a:schemeClr>
              </a:solidFill>
            </a:endParaRPr>
          </a:p>
        </p:txBody>
      </p:sp>
      <p:sp>
        <p:nvSpPr>
          <p:cNvPr id="5" name="TextBox 4">
            <a:extLst>
              <a:ext uri="{FF2B5EF4-FFF2-40B4-BE49-F238E27FC236}">
                <a16:creationId xmlns:a16="http://schemas.microsoft.com/office/drawing/2014/main" id="{A94877D9-19D3-4713-B0FF-2014133E77EE}"/>
              </a:ext>
            </a:extLst>
          </p:cNvPr>
          <p:cNvSpPr txBox="1"/>
          <p:nvPr/>
        </p:nvSpPr>
        <p:spPr>
          <a:xfrm>
            <a:off x="59531" y="569723"/>
            <a:ext cx="10739478" cy="369332"/>
          </a:xfrm>
          <a:prstGeom prst="rect">
            <a:avLst/>
          </a:prstGeom>
          <a:noFill/>
        </p:spPr>
        <p:txBody>
          <a:bodyPr wrap="none" rtlCol="0">
            <a:spAutoFit/>
          </a:bodyPr>
          <a:lstStyle/>
          <a:p>
            <a:pPr marL="285750" indent="-285750">
              <a:buFont typeface="Arial" panose="020B0604020202020204" pitchFamily="34" charset="0"/>
              <a:buChar char="•"/>
            </a:pPr>
            <a:r>
              <a:rPr lang="en-US" dirty="0"/>
              <a:t>Before we open the Q &amp; A session, let’s review the outlier of the year for YouTube trending dataset:</a:t>
            </a:r>
          </a:p>
        </p:txBody>
      </p:sp>
      <p:pic>
        <p:nvPicPr>
          <p:cNvPr id="6148" name="Picture 4" descr="https://i.ytimg.com/vi/VYOjWnS4cMY/hqdefault.jpg">
            <a:extLst>
              <a:ext uri="{FF2B5EF4-FFF2-40B4-BE49-F238E27FC236}">
                <a16:creationId xmlns:a16="http://schemas.microsoft.com/office/drawing/2014/main" id="{60043F4A-A984-414D-9803-04DD775F6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3104" y="1508778"/>
            <a:ext cx="4369905" cy="32774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C038EFB-176C-449A-A053-FBF1E0106F62}"/>
              </a:ext>
            </a:extLst>
          </p:cNvPr>
          <p:cNvSpPr txBox="1"/>
          <p:nvPr/>
        </p:nvSpPr>
        <p:spPr>
          <a:xfrm>
            <a:off x="3303104" y="4858651"/>
            <a:ext cx="4459356" cy="646331"/>
          </a:xfrm>
          <a:prstGeom prst="rect">
            <a:avLst/>
          </a:prstGeom>
          <a:noFill/>
        </p:spPr>
        <p:txBody>
          <a:bodyPr wrap="square" rtlCol="0">
            <a:spAutoFit/>
          </a:bodyPr>
          <a:lstStyle/>
          <a:p>
            <a:pPr algn="ctr"/>
            <a:r>
              <a:rPr lang="en-US" dirty="0"/>
              <a:t>Childish Gambino </a:t>
            </a:r>
          </a:p>
          <a:p>
            <a:pPr algn="ctr"/>
            <a:r>
              <a:rPr lang="en-US" dirty="0"/>
              <a:t>This Is America (Official Video)</a:t>
            </a:r>
          </a:p>
        </p:txBody>
      </p:sp>
      <p:sp>
        <p:nvSpPr>
          <p:cNvPr id="9" name="TextBox 8">
            <a:extLst>
              <a:ext uri="{FF2B5EF4-FFF2-40B4-BE49-F238E27FC236}">
                <a16:creationId xmlns:a16="http://schemas.microsoft.com/office/drawing/2014/main" id="{7F9ECD8E-C02E-4AF9-A2C1-8D4CBEA8ED5B}"/>
              </a:ext>
            </a:extLst>
          </p:cNvPr>
          <p:cNvSpPr txBox="1"/>
          <p:nvPr/>
        </p:nvSpPr>
        <p:spPr>
          <a:xfrm>
            <a:off x="-1" y="6285084"/>
            <a:ext cx="12192001" cy="461665"/>
          </a:xfrm>
          <a:prstGeom prst="rect">
            <a:avLst/>
          </a:prstGeom>
          <a:noFill/>
        </p:spPr>
        <p:txBody>
          <a:bodyPr wrap="square" rtlCol="0">
            <a:spAutoFit/>
          </a:bodyPr>
          <a:lstStyle/>
          <a:p>
            <a:pPr algn="ctr"/>
            <a:r>
              <a:rPr lang="en-US" sz="2400" b="1" dirty="0"/>
              <a:t>Did you have any doubt that the Music category will be the outlier of the year?</a:t>
            </a:r>
          </a:p>
        </p:txBody>
      </p:sp>
    </p:spTree>
    <p:extLst>
      <p:ext uri="{BB962C8B-B14F-4D97-AF65-F5344CB8AC3E}">
        <p14:creationId xmlns:p14="http://schemas.microsoft.com/office/powerpoint/2010/main" val="300934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fade">
                                      <p:cBhvr>
                                        <p:cTn id="17" dur="500"/>
                                        <p:tgtEl>
                                          <p:spTgt spid="614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C038EFB-176C-449A-A053-FBF1E0106F62}"/>
              </a:ext>
            </a:extLst>
          </p:cNvPr>
          <p:cNvSpPr txBox="1"/>
          <p:nvPr/>
        </p:nvSpPr>
        <p:spPr>
          <a:xfrm>
            <a:off x="0" y="5037554"/>
            <a:ext cx="12191999" cy="769441"/>
          </a:xfrm>
          <a:prstGeom prst="rect">
            <a:avLst/>
          </a:prstGeom>
          <a:noFill/>
        </p:spPr>
        <p:txBody>
          <a:bodyPr wrap="square" rtlCol="0">
            <a:spAutoFit/>
          </a:bodyPr>
          <a:lstStyle/>
          <a:p>
            <a:pPr algn="ctr"/>
            <a:r>
              <a:rPr lang="en-US" sz="4400" dirty="0"/>
              <a:t>Thank you all for your attention!</a:t>
            </a:r>
          </a:p>
        </p:txBody>
      </p:sp>
      <p:sp>
        <p:nvSpPr>
          <p:cNvPr id="12" name="TextBox 11">
            <a:extLst>
              <a:ext uri="{FF2B5EF4-FFF2-40B4-BE49-F238E27FC236}">
                <a16:creationId xmlns:a16="http://schemas.microsoft.com/office/drawing/2014/main" id="{B77AEF33-CBFE-4C4E-AFC8-6FECF40DC907}"/>
              </a:ext>
            </a:extLst>
          </p:cNvPr>
          <p:cNvSpPr txBox="1"/>
          <p:nvPr/>
        </p:nvSpPr>
        <p:spPr>
          <a:xfrm>
            <a:off x="0" y="1691380"/>
            <a:ext cx="12191999" cy="1446550"/>
          </a:xfrm>
          <a:prstGeom prst="rect">
            <a:avLst/>
          </a:prstGeom>
          <a:noFill/>
        </p:spPr>
        <p:txBody>
          <a:bodyPr wrap="square" rtlCol="0">
            <a:spAutoFit/>
          </a:bodyPr>
          <a:lstStyle/>
          <a:p>
            <a:pPr algn="ctr"/>
            <a:r>
              <a:rPr lang="en-US" sz="4400" dirty="0"/>
              <a:t>Q &amp; A</a:t>
            </a:r>
          </a:p>
          <a:p>
            <a:pPr algn="ctr"/>
            <a:endParaRPr lang="en-US" sz="4400" dirty="0"/>
          </a:p>
        </p:txBody>
      </p:sp>
    </p:spTree>
    <p:extLst>
      <p:ext uri="{BB962C8B-B14F-4D97-AF65-F5344CB8AC3E}">
        <p14:creationId xmlns:p14="http://schemas.microsoft.com/office/powerpoint/2010/main" val="62220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7153-EBCB-450B-8840-406F3520C33C}"/>
              </a:ext>
            </a:extLst>
          </p:cNvPr>
          <p:cNvSpPr>
            <a:spLocks noGrp="1"/>
          </p:cNvSpPr>
          <p:nvPr>
            <p:ph type="title"/>
          </p:nvPr>
        </p:nvSpPr>
        <p:spPr/>
        <p:txBody>
          <a:bodyPr/>
          <a:lstStyle/>
          <a:p>
            <a:r>
              <a:rPr lang="en-US" b="1" dirty="0">
                <a:solidFill>
                  <a:schemeClr val="tx1"/>
                </a:solidFill>
              </a:rPr>
              <a:t>Motivation &amp; Inspirations  </a:t>
            </a:r>
          </a:p>
        </p:txBody>
      </p:sp>
      <p:sp>
        <p:nvSpPr>
          <p:cNvPr id="3" name="Text Placeholder 2">
            <a:extLst>
              <a:ext uri="{FF2B5EF4-FFF2-40B4-BE49-F238E27FC236}">
                <a16:creationId xmlns:a16="http://schemas.microsoft.com/office/drawing/2014/main" id="{FE15D222-ED3C-4115-B696-E02E1F975C76}"/>
              </a:ext>
            </a:extLst>
          </p:cNvPr>
          <p:cNvSpPr>
            <a:spLocks noGrp="1"/>
          </p:cNvSpPr>
          <p:nvPr>
            <p:ph type="body" idx="1"/>
          </p:nvPr>
        </p:nvSpPr>
        <p:spPr/>
        <p:txBody>
          <a:bodyPr>
            <a:normAutofit/>
          </a:bodyPr>
          <a:lstStyle/>
          <a:p>
            <a:r>
              <a:rPr lang="en-US" dirty="0"/>
              <a:t>“</a:t>
            </a:r>
            <a:r>
              <a:rPr lang="en-US" i="1" dirty="0"/>
              <a:t>If you can't explain it simply, you don't understand it well enough.</a:t>
            </a:r>
            <a:r>
              <a:rPr lang="en-US" dirty="0"/>
              <a:t>”</a:t>
            </a:r>
          </a:p>
          <a:p>
            <a:r>
              <a:rPr lang="en-US" dirty="0"/>
              <a:t>Albert Einstein</a:t>
            </a:r>
          </a:p>
        </p:txBody>
      </p:sp>
    </p:spTree>
    <p:extLst>
      <p:ext uri="{BB962C8B-B14F-4D97-AF65-F5344CB8AC3E}">
        <p14:creationId xmlns:p14="http://schemas.microsoft.com/office/powerpoint/2010/main" val="254127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6146-A053-440D-A668-AF1547158B1F}"/>
              </a:ext>
            </a:extLst>
          </p:cNvPr>
          <p:cNvSpPr>
            <a:spLocks noGrp="1"/>
          </p:cNvSpPr>
          <p:nvPr>
            <p:ph type="title"/>
          </p:nvPr>
        </p:nvSpPr>
        <p:spPr>
          <a:xfrm>
            <a:off x="0" y="0"/>
            <a:ext cx="8596668" cy="754389"/>
          </a:xfrm>
        </p:spPr>
        <p:txBody>
          <a:bodyPr/>
          <a:lstStyle/>
          <a:p>
            <a:r>
              <a:rPr lang="en-US" b="1" dirty="0">
                <a:solidFill>
                  <a:schemeClr val="tx1"/>
                </a:solidFill>
              </a:rPr>
              <a:t>Motivation &amp; Inspirations</a:t>
            </a:r>
            <a:endParaRPr lang="en-US" b="1" dirty="0">
              <a:solidFill>
                <a:schemeClr val="accent2">
                  <a:lumMod val="50000"/>
                </a:schemeClr>
              </a:solidFill>
            </a:endParaRPr>
          </a:p>
        </p:txBody>
      </p:sp>
      <p:sp>
        <p:nvSpPr>
          <p:cNvPr id="3" name="TextBox 2">
            <a:extLst>
              <a:ext uri="{FF2B5EF4-FFF2-40B4-BE49-F238E27FC236}">
                <a16:creationId xmlns:a16="http://schemas.microsoft.com/office/drawing/2014/main" id="{E251D5F2-BF56-436E-88C6-57A3FA47DB36}"/>
              </a:ext>
            </a:extLst>
          </p:cNvPr>
          <p:cNvSpPr txBox="1"/>
          <p:nvPr/>
        </p:nvSpPr>
        <p:spPr>
          <a:xfrm>
            <a:off x="139147" y="1292084"/>
            <a:ext cx="10157792" cy="4247317"/>
          </a:xfrm>
          <a:prstGeom prst="rect">
            <a:avLst/>
          </a:prstGeom>
          <a:noFill/>
        </p:spPr>
        <p:txBody>
          <a:bodyPr wrap="square" rtlCol="0">
            <a:spAutoFit/>
          </a:bodyPr>
          <a:lstStyle/>
          <a:p>
            <a:pPr marL="285750" indent="-285750">
              <a:buFont typeface="Wingdings" panose="05000000000000000000" pitchFamily="2" charset="2"/>
              <a:buChar char="ü"/>
            </a:pPr>
            <a:r>
              <a:rPr lang="en-US" dirty="0"/>
              <a:t> Social networks are one of the fastest growing industries in the world.</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Social Media is crucial for Business Marketing.</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Data Science &amp; Big Data Science &amp; Data Analytics flavors mixed in one place.</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Entrepreneurial spirit.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 Several paths can be explored.</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Topic of easier understanding and most of the people like to talk about.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p:txBody>
      </p:sp>
      <p:pic>
        <p:nvPicPr>
          <p:cNvPr id="1034" name="Picture 10" descr="Image result for Entrepreneurial spirit logo">
            <a:extLst>
              <a:ext uri="{FF2B5EF4-FFF2-40B4-BE49-F238E27FC236}">
                <a16:creationId xmlns:a16="http://schemas.microsoft.com/office/drawing/2014/main" id="{58C09548-5155-4F38-8DB3-7E16EDB8DB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794" y="5855383"/>
            <a:ext cx="1053702" cy="959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50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6146-A053-440D-A668-AF1547158B1F}"/>
              </a:ext>
            </a:extLst>
          </p:cNvPr>
          <p:cNvSpPr>
            <a:spLocks noGrp="1"/>
          </p:cNvSpPr>
          <p:nvPr>
            <p:ph type="title"/>
          </p:nvPr>
        </p:nvSpPr>
        <p:spPr>
          <a:xfrm>
            <a:off x="0" y="0"/>
            <a:ext cx="8596668" cy="754389"/>
          </a:xfrm>
        </p:spPr>
        <p:txBody>
          <a:bodyPr/>
          <a:lstStyle/>
          <a:p>
            <a:r>
              <a:rPr lang="en-US" b="1" dirty="0">
                <a:solidFill>
                  <a:schemeClr val="tx1"/>
                </a:solidFill>
              </a:rPr>
              <a:t>Why YouTube?</a:t>
            </a:r>
            <a:endParaRPr lang="en-US" b="1" dirty="0">
              <a:solidFill>
                <a:schemeClr val="accent2">
                  <a:lumMod val="50000"/>
                </a:schemeClr>
              </a:solidFill>
            </a:endParaRPr>
          </a:p>
        </p:txBody>
      </p:sp>
      <p:sp>
        <p:nvSpPr>
          <p:cNvPr id="3" name="TextBox 2">
            <a:extLst>
              <a:ext uri="{FF2B5EF4-FFF2-40B4-BE49-F238E27FC236}">
                <a16:creationId xmlns:a16="http://schemas.microsoft.com/office/drawing/2014/main" id="{E251D5F2-BF56-436E-88C6-57A3FA47DB36}"/>
              </a:ext>
            </a:extLst>
          </p:cNvPr>
          <p:cNvSpPr txBox="1"/>
          <p:nvPr/>
        </p:nvSpPr>
        <p:spPr>
          <a:xfrm>
            <a:off x="139147" y="1292084"/>
            <a:ext cx="10157792" cy="5078313"/>
          </a:xfrm>
          <a:prstGeom prst="rect">
            <a:avLst/>
          </a:prstGeom>
          <a:noFill/>
        </p:spPr>
        <p:txBody>
          <a:bodyPr wrap="square" rtlCol="0">
            <a:spAutoFit/>
          </a:bodyPr>
          <a:lstStyle/>
          <a:p>
            <a:pPr marL="285750" indent="-285750">
              <a:buFont typeface="Wingdings" panose="05000000000000000000" pitchFamily="2" charset="2"/>
              <a:buChar char="ü"/>
            </a:pPr>
            <a:r>
              <a:rPr lang="en-US" dirty="0"/>
              <a:t>It has a wide reach and generates plenty of traffic.</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YouTube has over 1 billion users, who spend millions of hours per day viewing videos.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YouTube is localized in over 70 countries and is available in 76 languages.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It has greater reach than cable in the US.</a:t>
            </a:r>
          </a:p>
          <a:p>
            <a:endParaRPr lang="en-US" dirty="0"/>
          </a:p>
          <a:p>
            <a:pPr marL="285750" indent="-285750">
              <a:buFont typeface="Wingdings" panose="05000000000000000000" pitchFamily="2" charset="2"/>
              <a:buChar char="ü"/>
            </a:pPr>
            <a:r>
              <a:rPr lang="en-US" dirty="0"/>
              <a:t> Pay Per (Actual) View Of Your Ad.</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One of the shortest path to connect your brand to people around the world.</a:t>
            </a:r>
          </a:p>
          <a:p>
            <a:endParaRPr lang="en-US" dirty="0"/>
          </a:p>
          <a:p>
            <a:endParaRPr lang="en-US" dirty="0"/>
          </a:p>
          <a:p>
            <a:pPr marL="285750" indent="-285750">
              <a:buFont typeface="Wingdings" panose="05000000000000000000" pitchFamily="2" charset="2"/>
              <a:buChar char="ü"/>
            </a:pPr>
            <a:endParaRPr lang="en-US" dirty="0"/>
          </a:p>
          <a:p>
            <a:endParaRPr lang="en-US" dirty="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p:txBody>
      </p:sp>
      <p:pic>
        <p:nvPicPr>
          <p:cNvPr id="5" name="Picture 2" descr="Image result for youtube logo">
            <a:extLst>
              <a:ext uri="{FF2B5EF4-FFF2-40B4-BE49-F238E27FC236}">
                <a16:creationId xmlns:a16="http://schemas.microsoft.com/office/drawing/2014/main" id="{95223235-4E40-4CF9-8108-C77E0AA40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956" y="5893284"/>
            <a:ext cx="1715051" cy="964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56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6146-A053-440D-A668-AF1547158B1F}"/>
              </a:ext>
            </a:extLst>
          </p:cNvPr>
          <p:cNvSpPr>
            <a:spLocks noGrp="1"/>
          </p:cNvSpPr>
          <p:nvPr>
            <p:ph type="title"/>
          </p:nvPr>
        </p:nvSpPr>
        <p:spPr>
          <a:xfrm>
            <a:off x="0" y="0"/>
            <a:ext cx="8596668" cy="754389"/>
          </a:xfrm>
        </p:spPr>
        <p:txBody>
          <a:bodyPr/>
          <a:lstStyle/>
          <a:p>
            <a:r>
              <a:rPr lang="en-US" b="1" dirty="0">
                <a:solidFill>
                  <a:schemeClr val="tx1"/>
                </a:solidFill>
              </a:rPr>
              <a:t>How a trending dataset can help?</a:t>
            </a:r>
            <a:endParaRPr lang="en-US" b="1" dirty="0">
              <a:solidFill>
                <a:schemeClr val="accent2">
                  <a:lumMod val="50000"/>
                </a:schemeClr>
              </a:solidFill>
            </a:endParaRPr>
          </a:p>
        </p:txBody>
      </p:sp>
      <p:sp>
        <p:nvSpPr>
          <p:cNvPr id="3" name="TextBox 2">
            <a:extLst>
              <a:ext uri="{FF2B5EF4-FFF2-40B4-BE49-F238E27FC236}">
                <a16:creationId xmlns:a16="http://schemas.microsoft.com/office/drawing/2014/main" id="{E251D5F2-BF56-436E-88C6-57A3FA47DB36}"/>
              </a:ext>
            </a:extLst>
          </p:cNvPr>
          <p:cNvSpPr txBox="1"/>
          <p:nvPr/>
        </p:nvSpPr>
        <p:spPr>
          <a:xfrm>
            <a:off x="139147" y="1292084"/>
            <a:ext cx="10157792" cy="5632311"/>
          </a:xfrm>
          <a:prstGeom prst="rect">
            <a:avLst/>
          </a:prstGeom>
          <a:noFill/>
        </p:spPr>
        <p:txBody>
          <a:bodyPr wrap="square" rtlCol="0">
            <a:spAutoFit/>
          </a:bodyPr>
          <a:lstStyle/>
          <a:p>
            <a:pPr marL="285750" indent="-285750">
              <a:buFont typeface="Wingdings" panose="05000000000000000000" pitchFamily="2" charset="2"/>
              <a:buChar char="ü"/>
            </a:pPr>
            <a:r>
              <a:rPr lang="en-US" dirty="0"/>
              <a:t>Helps viewers see what's happening on YouTube and in the world.</a:t>
            </a:r>
          </a:p>
          <a:p>
            <a:endParaRPr lang="en-US" dirty="0"/>
          </a:p>
          <a:p>
            <a:pPr marL="285750" indent="-285750">
              <a:buFont typeface="Wingdings" panose="05000000000000000000" pitchFamily="2" charset="2"/>
              <a:buChar char="ü"/>
            </a:pPr>
            <a:r>
              <a:rPr lang="en-US" dirty="0"/>
              <a:t>Trending video = Video running on steroids.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Potential to connect to people on a large scale.</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Views = People.</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Video visualization is a trigger to connect people with product.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Keep up the momentum.</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a:p>
            <a:endParaRPr lang="en-US" dirty="0"/>
          </a:p>
          <a:p>
            <a:endParaRPr lang="en-US" dirty="0"/>
          </a:p>
          <a:p>
            <a:pPr marL="285750" indent="-285750">
              <a:buFont typeface="Wingdings" panose="05000000000000000000" pitchFamily="2" charset="2"/>
              <a:buChar char="ü"/>
            </a:pPr>
            <a:endParaRPr lang="en-US" dirty="0"/>
          </a:p>
          <a:p>
            <a:endParaRPr lang="en-US" dirty="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p:txBody>
      </p:sp>
      <p:pic>
        <p:nvPicPr>
          <p:cNvPr id="2050" name="Picture 2" descr="Image result for trending logo">
            <a:extLst>
              <a:ext uri="{FF2B5EF4-FFF2-40B4-BE49-F238E27FC236}">
                <a16:creationId xmlns:a16="http://schemas.microsoft.com/office/drawing/2014/main" id="{1C4D5B45-AF8C-41D8-BA94-4330A47F1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56" y="5650603"/>
            <a:ext cx="1207397" cy="1207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03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6146-A053-440D-A668-AF1547158B1F}"/>
              </a:ext>
            </a:extLst>
          </p:cNvPr>
          <p:cNvSpPr>
            <a:spLocks noGrp="1"/>
          </p:cNvSpPr>
          <p:nvPr>
            <p:ph type="title"/>
          </p:nvPr>
        </p:nvSpPr>
        <p:spPr>
          <a:xfrm>
            <a:off x="0" y="0"/>
            <a:ext cx="8596668" cy="754389"/>
          </a:xfrm>
        </p:spPr>
        <p:txBody>
          <a:bodyPr/>
          <a:lstStyle/>
          <a:p>
            <a:r>
              <a:rPr lang="en-US" b="1" dirty="0">
                <a:solidFill>
                  <a:schemeClr val="tx1"/>
                </a:solidFill>
              </a:rPr>
              <a:t>Limitations</a:t>
            </a:r>
            <a:endParaRPr lang="en-US" b="1" dirty="0">
              <a:solidFill>
                <a:schemeClr val="accent2">
                  <a:lumMod val="50000"/>
                </a:schemeClr>
              </a:solidFill>
            </a:endParaRPr>
          </a:p>
        </p:txBody>
      </p:sp>
      <p:sp>
        <p:nvSpPr>
          <p:cNvPr id="3" name="TextBox 2">
            <a:extLst>
              <a:ext uri="{FF2B5EF4-FFF2-40B4-BE49-F238E27FC236}">
                <a16:creationId xmlns:a16="http://schemas.microsoft.com/office/drawing/2014/main" id="{E251D5F2-BF56-436E-88C6-57A3FA47DB36}"/>
              </a:ext>
            </a:extLst>
          </p:cNvPr>
          <p:cNvSpPr txBox="1"/>
          <p:nvPr/>
        </p:nvSpPr>
        <p:spPr>
          <a:xfrm>
            <a:off x="139147" y="1292084"/>
            <a:ext cx="10157792" cy="4247317"/>
          </a:xfrm>
          <a:prstGeom prst="rect">
            <a:avLst/>
          </a:prstGeom>
          <a:noFill/>
        </p:spPr>
        <p:txBody>
          <a:bodyPr wrap="square" rtlCol="0">
            <a:spAutoFit/>
          </a:bodyPr>
          <a:lstStyle/>
          <a:p>
            <a:pPr marL="285750" indent="-285750">
              <a:buFont typeface="Wingdings" panose="05000000000000000000" pitchFamily="2" charset="2"/>
              <a:buChar char="ü"/>
            </a:pPr>
            <a:r>
              <a:rPr lang="en-US" dirty="0"/>
              <a:t>Unable to identity if a person see a video more than once.</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Unable to retrieve information of removed channels.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Unable to retrieve information of removed videos.</a:t>
            </a:r>
          </a:p>
          <a:p>
            <a:endParaRPr lang="en-US" dirty="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a:p>
            <a:endParaRPr lang="en-US" dirty="0"/>
          </a:p>
          <a:p>
            <a:endParaRPr lang="en-US" dirty="0"/>
          </a:p>
          <a:p>
            <a:pPr marL="285750" indent="-285750">
              <a:buFont typeface="Wingdings" panose="05000000000000000000" pitchFamily="2" charset="2"/>
              <a:buChar char="ü"/>
            </a:pPr>
            <a:endParaRPr lang="en-US" dirty="0"/>
          </a:p>
          <a:p>
            <a:endParaRPr lang="en-US" dirty="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p:txBody>
      </p:sp>
      <p:pic>
        <p:nvPicPr>
          <p:cNvPr id="4104" name="Picture 8" descr="Image result for homer doh logo">
            <a:extLst>
              <a:ext uri="{FF2B5EF4-FFF2-40B4-BE49-F238E27FC236}">
                <a16:creationId xmlns:a16="http://schemas.microsoft.com/office/drawing/2014/main" id="{3890E459-966F-44B3-9143-43279FB8C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895" y="5635054"/>
            <a:ext cx="1927363" cy="1222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00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7153-EBCB-450B-8840-406F3520C33C}"/>
              </a:ext>
            </a:extLst>
          </p:cNvPr>
          <p:cNvSpPr>
            <a:spLocks noGrp="1"/>
          </p:cNvSpPr>
          <p:nvPr>
            <p:ph type="title"/>
          </p:nvPr>
        </p:nvSpPr>
        <p:spPr/>
        <p:txBody>
          <a:bodyPr/>
          <a:lstStyle/>
          <a:p>
            <a:r>
              <a:rPr lang="en-US" b="1" dirty="0">
                <a:solidFill>
                  <a:schemeClr val="tx1"/>
                </a:solidFill>
              </a:rPr>
              <a:t>Data Cleanup &amp; Exploration</a:t>
            </a:r>
          </a:p>
        </p:txBody>
      </p:sp>
      <p:sp>
        <p:nvSpPr>
          <p:cNvPr id="3" name="Text Placeholder 2">
            <a:extLst>
              <a:ext uri="{FF2B5EF4-FFF2-40B4-BE49-F238E27FC236}">
                <a16:creationId xmlns:a16="http://schemas.microsoft.com/office/drawing/2014/main" id="{FE15D222-ED3C-4115-B696-E02E1F975C76}"/>
              </a:ext>
            </a:extLst>
          </p:cNvPr>
          <p:cNvSpPr>
            <a:spLocks noGrp="1"/>
          </p:cNvSpPr>
          <p:nvPr>
            <p:ph type="body" idx="1"/>
          </p:nvPr>
        </p:nvSpPr>
        <p:spPr/>
        <p:txBody>
          <a:bodyPr/>
          <a:lstStyle/>
          <a:p>
            <a:r>
              <a:rPr lang="en-US" dirty="0"/>
              <a:t>“Torture the data, and it will confess to anything.”</a:t>
            </a:r>
          </a:p>
          <a:p>
            <a:r>
              <a:rPr lang="en-US" dirty="0"/>
              <a:t> Ronald Coase</a:t>
            </a:r>
          </a:p>
        </p:txBody>
      </p:sp>
    </p:spTree>
    <p:extLst>
      <p:ext uri="{BB962C8B-B14F-4D97-AF65-F5344CB8AC3E}">
        <p14:creationId xmlns:p14="http://schemas.microsoft.com/office/powerpoint/2010/main" val="10604843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833</TotalTime>
  <Words>2892</Words>
  <Application>Microsoft Office PowerPoint</Application>
  <PresentationFormat>Widescreen</PresentationFormat>
  <Paragraphs>299</Paragraphs>
  <Slides>37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Trebuchet MS</vt:lpstr>
      <vt:lpstr>Wingdings</vt:lpstr>
      <vt:lpstr>Wingdings 3</vt:lpstr>
      <vt:lpstr>Facet</vt:lpstr>
      <vt:lpstr>Increasing product brand's visibility using social media </vt:lpstr>
      <vt:lpstr>Before we start</vt:lpstr>
      <vt:lpstr>Agenda</vt:lpstr>
      <vt:lpstr>Motivation &amp; Inspirations  </vt:lpstr>
      <vt:lpstr>Motivation &amp; Inspirations</vt:lpstr>
      <vt:lpstr>Why YouTube?</vt:lpstr>
      <vt:lpstr>How a trending dataset can help?</vt:lpstr>
      <vt:lpstr>Limitations</vt:lpstr>
      <vt:lpstr>Data Cleanup &amp; Exploration</vt:lpstr>
      <vt:lpstr>Merging, fixing datatypes, removing duplicate records.</vt:lpstr>
      <vt:lpstr>Merging, fixing datatypes, removing duplicate records.</vt:lpstr>
      <vt:lpstr>New Datasets : duration, sentimental, creators</vt:lpstr>
      <vt:lpstr>Data Analysis</vt:lpstr>
      <vt:lpstr>Summary Question #1 : What valuable trends can we extract from our dataset?</vt:lpstr>
      <vt:lpstr>PowerPoint Presentation</vt:lpstr>
      <vt:lpstr>Time-Series</vt:lpstr>
      <vt:lpstr>Time Series Question #3 : How trending videos activity looks live over time?</vt:lpstr>
      <vt:lpstr>Time Series Question #4 : How long takes for a video become a trending video ?</vt:lpstr>
      <vt:lpstr>Trends</vt:lpstr>
      <vt:lpstr>Trends Question #5 : What are the categories dominating YouTube?</vt:lpstr>
      <vt:lpstr>Trends Question #6 : How spread out is the data across video categories?</vt:lpstr>
      <vt:lpstr>Trends Question #7 : What are the most used tags across the categories?</vt:lpstr>
      <vt:lpstr>Trends Question #8 : What is the sentimental used by titles and tags  across categories?</vt:lpstr>
      <vt:lpstr>Trends Question #9 : Who are the Top 10 creators and what are the Top 10 categories ?</vt:lpstr>
      <vt:lpstr>Trends Question #10 : How powerful are Music &amp; Entertainment combined ?</vt:lpstr>
      <vt:lpstr>Trends Question #11 : How long should be the video duration ? (optional)</vt:lpstr>
      <vt:lpstr>Trends Question #12 : What are the ratios across different categories? (optional)</vt:lpstr>
      <vt:lpstr>Correlations</vt:lpstr>
      <vt:lpstr>Correlations Question #13 : Is there any correlation between views, likes, dislikes, comments, duration, or tags  ?</vt:lpstr>
      <vt:lpstr>Correlations Question #14 : Is there any correlation between Title Sentiment and Views ?</vt:lpstr>
      <vt:lpstr>Correlations Question #14 : Is there any correlation between Title Sentiment and Views ?</vt:lpstr>
      <vt:lpstr>Correlations Question #15 : How about correlation between Tags Sentiment and Views ?</vt:lpstr>
      <vt:lpstr>Correlations Question #16 : Is there any correlation between Subscribers, Uploads, and Views?</vt:lpstr>
      <vt:lpstr>Making the call</vt:lpstr>
      <vt:lpstr>PowerPoint Presentation</vt:lpstr>
      <vt:lpstr>Q &amp; 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Increasing product brand's visibility using social media </dc:title>
  <dc:creator>Alexandre Geraldo</dc:creator>
  <cp:lastModifiedBy>Alexandre Geraldo</cp:lastModifiedBy>
  <cp:revision>105</cp:revision>
  <dcterms:created xsi:type="dcterms:W3CDTF">2019-04-11T22:17:24Z</dcterms:created>
  <dcterms:modified xsi:type="dcterms:W3CDTF">2019-04-13T11:52:32Z</dcterms:modified>
</cp:coreProperties>
</file>