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0279975" cy="42808525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2" d="100"/>
          <a:sy n="22" d="100"/>
        </p:scale>
        <p:origin x="1762" y="-1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270880" y="13298400"/>
            <a:ext cx="25737480" cy="9175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8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2725128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2725128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270880" y="13298400"/>
            <a:ext cx="25737480" cy="9175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8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5477480" y="2298528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270880" y="13298400"/>
            <a:ext cx="25737480" cy="9175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8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877464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10727640" y="10017000"/>
            <a:ext cx="877464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19941480" y="10017000"/>
            <a:ext cx="877464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19941480" y="22985280"/>
            <a:ext cx="877464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10727640" y="22985280"/>
            <a:ext cx="877464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877464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270880" y="13298400"/>
            <a:ext cx="25737480" cy="9175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8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513800" y="10017000"/>
            <a:ext cx="27251280" cy="24828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270880" y="13298400"/>
            <a:ext cx="25737480" cy="9175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8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27251280" cy="2482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270880" y="13298400"/>
            <a:ext cx="25737480" cy="9175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8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2482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2482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270880" y="13298400"/>
            <a:ext cx="25737480" cy="9175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8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2270880" y="13298400"/>
            <a:ext cx="25737480" cy="42534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270880" y="13298400"/>
            <a:ext cx="25737480" cy="9175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8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2482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270880" y="13298400"/>
            <a:ext cx="25737480" cy="9175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8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2482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5477480" y="2298528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270880" y="13298400"/>
            <a:ext cx="25737480" cy="9175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8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2725128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270880" y="13298400"/>
            <a:ext cx="25737480" cy="9175680"/>
          </a:xfrm>
          <a:prstGeom prst="rect">
            <a:avLst/>
          </a:prstGeom>
        </p:spPr>
        <p:txBody>
          <a:bodyPr lIns="419760" tIns="209880" rIns="419760" bIns="209880" anchor="ctr"/>
          <a:lstStyle/>
          <a:p>
            <a:pPr algn="ctr">
              <a:lnSpc>
                <a:spcPct val="100000"/>
              </a:lnSpc>
            </a:pPr>
            <a:r>
              <a:rPr lang="pt-BR" sz="20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estilo do título mestre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1514160" y="39677040"/>
            <a:ext cx="7065000" cy="2278800"/>
          </a:xfrm>
          <a:prstGeom prst="rect">
            <a:avLst/>
          </a:prstGeom>
        </p:spPr>
        <p:txBody>
          <a:bodyPr lIns="419760" tIns="209880" rIns="419760" bIns="209880" anchor="ctr"/>
          <a:lstStyle/>
          <a:p>
            <a:pPr>
              <a:lnSpc>
                <a:spcPct val="100000"/>
              </a:lnSpc>
            </a:pPr>
            <a:fld id="{FA99F5C5-3E28-49FD-8FEF-2FC41206B847}" type="datetime">
              <a:rPr lang="pt-BR" sz="55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25/10/2017</a:t>
            </a:fld>
            <a:endParaRPr lang="pt-BR" sz="5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10345680" y="39677040"/>
            <a:ext cx="9588240" cy="2278800"/>
          </a:xfrm>
          <a:prstGeom prst="rect">
            <a:avLst/>
          </a:prstGeom>
        </p:spPr>
        <p:txBody>
          <a:bodyPr lIns="419760" tIns="209880" rIns="419760" bIns="209880" anchor="ctr"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21700800" y="39677040"/>
            <a:ext cx="7065000" cy="2278800"/>
          </a:xfrm>
          <a:prstGeom prst="rect">
            <a:avLst/>
          </a:prstGeom>
        </p:spPr>
        <p:txBody>
          <a:bodyPr lIns="419760" tIns="209880" rIns="419760" bIns="209880" anchor="ctr"/>
          <a:lstStyle/>
          <a:p>
            <a:pPr algn="r">
              <a:lnSpc>
                <a:spcPct val="100000"/>
              </a:lnSpc>
            </a:pPr>
            <a:fld id="{FA39B9E8-F6AE-4019-BD20-32515310D54A}" type="slidenum">
              <a:rPr lang="pt-BR" sz="55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pt-BR" sz="5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27251280" cy="2482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9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9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738360" y="4797000"/>
            <a:ext cx="28874880" cy="3861720"/>
          </a:xfrm>
          <a:prstGeom prst="roundRect">
            <a:avLst>
              <a:gd name="adj" fmla="val 16667"/>
            </a:avLst>
          </a:prstGeom>
          <a:solidFill>
            <a:srgbClr val="17375E"/>
          </a:solidFill>
          <a:ln w="76320">
            <a:solidFill>
              <a:srgbClr val="17375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19760" tIns="209880" rIns="419760" bIns="209880" anchor="ctr">
            <a:normAutofit lnSpcReduction="10000"/>
          </a:bodyPr>
          <a:lstStyle/>
          <a:p>
            <a:pPr algn="ctr">
              <a:lnSpc>
                <a:spcPct val="100000"/>
              </a:lnSpc>
            </a:pPr>
            <a:r>
              <a:rPr lang="pt-BR" sz="8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Urna eletrônica microcontrolada com interface de texto</a:t>
            </a:r>
            <a:endParaRPr lang="pt-BR" sz="8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8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Autor(es</a:t>
            </a:r>
            <a:r>
              <a:rPr lang="pt-BR" sz="43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): Airton Ramos, Franklin Tavares, João Emanoel, Lucas de Oliveira</a:t>
            </a:r>
            <a:endParaRPr lang="pt-BR" sz="4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721080" y="39982320"/>
            <a:ext cx="28765440" cy="2592000"/>
          </a:xfrm>
          <a:prstGeom prst="roundRect">
            <a:avLst>
              <a:gd name="adj" fmla="val 16667"/>
            </a:avLst>
          </a:prstGeom>
          <a:solidFill>
            <a:srgbClr val="17375E"/>
          </a:solidFill>
          <a:ln w="76320">
            <a:solidFill>
              <a:srgbClr val="17375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19760" tIns="209880" rIns="419760" bIns="209880" anchor="ctr"/>
          <a:lstStyle/>
          <a:p>
            <a:pPr algn="ctr">
              <a:lnSpc>
                <a:spcPct val="100000"/>
              </a:lnSpc>
            </a:pPr>
            <a:r>
              <a:rPr lang="pt-BR" sz="8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Projeto Integrador 2017/02</a:t>
            </a:r>
            <a:endParaRPr lang="pt-BR" sz="8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721080" y="9846000"/>
            <a:ext cx="13986000" cy="4351680"/>
          </a:xfrm>
          <a:prstGeom prst="roundRect">
            <a:avLst>
              <a:gd name="adj" fmla="val 16667"/>
            </a:avLst>
          </a:prstGeom>
          <a:solidFill>
            <a:srgbClr val="FFFFFF">
              <a:alpha val="4000"/>
            </a:srgbClr>
          </a:solidFill>
          <a:ln w="88920">
            <a:solidFill>
              <a:srgbClr val="17375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lang="pt-BR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</a:t>
            </a:r>
            <a:endParaRPr lang="pt-BR" sz="4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4"/>
          <p:cNvSpPr/>
          <p:nvPr/>
        </p:nvSpPr>
        <p:spPr>
          <a:xfrm>
            <a:off x="721080" y="14483520"/>
            <a:ext cx="13986000" cy="11201040"/>
          </a:xfrm>
          <a:prstGeom prst="roundRect">
            <a:avLst>
              <a:gd name="adj" fmla="val 16667"/>
            </a:avLst>
          </a:prstGeom>
          <a:solidFill>
            <a:srgbClr val="FFFFFF">
              <a:alpha val="4000"/>
            </a:srgbClr>
          </a:solidFill>
          <a:ln w="88920">
            <a:solidFill>
              <a:srgbClr val="17375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5"/>
          <p:cNvSpPr/>
          <p:nvPr/>
        </p:nvSpPr>
        <p:spPr>
          <a:xfrm>
            <a:off x="721080" y="26112960"/>
            <a:ext cx="14058000" cy="13056120"/>
          </a:xfrm>
          <a:prstGeom prst="roundRect">
            <a:avLst>
              <a:gd name="adj" fmla="val 16667"/>
            </a:avLst>
          </a:prstGeom>
          <a:solidFill>
            <a:srgbClr val="FFFFFF">
              <a:alpha val="4000"/>
            </a:srgbClr>
          </a:solidFill>
          <a:ln w="88920">
            <a:solidFill>
              <a:srgbClr val="17375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6"/>
          <p:cNvSpPr/>
          <p:nvPr/>
        </p:nvSpPr>
        <p:spPr>
          <a:xfrm>
            <a:off x="0" y="-684720"/>
            <a:ext cx="184320" cy="1369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CustomShape 7"/>
          <p:cNvSpPr/>
          <p:nvPr/>
        </p:nvSpPr>
        <p:spPr>
          <a:xfrm>
            <a:off x="15428520" y="33604560"/>
            <a:ext cx="14130360" cy="5636160"/>
          </a:xfrm>
          <a:prstGeom prst="roundRect">
            <a:avLst>
              <a:gd name="adj" fmla="val 16667"/>
            </a:avLst>
          </a:prstGeom>
          <a:solidFill>
            <a:srgbClr val="FFFFFF">
              <a:alpha val="4000"/>
            </a:srgbClr>
          </a:solidFill>
          <a:ln w="88920">
            <a:solidFill>
              <a:srgbClr val="17375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8"/>
          <p:cNvSpPr/>
          <p:nvPr/>
        </p:nvSpPr>
        <p:spPr>
          <a:xfrm>
            <a:off x="1009440" y="11449080"/>
            <a:ext cx="13481280" cy="22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pt-BR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 Urna eletrônica microcontrolada um sistema de votação simples, barato e de fácil instalação. O sistema pode ser utilizado em qualquer lugar que possua acesso a rede elétrica, “caso contrário pode ser adaptado para funcionar com bateria”. Devido a simplicidade do sistema o mesmo possui limitações, como controle de eleitor e apenas uma sessão por vez.</a:t>
            </a:r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9"/>
          <p:cNvSpPr/>
          <p:nvPr/>
        </p:nvSpPr>
        <p:spPr>
          <a:xfrm>
            <a:off x="15644520" y="34828200"/>
            <a:ext cx="13697640" cy="1918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pt-BR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</a:t>
            </a:r>
            <a:r>
              <a:rPr lang="pt-BR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 sistema funcionou como esperado, onde a escolha da placa de desenvolvimento Arduino foi de fato a melhor, tanto pelo preço quanto pelo suporte a linguagem C++.</a:t>
            </a:r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pt-BR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Algumas possíveis melhorias seriam em aumentar a tela do mesmo, ter um controle de eleitor e um software próprio para realizar novas eleições.</a:t>
            </a:r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10"/>
          <p:cNvSpPr/>
          <p:nvPr/>
        </p:nvSpPr>
        <p:spPr>
          <a:xfrm>
            <a:off x="18164160" y="9988920"/>
            <a:ext cx="9432720" cy="78444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FA7FF"/>
              </a:gs>
              <a:gs pos="100000">
                <a:srgbClr val="E2E4FF"/>
              </a:gs>
            </a:gsLst>
            <a:path path="circle"/>
          </a:gradFill>
          <a:ln w="38160">
            <a:solidFill>
              <a:srgbClr val="17375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Resultados Experimentais</a:t>
            </a:r>
            <a:endParaRPr lang="pt-BR" sz="4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11"/>
          <p:cNvSpPr/>
          <p:nvPr/>
        </p:nvSpPr>
        <p:spPr>
          <a:xfrm>
            <a:off x="3965400" y="14697720"/>
            <a:ext cx="7930080" cy="927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FA7FF"/>
              </a:gs>
              <a:gs pos="100000">
                <a:srgbClr val="E2E4FF"/>
              </a:gs>
            </a:gsLst>
            <a:path path="circle"/>
          </a:gradFill>
          <a:ln w="38160">
            <a:solidFill>
              <a:srgbClr val="17375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Objetivos</a:t>
            </a:r>
            <a:endParaRPr lang="pt-BR" sz="4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12"/>
          <p:cNvSpPr/>
          <p:nvPr/>
        </p:nvSpPr>
        <p:spPr>
          <a:xfrm>
            <a:off x="3749040" y="26327160"/>
            <a:ext cx="8074440" cy="801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FA7FF"/>
              </a:gs>
              <a:gs pos="100000">
                <a:srgbClr val="E2E4FF"/>
              </a:gs>
            </a:gsLst>
            <a:path path="circle"/>
          </a:gradFill>
          <a:ln w="38160">
            <a:solidFill>
              <a:srgbClr val="17375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Desenvolvimento</a:t>
            </a:r>
            <a:endParaRPr lang="pt-BR" sz="4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13"/>
          <p:cNvSpPr/>
          <p:nvPr/>
        </p:nvSpPr>
        <p:spPr>
          <a:xfrm>
            <a:off x="6200280" y="10038960"/>
            <a:ext cx="3460320" cy="77976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FA7FF"/>
              </a:gs>
              <a:gs pos="100000">
                <a:srgbClr val="E2E4FF"/>
              </a:gs>
            </a:gsLst>
            <a:path path="circle"/>
          </a:gradFill>
          <a:ln w="38160">
            <a:solidFill>
              <a:srgbClr val="17375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Resumo</a:t>
            </a:r>
            <a:endParaRPr lang="pt-BR" sz="4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14"/>
          <p:cNvSpPr/>
          <p:nvPr/>
        </p:nvSpPr>
        <p:spPr>
          <a:xfrm>
            <a:off x="20619360" y="33818400"/>
            <a:ext cx="3892680" cy="85572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FA7FF"/>
              </a:gs>
              <a:gs pos="100000">
                <a:srgbClr val="E2E4FF"/>
              </a:gs>
            </a:gsLst>
            <a:path path="circle"/>
          </a:gradFill>
          <a:ln w="38160">
            <a:solidFill>
              <a:srgbClr val="17375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Conclusões</a:t>
            </a:r>
            <a:endParaRPr lang="pt-BR" sz="4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CustomShape 15"/>
          <p:cNvSpPr/>
          <p:nvPr/>
        </p:nvSpPr>
        <p:spPr>
          <a:xfrm>
            <a:off x="0" y="-684720"/>
            <a:ext cx="184320" cy="1369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16"/>
          <p:cNvSpPr/>
          <p:nvPr/>
        </p:nvSpPr>
        <p:spPr>
          <a:xfrm>
            <a:off x="0" y="-684720"/>
            <a:ext cx="184320" cy="1369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CustomShape 17"/>
          <p:cNvSpPr/>
          <p:nvPr/>
        </p:nvSpPr>
        <p:spPr>
          <a:xfrm>
            <a:off x="0" y="-684720"/>
            <a:ext cx="184320" cy="1369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CustomShape 18"/>
          <p:cNvSpPr/>
          <p:nvPr/>
        </p:nvSpPr>
        <p:spPr>
          <a:xfrm>
            <a:off x="0" y="-684720"/>
            <a:ext cx="184320" cy="1369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" name="CustomShape 19"/>
          <p:cNvSpPr/>
          <p:nvPr/>
        </p:nvSpPr>
        <p:spPr>
          <a:xfrm>
            <a:off x="20036520" y="20036160"/>
            <a:ext cx="72705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0" name="Picture 4"/>
          <p:cNvPicPr/>
          <p:nvPr/>
        </p:nvPicPr>
        <p:blipFill>
          <a:blip r:embed="rId2"/>
          <a:stretch/>
        </p:blipFill>
        <p:spPr>
          <a:xfrm>
            <a:off x="23307480" y="1114200"/>
            <a:ext cx="6283800" cy="2147400"/>
          </a:xfrm>
          <a:prstGeom prst="rect">
            <a:avLst/>
          </a:prstGeom>
          <a:ln w="9360">
            <a:noFill/>
          </a:ln>
        </p:spPr>
      </p:pic>
      <p:sp>
        <p:nvSpPr>
          <p:cNvPr id="61" name="CustomShape 20"/>
          <p:cNvSpPr/>
          <p:nvPr/>
        </p:nvSpPr>
        <p:spPr>
          <a:xfrm>
            <a:off x="6868080" y="908280"/>
            <a:ext cx="16471080" cy="2833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6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Universidade Tecnológica Federal do Paraná</a:t>
            </a:r>
            <a:endParaRPr lang="pt-BR" sz="6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6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Campus Campo Mourão</a:t>
            </a:r>
            <a:endParaRPr lang="pt-BR" sz="6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6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Departamento Acadêmico de Engenharia Eletrônica</a:t>
            </a:r>
            <a:endParaRPr lang="pt-BR" sz="6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CustomShape 21"/>
          <p:cNvSpPr/>
          <p:nvPr/>
        </p:nvSpPr>
        <p:spPr>
          <a:xfrm>
            <a:off x="1458360" y="16867080"/>
            <a:ext cx="12385080" cy="509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364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2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Proporcionar uma boa experiência para o usuário durante a votação</a:t>
            </a:r>
          </a:p>
          <a:p>
            <a:pPr algn="just">
              <a:lnSpc>
                <a:spcPct val="100000"/>
              </a:lnSpc>
            </a:pPr>
            <a:endParaRPr lang="pt-BR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5364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2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Utilizar módulos simples de interface com usuário, evitando o uso de um PC.</a:t>
            </a:r>
          </a:p>
          <a:p>
            <a:pPr marL="5364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endParaRPr lang="pt-BR" sz="28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5364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28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Rapidez no processamento e na manipulação dos votos.</a:t>
            </a:r>
            <a:endParaRPr lang="pt-BR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5364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endParaRPr lang="pt-BR" sz="28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5364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2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Implementar </a:t>
            </a:r>
            <a:r>
              <a:rPr lang="pt-BR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 paradigma de programação orientada a objetos.</a:t>
            </a:r>
            <a:endParaRPr lang="pt-BR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pt-BR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364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2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Utilizar uma programação simples e de fácil compreensão para uma fácil reimplementarão</a:t>
            </a:r>
          </a:p>
          <a:p>
            <a:pPr marL="5364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endParaRPr lang="pt-BR" sz="28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5364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endParaRPr lang="pt-BR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pt-BR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CustomShape 22"/>
          <p:cNvSpPr/>
          <p:nvPr/>
        </p:nvSpPr>
        <p:spPr>
          <a:xfrm>
            <a:off x="1602360" y="27518760"/>
            <a:ext cx="12385080" cy="264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pt-BR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Os códigos foram desenvolvidos na linguagem de programação C++ utilizando as IDE’s CodeBlocks e Arduino, facilitando a compilação e edição dos mesmo.</a:t>
            </a:r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pt-BR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Para os testes do circuito utilizamos o site </a:t>
            </a:r>
            <a:r>
              <a:rPr lang="pt-BR" sz="28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tinkercad</a:t>
            </a:r>
            <a:r>
              <a:rPr lang="pt-BR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, o qual possui um um simulador de circuitos com os componentes necessários, LCD e keypad, além da placa de desenvolvimento Arduino Uno.</a:t>
            </a:r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CustomShape 23"/>
          <p:cNvSpPr/>
          <p:nvPr/>
        </p:nvSpPr>
        <p:spPr>
          <a:xfrm>
            <a:off x="16364160" y="11683080"/>
            <a:ext cx="12385080" cy="94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pt-BR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Falar sobre a caixa, as ligações, etc.</a:t>
            </a:r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pt-BR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Imagem do sistema completo.</a:t>
            </a:r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5" name="Picture 2"/>
          <p:cNvPicPr/>
          <p:nvPr/>
        </p:nvPicPr>
        <p:blipFill>
          <a:blip r:embed="rId3"/>
          <a:stretch/>
        </p:blipFill>
        <p:spPr>
          <a:xfrm>
            <a:off x="1962360" y="109800"/>
            <a:ext cx="4613760" cy="4401000"/>
          </a:xfrm>
          <a:prstGeom prst="rect">
            <a:avLst/>
          </a:prstGeom>
          <a:ln>
            <a:noFill/>
          </a:ln>
        </p:spPr>
      </p:pic>
      <p:pic>
        <p:nvPicPr>
          <p:cNvPr id="66" name="Imagem 65"/>
          <p:cNvPicPr/>
          <p:nvPr/>
        </p:nvPicPr>
        <p:blipFill>
          <a:blip r:embed="rId4"/>
          <a:stretch/>
        </p:blipFill>
        <p:spPr>
          <a:xfrm>
            <a:off x="2160000" y="30672000"/>
            <a:ext cx="11219400" cy="7010280"/>
          </a:xfrm>
          <a:prstGeom prst="rect">
            <a:avLst/>
          </a:prstGeom>
          <a:ln>
            <a:noFill/>
          </a:ln>
        </p:spPr>
      </p:pic>
      <p:sp>
        <p:nvSpPr>
          <p:cNvPr id="67" name="TextShape 24"/>
          <p:cNvSpPr txBox="1"/>
          <p:nvPr/>
        </p:nvSpPr>
        <p:spPr>
          <a:xfrm>
            <a:off x="4032000" y="37918080"/>
            <a:ext cx="7994160" cy="457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BR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Figura 1 - Diagrama do circuito feito no </a:t>
            </a:r>
            <a:r>
              <a:rPr lang="pt-BR" sz="26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tinkercad.</a:t>
            </a:r>
            <a:endParaRPr lang="pt-BR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55" t="14515" r="27547" b="9897"/>
          <a:stretch/>
        </p:blipFill>
        <p:spPr>
          <a:xfrm>
            <a:off x="16873767" y="21965040"/>
            <a:ext cx="10723113" cy="84397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2188</TotalTime>
  <Words>278</Words>
  <Application>Microsoft Office PowerPoint</Application>
  <PresentationFormat>Personalizar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8" baseType="lpstr">
      <vt:lpstr>Arial</vt:lpstr>
      <vt:lpstr>Calibri</vt:lpstr>
      <vt:lpstr>DejaVu Sans</vt:lpstr>
      <vt:lpstr>Symbol</vt:lpstr>
      <vt:lpstr>Times New Roman</vt:lpstr>
      <vt:lpstr>Wingdings</vt:lpstr>
      <vt:lpstr>Office Theme</vt:lpstr>
      <vt:lpstr>Apresentação do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Tri-state single-phase integrated inverters with input to output power decoupling control</dc:title>
  <dc:subject/>
  <dc:creator>Moacyr</dc:creator>
  <dc:description/>
  <cp:lastModifiedBy>João Emanuel dos Santos Costa</cp:lastModifiedBy>
  <cp:revision>125</cp:revision>
  <dcterms:created xsi:type="dcterms:W3CDTF">2012-06-04T18:19:21Z</dcterms:created>
  <dcterms:modified xsi:type="dcterms:W3CDTF">2017-10-25T14:34:35Z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Microsoft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Custom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</vt:i4>
  </property>
</Properties>
</file>