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5" r:id="rId3"/>
    <p:sldId id="309" r:id="rId4"/>
    <p:sldId id="310" r:id="rId5"/>
    <p:sldId id="311" r:id="rId6"/>
    <p:sldId id="312" r:id="rId7"/>
    <p:sldId id="313" r:id="rId8"/>
    <p:sldId id="314" r:id="rId9"/>
    <p:sldId id="315" r:id="rId10"/>
    <p:sldId id="316" r:id="rId11"/>
    <p:sldId id="317" r:id="rId12"/>
    <p:sldId id="318" r:id="rId13"/>
    <p:sldId id="319" r:id="rId14"/>
    <p:sldId id="320" r:id="rId15"/>
    <p:sldId id="321" r:id="rId16"/>
    <p:sldId id="322" r:id="rId17"/>
    <p:sldId id="323" r:id="rId18"/>
    <p:sldId id="324" r:id="rId19"/>
    <p:sldId id="325" r:id="rId20"/>
    <p:sldId id="326" r:id="rId21"/>
    <p:sldId id="327" r:id="rId22"/>
    <p:sldId id="328" r:id="rId23"/>
    <p:sldId id="329" r:id="rId24"/>
    <p:sldId id="330" r:id="rId25"/>
    <p:sldId id="331" r:id="rId26"/>
    <p:sldId id="332" r:id="rId27"/>
    <p:sldId id="333" r:id="rId28"/>
    <p:sldId id="334" r:id="rId29"/>
    <p:sldId id="335" r:id="rId30"/>
    <p:sldId id="27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74" d="100"/>
          <a:sy n="74" d="100"/>
        </p:scale>
        <p:origin x="53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9/22/2018</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9/22/2018</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9/22/2018</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9/22/2018</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9/22/2018</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9/22/2018</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9/22/2018</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9/22/2018</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php.net/manual/es/function.func-num-args.php" TargetMode="External"/><Relationship Id="rId4" Type="http://schemas.openxmlformats.org/officeDocument/2006/relationships/hyperlink" Target="http://php.net/manual/es/function.func-get-arg.php"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2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2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php.net/manual/es/class.throwable.php"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645920" cy="2022966"/>
          </a:xfrm>
          <a:prstGeom prst="rect">
            <a:avLst/>
          </a:prstGeom>
          <a:noFill/>
          <a:ln>
            <a:noFill/>
          </a:ln>
        </p:spPr>
      </p:pic>
      <p:sp>
        <p:nvSpPr>
          <p:cNvPr id="12" name="object 3"/>
          <p:cNvSpPr txBox="1"/>
          <p:nvPr/>
        </p:nvSpPr>
        <p:spPr>
          <a:xfrm>
            <a:off x="1850792" y="5932078"/>
            <a:ext cx="4953000" cy="412219"/>
          </a:xfrm>
          <a:prstGeom prst="rect">
            <a:avLst/>
          </a:prstGeom>
        </p:spPr>
        <p:txBody>
          <a:bodyPr wrap="square" lIns="0" tIns="0" rIns="0" bIns="0" rtlCol="0">
            <a:noAutofit/>
          </a:bodyPr>
          <a:lstStyle/>
          <a:p>
            <a:pPr marL="12700">
              <a:lnSpc>
                <a:spcPts val="3375"/>
              </a:lnSpc>
              <a:spcBef>
                <a:spcPts val="168"/>
              </a:spcBef>
            </a:pPr>
            <a:r>
              <a:rPr lang="es-PE" sz="4800" spc="0" dirty="0" smtClean="0">
                <a:solidFill>
                  <a:schemeClr val="tx2">
                    <a:lumMod val="60000"/>
                    <a:lumOff val="40000"/>
                  </a:schemeClr>
                </a:solidFill>
                <a:latin typeface="Arial"/>
                <a:cs typeface="Arial"/>
              </a:rPr>
              <a:t>Introducción </a:t>
            </a:r>
            <a:r>
              <a:rPr sz="4800" spc="0" dirty="0" smtClean="0">
                <a:solidFill>
                  <a:schemeClr val="tx2">
                    <a:lumMod val="60000"/>
                    <a:lumOff val="40000"/>
                  </a:schemeClr>
                </a:solidFill>
                <a:latin typeface="Arial"/>
                <a:cs typeface="Arial"/>
              </a:rPr>
              <a:t>PHP</a:t>
            </a:r>
            <a:endParaRPr sz="4800" dirty="0">
              <a:solidFill>
                <a:schemeClr val="tx2">
                  <a:lumMod val="60000"/>
                  <a:lumOff val="40000"/>
                </a:schemeClr>
              </a:solidFill>
              <a:latin typeface="Arial"/>
              <a:cs typeface="Arial"/>
            </a:endParaRPr>
          </a:p>
        </p:txBody>
      </p:sp>
      <p:sp>
        <p:nvSpPr>
          <p:cNvPr id="13" name="Rectángulo 12"/>
          <p:cNvSpPr/>
          <p:nvPr/>
        </p:nvSpPr>
        <p:spPr>
          <a:xfrm>
            <a:off x="2446986" y="6425903"/>
            <a:ext cx="4168642" cy="369332"/>
          </a:xfrm>
          <a:prstGeom prst="rect">
            <a:avLst/>
          </a:prstGeom>
        </p:spPr>
        <p:txBody>
          <a:bodyPr wrap="none">
            <a:spAutoFit/>
          </a:bodyPr>
          <a:lstStyle/>
          <a:p>
            <a:r>
              <a:rPr lang="es-PE" dirty="0" smtClean="0"/>
              <a:t>https://fericell2909.github.io/mestradacv/</a:t>
            </a:r>
            <a:endParaRPr lang="es-PE" dirty="0"/>
          </a:p>
        </p:txBody>
      </p:sp>
      <p:pic>
        <p:nvPicPr>
          <p:cNvPr id="14" name="Imagen 13"/>
          <p:cNvPicPr>
            <a:picLocks noChangeAspect="1"/>
          </p:cNvPicPr>
          <p:nvPr/>
        </p:nvPicPr>
        <p:blipFill>
          <a:blip r:embed="rId3"/>
          <a:stretch>
            <a:fillRect/>
          </a:stretch>
        </p:blipFill>
        <p:spPr>
          <a:xfrm>
            <a:off x="8654583" y="0"/>
            <a:ext cx="3537417" cy="6819900"/>
          </a:xfrm>
          <a:prstGeom prst="rect">
            <a:avLst/>
          </a:prstGeom>
        </p:spPr>
      </p:pic>
      <p:pic>
        <p:nvPicPr>
          <p:cNvPr id="15" name="Imagen 14"/>
          <p:cNvPicPr>
            <a:picLocks noChangeAspect="1"/>
          </p:cNvPicPr>
          <p:nvPr/>
        </p:nvPicPr>
        <p:blipFill>
          <a:blip r:embed="rId4"/>
          <a:stretch>
            <a:fillRect/>
          </a:stretch>
        </p:blipFill>
        <p:spPr>
          <a:xfrm>
            <a:off x="0" y="0"/>
            <a:ext cx="8654583" cy="6439109"/>
          </a:xfrm>
          <a:prstGeom prst="rect">
            <a:avLst/>
          </a:prstGeom>
        </p:spPr>
      </p:pic>
    </p:spTree>
    <p:extLst>
      <p:ext uri="{BB962C8B-B14F-4D97-AF65-F5344CB8AC3E}">
        <p14:creationId xmlns:p14="http://schemas.microsoft.com/office/powerpoint/2010/main" val="4262868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Rectángulo 7"/>
          <p:cNvSpPr/>
          <p:nvPr/>
        </p:nvSpPr>
        <p:spPr>
          <a:xfrm>
            <a:off x="1898286" y="1763246"/>
            <a:ext cx="1255472" cy="369332"/>
          </a:xfrm>
          <a:prstGeom prst="rect">
            <a:avLst/>
          </a:prstGeom>
        </p:spPr>
        <p:txBody>
          <a:bodyPr wrap="none">
            <a:spAutoFit/>
          </a:bodyPr>
          <a:lstStyle/>
          <a:p>
            <a:r>
              <a:rPr lang="es-MX" altLang="es-PE" dirty="0" smtClean="0">
                <a:solidFill>
                  <a:schemeClr val="bg1"/>
                </a:solidFill>
              </a:rPr>
              <a:t>Exception</a:t>
            </a:r>
            <a:endParaRPr lang="es-PE" dirty="0">
              <a:solidFill>
                <a:schemeClr val="bg1"/>
              </a:solidFill>
            </a:endParaRPr>
          </a:p>
        </p:txBody>
      </p:sp>
      <p:sp>
        <p:nvSpPr>
          <p:cNvPr id="7" name="Rectángulo 6"/>
          <p:cNvSpPr/>
          <p:nvPr/>
        </p:nvSpPr>
        <p:spPr>
          <a:xfrm>
            <a:off x="74561" y="6529938"/>
            <a:ext cx="5132239" cy="369332"/>
          </a:xfrm>
          <a:prstGeom prst="rect">
            <a:avLst/>
          </a:prstGeom>
        </p:spPr>
        <p:txBody>
          <a:bodyPr wrap="none">
            <a:spAutoFit/>
          </a:bodyPr>
          <a:lstStyle/>
          <a:p>
            <a:r>
              <a:rPr lang="es-PE" dirty="0"/>
              <a:t>http://php.net/manual/es/class.exception.php</a:t>
            </a:r>
          </a:p>
        </p:txBody>
      </p:sp>
      <p:sp>
        <p:nvSpPr>
          <p:cNvPr id="13" name="Flecha derecha 12"/>
          <p:cNvSpPr/>
          <p:nvPr/>
        </p:nvSpPr>
        <p:spPr>
          <a:xfrm>
            <a:off x="7565720" y="4237149"/>
            <a:ext cx="1068947" cy="8242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4" name="Flecha abajo 13"/>
          <p:cNvSpPr/>
          <p:nvPr/>
        </p:nvSpPr>
        <p:spPr>
          <a:xfrm>
            <a:off x="8206338" y="2320961"/>
            <a:ext cx="937662" cy="23283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3" name="Imagen 2"/>
          <p:cNvPicPr>
            <a:picLocks noChangeAspect="1"/>
          </p:cNvPicPr>
          <p:nvPr/>
        </p:nvPicPr>
        <p:blipFill>
          <a:blip r:embed="rId2"/>
          <a:stretch>
            <a:fillRect/>
          </a:stretch>
        </p:blipFill>
        <p:spPr>
          <a:xfrm>
            <a:off x="216567" y="2177216"/>
            <a:ext cx="7144868" cy="4376030"/>
          </a:xfrm>
          <a:prstGeom prst="rect">
            <a:avLst/>
          </a:prstGeom>
        </p:spPr>
      </p:pic>
      <p:pic>
        <p:nvPicPr>
          <p:cNvPr id="5" name="Imagen 4"/>
          <p:cNvPicPr>
            <a:picLocks noChangeAspect="1"/>
          </p:cNvPicPr>
          <p:nvPr/>
        </p:nvPicPr>
        <p:blipFill>
          <a:blip r:embed="rId3"/>
          <a:stretch>
            <a:fillRect/>
          </a:stretch>
        </p:blipFill>
        <p:spPr>
          <a:xfrm>
            <a:off x="216567" y="187743"/>
            <a:ext cx="7144868" cy="1994831"/>
          </a:xfrm>
          <a:prstGeom prst="rect">
            <a:avLst/>
          </a:prstGeom>
        </p:spPr>
      </p:pic>
      <p:cxnSp>
        <p:nvCxnSpPr>
          <p:cNvPr id="11" name="Conector recto de flecha 10"/>
          <p:cNvCxnSpPr>
            <a:stCxn id="5" idx="3"/>
          </p:cNvCxnSpPr>
          <p:nvPr/>
        </p:nvCxnSpPr>
        <p:spPr>
          <a:xfrm flipV="1">
            <a:off x="7361435" y="1146220"/>
            <a:ext cx="1486351" cy="38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p:cNvCxnSpPr/>
          <p:nvPr/>
        </p:nvCxnSpPr>
        <p:spPr>
          <a:xfrm flipH="1">
            <a:off x="5074276" y="1197735"/>
            <a:ext cx="3760631" cy="3863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2595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Rectángulo 7"/>
          <p:cNvSpPr/>
          <p:nvPr/>
        </p:nvSpPr>
        <p:spPr>
          <a:xfrm>
            <a:off x="1898286" y="1763246"/>
            <a:ext cx="1255472" cy="369332"/>
          </a:xfrm>
          <a:prstGeom prst="rect">
            <a:avLst/>
          </a:prstGeom>
        </p:spPr>
        <p:txBody>
          <a:bodyPr wrap="none">
            <a:spAutoFit/>
          </a:bodyPr>
          <a:lstStyle/>
          <a:p>
            <a:r>
              <a:rPr lang="es-MX" altLang="es-PE" dirty="0" smtClean="0">
                <a:solidFill>
                  <a:schemeClr val="bg1"/>
                </a:solidFill>
              </a:rPr>
              <a:t>Exception</a:t>
            </a:r>
            <a:endParaRPr lang="es-PE" dirty="0">
              <a:solidFill>
                <a:schemeClr val="bg1"/>
              </a:solidFill>
            </a:endParaRPr>
          </a:p>
        </p:txBody>
      </p:sp>
      <p:sp>
        <p:nvSpPr>
          <p:cNvPr id="7" name="Rectángulo 6"/>
          <p:cNvSpPr/>
          <p:nvPr/>
        </p:nvSpPr>
        <p:spPr>
          <a:xfrm>
            <a:off x="102494" y="6438642"/>
            <a:ext cx="5132239" cy="369332"/>
          </a:xfrm>
          <a:prstGeom prst="rect">
            <a:avLst/>
          </a:prstGeom>
        </p:spPr>
        <p:txBody>
          <a:bodyPr wrap="none">
            <a:spAutoFit/>
          </a:bodyPr>
          <a:lstStyle/>
          <a:p>
            <a:r>
              <a:rPr lang="es-PE" dirty="0"/>
              <a:t>http://php.net/manual/es/class.exception.php</a:t>
            </a:r>
          </a:p>
        </p:txBody>
      </p:sp>
      <p:pic>
        <p:nvPicPr>
          <p:cNvPr id="2" name="Imagen 1"/>
          <p:cNvPicPr>
            <a:picLocks noChangeAspect="1"/>
          </p:cNvPicPr>
          <p:nvPr/>
        </p:nvPicPr>
        <p:blipFill>
          <a:blip r:embed="rId2"/>
          <a:stretch>
            <a:fillRect/>
          </a:stretch>
        </p:blipFill>
        <p:spPr>
          <a:xfrm>
            <a:off x="-1" y="7936"/>
            <a:ext cx="7361435" cy="1609057"/>
          </a:xfrm>
          <a:prstGeom prst="rect">
            <a:avLst/>
          </a:prstGeom>
        </p:spPr>
      </p:pic>
      <p:pic>
        <p:nvPicPr>
          <p:cNvPr id="9" name="Imagen 8"/>
          <p:cNvPicPr>
            <a:picLocks noChangeAspect="1"/>
          </p:cNvPicPr>
          <p:nvPr/>
        </p:nvPicPr>
        <p:blipFill>
          <a:blip r:embed="rId3"/>
          <a:stretch>
            <a:fillRect/>
          </a:stretch>
        </p:blipFill>
        <p:spPr>
          <a:xfrm>
            <a:off x="0" y="1569847"/>
            <a:ext cx="7565720" cy="4843832"/>
          </a:xfrm>
          <a:prstGeom prst="rect">
            <a:avLst/>
          </a:prstGeom>
        </p:spPr>
      </p:pic>
      <p:cxnSp>
        <p:nvCxnSpPr>
          <p:cNvPr id="12" name="Conector recto de flecha 11"/>
          <p:cNvCxnSpPr/>
          <p:nvPr/>
        </p:nvCxnSpPr>
        <p:spPr>
          <a:xfrm flipH="1">
            <a:off x="6555346" y="2575775"/>
            <a:ext cx="1648496" cy="1918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CuadroTexto 16"/>
          <p:cNvSpPr txBox="1"/>
          <p:nvPr/>
        </p:nvSpPr>
        <p:spPr>
          <a:xfrm>
            <a:off x="8203842" y="1569847"/>
            <a:ext cx="4038926" cy="1754326"/>
          </a:xfrm>
          <a:prstGeom prst="rect">
            <a:avLst/>
          </a:prstGeom>
          <a:noFill/>
        </p:spPr>
        <p:txBody>
          <a:bodyPr wrap="none" rtlCol="0">
            <a:spAutoFit/>
          </a:bodyPr>
          <a:lstStyle/>
          <a:p>
            <a:pPr algn="just"/>
            <a:r>
              <a:rPr lang="es-PE" dirty="0" smtClean="0"/>
              <a:t>En la Documentación  Revisar </a:t>
            </a:r>
          </a:p>
          <a:p>
            <a:pPr algn="just"/>
            <a:r>
              <a:rPr lang="es-PE" dirty="0" smtClean="0"/>
              <a:t>Todos los métodos que podemos</a:t>
            </a:r>
          </a:p>
          <a:p>
            <a:pPr algn="just"/>
            <a:r>
              <a:rPr lang="es-PE" dirty="0" smtClean="0"/>
              <a:t>Utilizar de la clase Exception</a:t>
            </a:r>
          </a:p>
          <a:p>
            <a:pPr algn="just"/>
            <a:endParaRPr lang="es-PE" dirty="0"/>
          </a:p>
          <a:p>
            <a:pPr algn="just"/>
            <a:r>
              <a:rPr lang="es-PE" dirty="0" smtClean="0"/>
              <a:t>Esto con la finalidad de personalizar</a:t>
            </a:r>
            <a:endParaRPr lang="es-PE" dirty="0"/>
          </a:p>
          <a:p>
            <a:pPr algn="just"/>
            <a:r>
              <a:rPr lang="es-PE" dirty="0" smtClean="0"/>
              <a:t>Nuestras Excepciones.</a:t>
            </a:r>
          </a:p>
        </p:txBody>
      </p:sp>
    </p:spTree>
    <p:extLst>
      <p:ext uri="{BB962C8B-B14F-4D97-AF65-F5344CB8AC3E}">
        <p14:creationId xmlns:p14="http://schemas.microsoft.com/office/powerpoint/2010/main" val="1148540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Rectángulo 7"/>
          <p:cNvSpPr/>
          <p:nvPr/>
        </p:nvSpPr>
        <p:spPr>
          <a:xfrm>
            <a:off x="1898286" y="1763246"/>
            <a:ext cx="1255472" cy="369332"/>
          </a:xfrm>
          <a:prstGeom prst="rect">
            <a:avLst/>
          </a:prstGeom>
        </p:spPr>
        <p:txBody>
          <a:bodyPr wrap="none">
            <a:spAutoFit/>
          </a:bodyPr>
          <a:lstStyle/>
          <a:p>
            <a:r>
              <a:rPr lang="es-MX" altLang="es-PE" dirty="0" smtClean="0">
                <a:solidFill>
                  <a:schemeClr val="bg1"/>
                </a:solidFill>
              </a:rPr>
              <a:t>Exception</a:t>
            </a:r>
            <a:endParaRPr lang="es-PE" dirty="0">
              <a:solidFill>
                <a:schemeClr val="bg1"/>
              </a:solidFill>
            </a:endParaRPr>
          </a:p>
        </p:txBody>
      </p:sp>
      <p:sp>
        <p:nvSpPr>
          <p:cNvPr id="7" name="Rectángulo 6"/>
          <p:cNvSpPr/>
          <p:nvPr/>
        </p:nvSpPr>
        <p:spPr>
          <a:xfrm>
            <a:off x="102494" y="6438642"/>
            <a:ext cx="5132239" cy="369332"/>
          </a:xfrm>
          <a:prstGeom prst="rect">
            <a:avLst/>
          </a:prstGeom>
        </p:spPr>
        <p:txBody>
          <a:bodyPr wrap="none">
            <a:spAutoFit/>
          </a:bodyPr>
          <a:lstStyle/>
          <a:p>
            <a:r>
              <a:rPr lang="es-PE" dirty="0"/>
              <a:t>http://php.net/manual/es/class.exception.php</a:t>
            </a:r>
          </a:p>
        </p:txBody>
      </p:sp>
      <p:sp>
        <p:nvSpPr>
          <p:cNvPr id="17" name="CuadroTexto 16"/>
          <p:cNvSpPr txBox="1"/>
          <p:nvPr/>
        </p:nvSpPr>
        <p:spPr>
          <a:xfrm>
            <a:off x="7885030" y="1532413"/>
            <a:ext cx="4398255" cy="1200329"/>
          </a:xfrm>
          <a:prstGeom prst="rect">
            <a:avLst/>
          </a:prstGeom>
          <a:noFill/>
        </p:spPr>
        <p:txBody>
          <a:bodyPr wrap="none" rtlCol="0">
            <a:spAutoFit/>
          </a:bodyPr>
          <a:lstStyle/>
          <a:p>
            <a:pPr algn="just"/>
            <a:r>
              <a:rPr lang="es-PE" dirty="0" smtClean="0"/>
              <a:t>Lo Recomendable es colocar un catch </a:t>
            </a:r>
          </a:p>
          <a:p>
            <a:pPr algn="just"/>
            <a:r>
              <a:rPr lang="es-PE" dirty="0" smtClean="0"/>
              <a:t>Por cada tipo Excepción que queremos </a:t>
            </a:r>
          </a:p>
          <a:p>
            <a:pPr algn="just"/>
            <a:r>
              <a:rPr lang="es-PE" dirty="0" smtClean="0"/>
              <a:t>Controlar.</a:t>
            </a:r>
          </a:p>
          <a:p>
            <a:pPr algn="just"/>
            <a:endParaRPr lang="es-PE" dirty="0" smtClean="0"/>
          </a:p>
        </p:txBody>
      </p:sp>
      <p:pic>
        <p:nvPicPr>
          <p:cNvPr id="3" name="Imagen 2"/>
          <p:cNvPicPr>
            <a:picLocks noChangeAspect="1"/>
          </p:cNvPicPr>
          <p:nvPr/>
        </p:nvPicPr>
        <p:blipFill>
          <a:blip r:embed="rId2"/>
          <a:stretch>
            <a:fillRect/>
          </a:stretch>
        </p:blipFill>
        <p:spPr>
          <a:xfrm>
            <a:off x="102494" y="1457881"/>
            <a:ext cx="6452852" cy="4980761"/>
          </a:xfrm>
          <a:prstGeom prst="rect">
            <a:avLst/>
          </a:prstGeom>
        </p:spPr>
      </p:pic>
      <p:cxnSp>
        <p:nvCxnSpPr>
          <p:cNvPr id="12" name="Conector recto de flecha 11"/>
          <p:cNvCxnSpPr/>
          <p:nvPr/>
        </p:nvCxnSpPr>
        <p:spPr>
          <a:xfrm flipH="1">
            <a:off x="3528811" y="2575775"/>
            <a:ext cx="4675031" cy="1532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p:cNvCxnSpPr/>
          <p:nvPr/>
        </p:nvCxnSpPr>
        <p:spPr>
          <a:xfrm flipH="1">
            <a:off x="3618963" y="3837904"/>
            <a:ext cx="8345510" cy="1388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Imagen 14"/>
          <p:cNvPicPr>
            <a:picLocks noChangeAspect="1"/>
          </p:cNvPicPr>
          <p:nvPr/>
        </p:nvPicPr>
        <p:blipFill>
          <a:blip r:embed="rId3"/>
          <a:stretch>
            <a:fillRect/>
          </a:stretch>
        </p:blipFill>
        <p:spPr>
          <a:xfrm>
            <a:off x="64723" y="36241"/>
            <a:ext cx="6490623" cy="1443701"/>
          </a:xfrm>
          <a:prstGeom prst="rect">
            <a:avLst/>
          </a:prstGeom>
        </p:spPr>
      </p:pic>
    </p:spTree>
    <p:extLst>
      <p:ext uri="{BB962C8B-B14F-4D97-AF65-F5344CB8AC3E}">
        <p14:creationId xmlns:p14="http://schemas.microsoft.com/office/powerpoint/2010/main" val="2609476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Rectángulo 7"/>
          <p:cNvSpPr/>
          <p:nvPr/>
        </p:nvSpPr>
        <p:spPr>
          <a:xfrm>
            <a:off x="1898286" y="1763246"/>
            <a:ext cx="1255472" cy="369332"/>
          </a:xfrm>
          <a:prstGeom prst="rect">
            <a:avLst/>
          </a:prstGeom>
        </p:spPr>
        <p:txBody>
          <a:bodyPr wrap="none">
            <a:spAutoFit/>
          </a:bodyPr>
          <a:lstStyle/>
          <a:p>
            <a:r>
              <a:rPr lang="es-MX" altLang="es-PE" dirty="0" smtClean="0">
                <a:solidFill>
                  <a:schemeClr val="bg1"/>
                </a:solidFill>
              </a:rPr>
              <a:t>Exception</a:t>
            </a:r>
            <a:endParaRPr lang="es-PE" dirty="0">
              <a:solidFill>
                <a:schemeClr val="bg1"/>
              </a:solidFill>
            </a:endParaRPr>
          </a:p>
        </p:txBody>
      </p:sp>
      <p:sp>
        <p:nvSpPr>
          <p:cNvPr id="7" name="Rectángulo 6"/>
          <p:cNvSpPr/>
          <p:nvPr/>
        </p:nvSpPr>
        <p:spPr>
          <a:xfrm>
            <a:off x="102494" y="6438642"/>
            <a:ext cx="5132239" cy="369332"/>
          </a:xfrm>
          <a:prstGeom prst="rect">
            <a:avLst/>
          </a:prstGeom>
        </p:spPr>
        <p:txBody>
          <a:bodyPr wrap="none">
            <a:spAutoFit/>
          </a:bodyPr>
          <a:lstStyle/>
          <a:p>
            <a:r>
              <a:rPr lang="es-PE" dirty="0"/>
              <a:t>http://php.net/manual/es/class.exception.php</a:t>
            </a:r>
          </a:p>
        </p:txBody>
      </p:sp>
      <p:sp>
        <p:nvSpPr>
          <p:cNvPr id="17" name="CuadroTexto 16"/>
          <p:cNvSpPr txBox="1"/>
          <p:nvPr/>
        </p:nvSpPr>
        <p:spPr>
          <a:xfrm>
            <a:off x="7885030" y="1532413"/>
            <a:ext cx="4398255" cy="1200329"/>
          </a:xfrm>
          <a:prstGeom prst="rect">
            <a:avLst/>
          </a:prstGeom>
          <a:noFill/>
        </p:spPr>
        <p:txBody>
          <a:bodyPr wrap="none" rtlCol="0">
            <a:spAutoFit/>
          </a:bodyPr>
          <a:lstStyle/>
          <a:p>
            <a:pPr algn="just"/>
            <a:r>
              <a:rPr lang="es-PE" dirty="0" smtClean="0"/>
              <a:t>Lo Recomendable es colocar un catch </a:t>
            </a:r>
          </a:p>
          <a:p>
            <a:pPr algn="just"/>
            <a:r>
              <a:rPr lang="es-PE" dirty="0" smtClean="0"/>
              <a:t>Por cada tipo Excepción que queremos </a:t>
            </a:r>
          </a:p>
          <a:p>
            <a:pPr algn="just"/>
            <a:r>
              <a:rPr lang="es-PE" dirty="0" smtClean="0"/>
              <a:t>Controlar.</a:t>
            </a:r>
          </a:p>
          <a:p>
            <a:pPr algn="just"/>
            <a:endParaRPr lang="es-PE" dirty="0" smtClean="0"/>
          </a:p>
        </p:txBody>
      </p:sp>
      <p:pic>
        <p:nvPicPr>
          <p:cNvPr id="2" name="Imagen 1"/>
          <p:cNvPicPr>
            <a:picLocks noChangeAspect="1"/>
          </p:cNvPicPr>
          <p:nvPr/>
        </p:nvPicPr>
        <p:blipFill>
          <a:blip r:embed="rId2"/>
          <a:stretch>
            <a:fillRect/>
          </a:stretch>
        </p:blipFill>
        <p:spPr>
          <a:xfrm>
            <a:off x="-99030" y="-1"/>
            <a:ext cx="7984060" cy="6289055"/>
          </a:xfrm>
          <a:prstGeom prst="rect">
            <a:avLst/>
          </a:prstGeom>
        </p:spPr>
      </p:pic>
      <p:cxnSp>
        <p:nvCxnSpPr>
          <p:cNvPr id="12" name="Conector recto de flecha 11"/>
          <p:cNvCxnSpPr/>
          <p:nvPr/>
        </p:nvCxnSpPr>
        <p:spPr>
          <a:xfrm flipH="1">
            <a:off x="3709115" y="2575775"/>
            <a:ext cx="4494728" cy="425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p:cNvCxnSpPr/>
          <p:nvPr/>
        </p:nvCxnSpPr>
        <p:spPr>
          <a:xfrm flipH="1">
            <a:off x="4121239" y="2730319"/>
            <a:ext cx="3992451" cy="1378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p:cNvCxnSpPr/>
          <p:nvPr/>
        </p:nvCxnSpPr>
        <p:spPr>
          <a:xfrm flipH="1">
            <a:off x="3963413" y="4509687"/>
            <a:ext cx="4240430" cy="135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uadroTexto 17"/>
          <p:cNvSpPr txBox="1"/>
          <p:nvPr/>
        </p:nvSpPr>
        <p:spPr>
          <a:xfrm>
            <a:off x="8203844" y="4044750"/>
            <a:ext cx="3743630" cy="646331"/>
          </a:xfrm>
          <a:prstGeom prst="rect">
            <a:avLst/>
          </a:prstGeom>
          <a:noFill/>
        </p:spPr>
        <p:txBody>
          <a:bodyPr wrap="square" rtlCol="0">
            <a:spAutoFit/>
          </a:bodyPr>
          <a:lstStyle/>
          <a:p>
            <a:pPr algn="just"/>
            <a:r>
              <a:rPr lang="es-PE" dirty="0" smtClean="0"/>
              <a:t>Excepción General</a:t>
            </a:r>
          </a:p>
          <a:p>
            <a:pPr algn="just"/>
            <a:endParaRPr lang="es-PE" dirty="0" smtClean="0"/>
          </a:p>
        </p:txBody>
      </p:sp>
    </p:spTree>
    <p:extLst>
      <p:ext uri="{BB962C8B-B14F-4D97-AF65-F5344CB8AC3E}">
        <p14:creationId xmlns:p14="http://schemas.microsoft.com/office/powerpoint/2010/main" val="3991617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Rectángulo 7"/>
          <p:cNvSpPr/>
          <p:nvPr/>
        </p:nvSpPr>
        <p:spPr>
          <a:xfrm>
            <a:off x="1898286" y="1763246"/>
            <a:ext cx="1255472" cy="369332"/>
          </a:xfrm>
          <a:prstGeom prst="rect">
            <a:avLst/>
          </a:prstGeom>
        </p:spPr>
        <p:txBody>
          <a:bodyPr wrap="none">
            <a:spAutoFit/>
          </a:bodyPr>
          <a:lstStyle/>
          <a:p>
            <a:r>
              <a:rPr lang="es-MX" altLang="es-PE" dirty="0" smtClean="0">
                <a:solidFill>
                  <a:schemeClr val="bg1"/>
                </a:solidFill>
              </a:rPr>
              <a:t>Exception</a:t>
            </a:r>
            <a:endParaRPr lang="es-PE" dirty="0">
              <a:solidFill>
                <a:schemeClr val="bg1"/>
              </a:solidFill>
            </a:endParaRPr>
          </a:p>
        </p:txBody>
      </p:sp>
      <p:sp>
        <p:nvSpPr>
          <p:cNvPr id="7" name="Rectángulo 6"/>
          <p:cNvSpPr/>
          <p:nvPr/>
        </p:nvSpPr>
        <p:spPr>
          <a:xfrm>
            <a:off x="102494" y="6438642"/>
            <a:ext cx="5132239" cy="369332"/>
          </a:xfrm>
          <a:prstGeom prst="rect">
            <a:avLst/>
          </a:prstGeom>
        </p:spPr>
        <p:txBody>
          <a:bodyPr wrap="none">
            <a:spAutoFit/>
          </a:bodyPr>
          <a:lstStyle/>
          <a:p>
            <a:r>
              <a:rPr lang="es-PE" dirty="0"/>
              <a:t>http://php.net/manual/es/class.exception.php</a:t>
            </a:r>
          </a:p>
        </p:txBody>
      </p:sp>
      <p:sp>
        <p:nvSpPr>
          <p:cNvPr id="18" name="CuadroTexto 17"/>
          <p:cNvSpPr txBox="1"/>
          <p:nvPr/>
        </p:nvSpPr>
        <p:spPr>
          <a:xfrm>
            <a:off x="7701568" y="3363068"/>
            <a:ext cx="3743630" cy="1200329"/>
          </a:xfrm>
          <a:prstGeom prst="rect">
            <a:avLst/>
          </a:prstGeom>
          <a:noFill/>
        </p:spPr>
        <p:txBody>
          <a:bodyPr wrap="square" rtlCol="0">
            <a:spAutoFit/>
          </a:bodyPr>
          <a:lstStyle/>
          <a:p>
            <a:pPr algn="just"/>
            <a:r>
              <a:rPr lang="es-PE" dirty="0" smtClean="0"/>
              <a:t>Se ejecute un conjunto de instrucciones haya o no haya un error.</a:t>
            </a:r>
          </a:p>
          <a:p>
            <a:pPr algn="just"/>
            <a:endParaRPr lang="es-PE" dirty="0" smtClean="0"/>
          </a:p>
        </p:txBody>
      </p:sp>
      <p:pic>
        <p:nvPicPr>
          <p:cNvPr id="3" name="Imagen 2"/>
          <p:cNvPicPr>
            <a:picLocks noChangeAspect="1"/>
          </p:cNvPicPr>
          <p:nvPr/>
        </p:nvPicPr>
        <p:blipFill>
          <a:blip r:embed="rId2"/>
          <a:stretch>
            <a:fillRect/>
          </a:stretch>
        </p:blipFill>
        <p:spPr>
          <a:xfrm>
            <a:off x="155575" y="674028"/>
            <a:ext cx="6324600" cy="5848350"/>
          </a:xfrm>
          <a:prstGeom prst="rect">
            <a:avLst/>
          </a:prstGeom>
        </p:spPr>
      </p:pic>
      <p:cxnSp>
        <p:nvCxnSpPr>
          <p:cNvPr id="14" name="Conector recto de flecha 13"/>
          <p:cNvCxnSpPr/>
          <p:nvPr/>
        </p:nvCxnSpPr>
        <p:spPr>
          <a:xfrm flipH="1">
            <a:off x="1764407" y="4224270"/>
            <a:ext cx="5743976" cy="678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Imagen 9"/>
          <p:cNvPicPr>
            <a:picLocks noChangeAspect="1"/>
          </p:cNvPicPr>
          <p:nvPr/>
        </p:nvPicPr>
        <p:blipFill>
          <a:blip r:embed="rId3"/>
          <a:stretch>
            <a:fillRect/>
          </a:stretch>
        </p:blipFill>
        <p:spPr>
          <a:xfrm>
            <a:off x="6632575" y="160338"/>
            <a:ext cx="5382407" cy="1762016"/>
          </a:xfrm>
          <a:prstGeom prst="rect">
            <a:avLst/>
          </a:prstGeom>
        </p:spPr>
      </p:pic>
    </p:spTree>
    <p:extLst>
      <p:ext uri="{BB962C8B-B14F-4D97-AF65-F5344CB8AC3E}">
        <p14:creationId xmlns:p14="http://schemas.microsoft.com/office/powerpoint/2010/main" val="45578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Rectángulo 7"/>
          <p:cNvSpPr/>
          <p:nvPr/>
        </p:nvSpPr>
        <p:spPr>
          <a:xfrm>
            <a:off x="1898286" y="1763246"/>
            <a:ext cx="1255472" cy="369332"/>
          </a:xfrm>
          <a:prstGeom prst="rect">
            <a:avLst/>
          </a:prstGeom>
        </p:spPr>
        <p:txBody>
          <a:bodyPr wrap="none">
            <a:spAutoFit/>
          </a:bodyPr>
          <a:lstStyle/>
          <a:p>
            <a:r>
              <a:rPr lang="es-MX" altLang="es-PE" dirty="0" smtClean="0">
                <a:solidFill>
                  <a:schemeClr val="bg1"/>
                </a:solidFill>
              </a:rPr>
              <a:t>Exception</a:t>
            </a:r>
            <a:endParaRPr lang="es-PE" dirty="0">
              <a:solidFill>
                <a:schemeClr val="bg1"/>
              </a:solidFill>
            </a:endParaRPr>
          </a:p>
        </p:txBody>
      </p:sp>
      <p:pic>
        <p:nvPicPr>
          <p:cNvPr id="2" name="Imagen 1"/>
          <p:cNvPicPr>
            <a:picLocks noChangeAspect="1"/>
          </p:cNvPicPr>
          <p:nvPr/>
        </p:nvPicPr>
        <p:blipFill>
          <a:blip r:embed="rId2"/>
          <a:stretch>
            <a:fillRect/>
          </a:stretch>
        </p:blipFill>
        <p:spPr>
          <a:xfrm>
            <a:off x="692175" y="1598724"/>
            <a:ext cx="6519994" cy="4933200"/>
          </a:xfrm>
          <a:prstGeom prst="rect">
            <a:avLst/>
          </a:prstGeom>
        </p:spPr>
      </p:pic>
      <p:pic>
        <p:nvPicPr>
          <p:cNvPr id="5" name="Imagen 4"/>
          <p:cNvPicPr>
            <a:picLocks noChangeAspect="1"/>
          </p:cNvPicPr>
          <p:nvPr/>
        </p:nvPicPr>
        <p:blipFill>
          <a:blip r:embed="rId3"/>
          <a:stretch>
            <a:fillRect/>
          </a:stretch>
        </p:blipFill>
        <p:spPr>
          <a:xfrm>
            <a:off x="8001939" y="7937"/>
            <a:ext cx="4190061" cy="2425455"/>
          </a:xfrm>
          <a:prstGeom prst="rect">
            <a:avLst/>
          </a:prstGeom>
        </p:spPr>
      </p:pic>
    </p:spTree>
    <p:extLst>
      <p:ext uri="{BB962C8B-B14F-4D97-AF65-F5344CB8AC3E}">
        <p14:creationId xmlns:p14="http://schemas.microsoft.com/office/powerpoint/2010/main" val="37410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Rectángulo 7"/>
          <p:cNvSpPr/>
          <p:nvPr/>
        </p:nvSpPr>
        <p:spPr>
          <a:xfrm>
            <a:off x="2318339" y="1750367"/>
            <a:ext cx="666208" cy="369332"/>
          </a:xfrm>
          <a:prstGeom prst="rect">
            <a:avLst/>
          </a:prstGeom>
        </p:spPr>
        <p:txBody>
          <a:bodyPr wrap="none">
            <a:spAutoFit/>
          </a:bodyPr>
          <a:lstStyle/>
          <a:p>
            <a:r>
              <a:rPr lang="es-MX" altLang="es-PE" dirty="0" smtClean="0">
                <a:solidFill>
                  <a:schemeClr val="bg1"/>
                </a:solidFill>
              </a:rPr>
              <a:t>Trait</a:t>
            </a:r>
            <a:endParaRPr lang="es-PE" dirty="0">
              <a:solidFill>
                <a:schemeClr val="bg1"/>
              </a:solidFill>
            </a:endParaRPr>
          </a:p>
        </p:txBody>
      </p:sp>
      <p:pic>
        <p:nvPicPr>
          <p:cNvPr id="7" name="Imagen 6"/>
          <p:cNvPicPr>
            <a:picLocks noChangeAspect="1"/>
          </p:cNvPicPr>
          <p:nvPr/>
        </p:nvPicPr>
        <p:blipFill>
          <a:blip r:embed="rId2"/>
          <a:stretch>
            <a:fillRect/>
          </a:stretch>
        </p:blipFill>
        <p:spPr>
          <a:xfrm>
            <a:off x="808160" y="2274619"/>
            <a:ext cx="3686567" cy="2643186"/>
          </a:xfrm>
          <a:prstGeom prst="rect">
            <a:avLst/>
          </a:prstGeom>
        </p:spPr>
      </p:pic>
      <p:sp>
        <p:nvSpPr>
          <p:cNvPr id="3" name="Rectángulo 2"/>
          <p:cNvSpPr/>
          <p:nvPr/>
        </p:nvSpPr>
        <p:spPr>
          <a:xfrm>
            <a:off x="5190186" y="228809"/>
            <a:ext cx="6735651" cy="5632311"/>
          </a:xfrm>
          <a:prstGeom prst="rect">
            <a:avLst/>
          </a:prstGeom>
        </p:spPr>
        <p:txBody>
          <a:bodyPr wrap="square">
            <a:spAutoFit/>
          </a:bodyPr>
          <a:lstStyle/>
          <a:p>
            <a:pPr algn="just"/>
            <a:r>
              <a:rPr lang="es-PE" dirty="0">
                <a:solidFill>
                  <a:srgbClr val="333333"/>
                </a:solidFill>
                <a:latin typeface="Fira Sans"/>
              </a:rPr>
              <a:t>Desde su versión 5.4.0, PHP implementa una metodología de reutilización de código llamada </a:t>
            </a:r>
            <a:r>
              <a:rPr lang="es-PE" dirty="0" err="1">
                <a:solidFill>
                  <a:srgbClr val="333333"/>
                </a:solidFill>
                <a:latin typeface="Fira Sans"/>
              </a:rPr>
              <a:t>Traits</a:t>
            </a:r>
            <a:r>
              <a:rPr lang="es-PE" dirty="0" smtClean="0">
                <a:solidFill>
                  <a:srgbClr val="333333"/>
                </a:solidFill>
                <a:latin typeface="Fira Sans"/>
              </a:rPr>
              <a:t>.</a:t>
            </a:r>
          </a:p>
          <a:p>
            <a:pPr algn="just"/>
            <a:endParaRPr lang="es-PE" dirty="0">
              <a:solidFill>
                <a:srgbClr val="333333"/>
              </a:solidFill>
              <a:latin typeface="Fira Sans"/>
            </a:endParaRPr>
          </a:p>
          <a:p>
            <a:pPr algn="just"/>
            <a:r>
              <a:rPr lang="es-PE" dirty="0">
                <a:solidFill>
                  <a:srgbClr val="333333"/>
                </a:solidFill>
                <a:latin typeface="Fira Sans"/>
              </a:rPr>
              <a:t>Los rasgos («</a:t>
            </a:r>
            <a:r>
              <a:rPr lang="es-PE" dirty="0" err="1">
                <a:solidFill>
                  <a:srgbClr val="333333"/>
                </a:solidFill>
                <a:latin typeface="Fira Sans"/>
              </a:rPr>
              <a:t>traits</a:t>
            </a:r>
            <a:r>
              <a:rPr lang="es-PE" dirty="0">
                <a:solidFill>
                  <a:srgbClr val="333333"/>
                </a:solidFill>
                <a:latin typeface="Fira Sans"/>
              </a:rPr>
              <a:t>» en inglés) son un mecanismo de reutilización de código en lenguajes de herencia simple, como PHP. El objetivo de un rasgo es el de reducir las limitaciones propias de la herencia simple permitiendo que los desarrolladores reutilicen a voluntad conjuntos de métodos sobre varias clases independientes y pertenecientes a clases jerárquicas distintas. La semántica a la hora combinar </a:t>
            </a:r>
            <a:r>
              <a:rPr lang="es-PE" dirty="0" err="1">
                <a:solidFill>
                  <a:srgbClr val="333333"/>
                </a:solidFill>
                <a:latin typeface="Fira Sans"/>
              </a:rPr>
              <a:t>Traits</a:t>
            </a:r>
            <a:r>
              <a:rPr lang="es-PE" dirty="0">
                <a:solidFill>
                  <a:srgbClr val="333333"/>
                </a:solidFill>
                <a:latin typeface="Fira Sans"/>
              </a:rPr>
              <a:t> y clases se define de tal manera que reduzca su complejidad y se eviten los problemas típicos asociados a la herencia múltiple y a los </a:t>
            </a:r>
            <a:r>
              <a:rPr lang="es-PE" dirty="0" err="1">
                <a:solidFill>
                  <a:srgbClr val="333333"/>
                </a:solidFill>
                <a:latin typeface="Fira Sans"/>
              </a:rPr>
              <a:t>Mixins</a:t>
            </a:r>
            <a:r>
              <a:rPr lang="es-PE" dirty="0" smtClean="0">
                <a:solidFill>
                  <a:srgbClr val="333333"/>
                </a:solidFill>
                <a:latin typeface="Fira Sans"/>
              </a:rPr>
              <a:t>.</a:t>
            </a:r>
          </a:p>
          <a:p>
            <a:pPr algn="just"/>
            <a:endParaRPr lang="es-PE" dirty="0">
              <a:solidFill>
                <a:srgbClr val="333333"/>
              </a:solidFill>
              <a:latin typeface="Fira Sans"/>
            </a:endParaRPr>
          </a:p>
          <a:p>
            <a:pPr algn="just"/>
            <a:r>
              <a:rPr lang="es-PE" dirty="0">
                <a:solidFill>
                  <a:srgbClr val="333333"/>
                </a:solidFill>
                <a:latin typeface="Fira Sans"/>
              </a:rPr>
              <a:t>Un Trait </a:t>
            </a:r>
            <a:r>
              <a:rPr lang="es-PE" dirty="0" smtClean="0">
                <a:solidFill>
                  <a:srgbClr val="333333"/>
                </a:solidFill>
                <a:latin typeface="Fira Sans"/>
              </a:rPr>
              <a:t>es </a:t>
            </a:r>
            <a:r>
              <a:rPr lang="es-PE" dirty="0">
                <a:solidFill>
                  <a:srgbClr val="333333"/>
                </a:solidFill>
                <a:latin typeface="Fira Sans"/>
              </a:rPr>
              <a:t>similar a una clase, pero con el único objetivo de agrupar funcionalidades muy específicas y de una manera coherente. No se puede instanciar directamente un Trait. Es por tanto un añadido a la herencia tradicional, y habilita la composición horizontal de comportamientos; es decir, permite combinar miembros de clases sin tener que usar herencia.</a:t>
            </a:r>
            <a:endParaRPr lang="es-PE" b="0" i="0" dirty="0">
              <a:solidFill>
                <a:srgbClr val="333333"/>
              </a:solidFill>
              <a:effectLst/>
              <a:latin typeface="Fira Sans"/>
            </a:endParaRPr>
          </a:p>
        </p:txBody>
      </p:sp>
    </p:spTree>
    <p:extLst>
      <p:ext uri="{BB962C8B-B14F-4D97-AF65-F5344CB8AC3E}">
        <p14:creationId xmlns:p14="http://schemas.microsoft.com/office/powerpoint/2010/main" val="69160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Rectángulo 7"/>
          <p:cNvSpPr/>
          <p:nvPr/>
        </p:nvSpPr>
        <p:spPr>
          <a:xfrm>
            <a:off x="2318339" y="1750367"/>
            <a:ext cx="666208" cy="369332"/>
          </a:xfrm>
          <a:prstGeom prst="rect">
            <a:avLst/>
          </a:prstGeom>
        </p:spPr>
        <p:txBody>
          <a:bodyPr wrap="none">
            <a:spAutoFit/>
          </a:bodyPr>
          <a:lstStyle/>
          <a:p>
            <a:r>
              <a:rPr lang="es-MX" altLang="es-PE" dirty="0" smtClean="0">
                <a:solidFill>
                  <a:schemeClr val="bg1"/>
                </a:solidFill>
              </a:rPr>
              <a:t>Trait</a:t>
            </a:r>
            <a:endParaRPr lang="es-PE" dirty="0">
              <a:solidFill>
                <a:schemeClr val="bg1"/>
              </a:solidFill>
            </a:endParaRPr>
          </a:p>
        </p:txBody>
      </p:sp>
      <p:pic>
        <p:nvPicPr>
          <p:cNvPr id="2" name="Imagen 1"/>
          <p:cNvPicPr>
            <a:picLocks noChangeAspect="1"/>
          </p:cNvPicPr>
          <p:nvPr/>
        </p:nvPicPr>
        <p:blipFill>
          <a:blip r:embed="rId2"/>
          <a:stretch>
            <a:fillRect/>
          </a:stretch>
        </p:blipFill>
        <p:spPr>
          <a:xfrm>
            <a:off x="808160" y="2274619"/>
            <a:ext cx="3660809" cy="2619353"/>
          </a:xfrm>
          <a:prstGeom prst="rect">
            <a:avLst/>
          </a:prstGeom>
        </p:spPr>
      </p:pic>
      <p:pic>
        <p:nvPicPr>
          <p:cNvPr id="5" name="Imagen 4"/>
          <p:cNvPicPr>
            <a:picLocks noChangeAspect="1"/>
          </p:cNvPicPr>
          <p:nvPr/>
        </p:nvPicPr>
        <p:blipFill>
          <a:blip r:embed="rId3"/>
          <a:stretch>
            <a:fillRect/>
          </a:stretch>
        </p:blipFill>
        <p:spPr>
          <a:xfrm>
            <a:off x="7662931" y="7937"/>
            <a:ext cx="4529070" cy="2573591"/>
          </a:xfrm>
          <a:prstGeom prst="rect">
            <a:avLst/>
          </a:prstGeom>
        </p:spPr>
      </p:pic>
      <p:pic>
        <p:nvPicPr>
          <p:cNvPr id="9" name="Imagen 8"/>
          <p:cNvPicPr>
            <a:picLocks noChangeAspect="1"/>
          </p:cNvPicPr>
          <p:nvPr/>
        </p:nvPicPr>
        <p:blipFill>
          <a:blip r:embed="rId4"/>
          <a:stretch>
            <a:fillRect/>
          </a:stretch>
        </p:blipFill>
        <p:spPr>
          <a:xfrm>
            <a:off x="7644253" y="2716973"/>
            <a:ext cx="4547748" cy="3027004"/>
          </a:xfrm>
          <a:prstGeom prst="rect">
            <a:avLst/>
          </a:prstGeom>
        </p:spPr>
      </p:pic>
      <p:pic>
        <p:nvPicPr>
          <p:cNvPr id="10" name="Imagen 9"/>
          <p:cNvPicPr>
            <a:picLocks noChangeAspect="1"/>
          </p:cNvPicPr>
          <p:nvPr/>
        </p:nvPicPr>
        <p:blipFill>
          <a:blip r:embed="rId5"/>
          <a:stretch>
            <a:fillRect/>
          </a:stretch>
        </p:blipFill>
        <p:spPr>
          <a:xfrm>
            <a:off x="3667270" y="4955280"/>
            <a:ext cx="3857625" cy="1838325"/>
          </a:xfrm>
          <a:prstGeom prst="rect">
            <a:avLst/>
          </a:prstGeom>
        </p:spPr>
      </p:pic>
      <p:pic>
        <p:nvPicPr>
          <p:cNvPr id="11" name="Imagen 10"/>
          <p:cNvPicPr>
            <a:picLocks noChangeAspect="1"/>
          </p:cNvPicPr>
          <p:nvPr/>
        </p:nvPicPr>
        <p:blipFill>
          <a:blip r:embed="rId6"/>
          <a:stretch>
            <a:fillRect/>
          </a:stretch>
        </p:blipFill>
        <p:spPr>
          <a:xfrm>
            <a:off x="0" y="14993"/>
            <a:ext cx="7524895" cy="2198318"/>
          </a:xfrm>
          <a:prstGeom prst="rect">
            <a:avLst/>
          </a:prstGeom>
        </p:spPr>
      </p:pic>
    </p:spTree>
    <p:extLst>
      <p:ext uri="{BB962C8B-B14F-4D97-AF65-F5344CB8AC3E}">
        <p14:creationId xmlns:p14="http://schemas.microsoft.com/office/powerpoint/2010/main" val="3976312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Rectángulo 7"/>
          <p:cNvSpPr/>
          <p:nvPr/>
        </p:nvSpPr>
        <p:spPr>
          <a:xfrm>
            <a:off x="2318339" y="1750367"/>
            <a:ext cx="666208" cy="369332"/>
          </a:xfrm>
          <a:prstGeom prst="rect">
            <a:avLst/>
          </a:prstGeom>
        </p:spPr>
        <p:txBody>
          <a:bodyPr wrap="none">
            <a:spAutoFit/>
          </a:bodyPr>
          <a:lstStyle/>
          <a:p>
            <a:r>
              <a:rPr lang="es-MX" altLang="es-PE" dirty="0" smtClean="0">
                <a:solidFill>
                  <a:schemeClr val="bg1"/>
                </a:solidFill>
              </a:rPr>
              <a:t>Trait</a:t>
            </a:r>
            <a:endParaRPr lang="es-PE" dirty="0">
              <a:solidFill>
                <a:schemeClr val="bg1"/>
              </a:solidFill>
            </a:endParaRPr>
          </a:p>
        </p:txBody>
      </p:sp>
      <p:pic>
        <p:nvPicPr>
          <p:cNvPr id="2" name="Imagen 1"/>
          <p:cNvPicPr>
            <a:picLocks noChangeAspect="1"/>
          </p:cNvPicPr>
          <p:nvPr/>
        </p:nvPicPr>
        <p:blipFill>
          <a:blip r:embed="rId2"/>
          <a:stretch>
            <a:fillRect/>
          </a:stretch>
        </p:blipFill>
        <p:spPr>
          <a:xfrm>
            <a:off x="821038" y="1711730"/>
            <a:ext cx="3660809" cy="2821634"/>
          </a:xfrm>
          <a:prstGeom prst="rect">
            <a:avLst/>
          </a:prstGeom>
        </p:spPr>
      </p:pic>
      <p:pic>
        <p:nvPicPr>
          <p:cNvPr id="5" name="Imagen 4"/>
          <p:cNvPicPr>
            <a:picLocks noChangeAspect="1"/>
          </p:cNvPicPr>
          <p:nvPr/>
        </p:nvPicPr>
        <p:blipFill>
          <a:blip r:embed="rId3"/>
          <a:stretch>
            <a:fillRect/>
          </a:stretch>
        </p:blipFill>
        <p:spPr>
          <a:xfrm>
            <a:off x="7662931" y="7937"/>
            <a:ext cx="4529070" cy="2573591"/>
          </a:xfrm>
          <a:prstGeom prst="rect">
            <a:avLst/>
          </a:prstGeom>
        </p:spPr>
      </p:pic>
      <p:pic>
        <p:nvPicPr>
          <p:cNvPr id="3" name="Imagen 2"/>
          <p:cNvPicPr>
            <a:picLocks noChangeAspect="1"/>
          </p:cNvPicPr>
          <p:nvPr/>
        </p:nvPicPr>
        <p:blipFill>
          <a:blip r:embed="rId4"/>
          <a:stretch>
            <a:fillRect/>
          </a:stretch>
        </p:blipFill>
        <p:spPr>
          <a:xfrm>
            <a:off x="821038" y="4533364"/>
            <a:ext cx="6841893" cy="2171700"/>
          </a:xfrm>
          <a:prstGeom prst="rect">
            <a:avLst/>
          </a:prstGeom>
        </p:spPr>
      </p:pic>
      <p:pic>
        <p:nvPicPr>
          <p:cNvPr id="12" name="Imagen 11"/>
          <p:cNvPicPr>
            <a:picLocks noChangeAspect="1"/>
          </p:cNvPicPr>
          <p:nvPr/>
        </p:nvPicPr>
        <p:blipFill>
          <a:blip r:embed="rId5"/>
          <a:stretch>
            <a:fillRect/>
          </a:stretch>
        </p:blipFill>
        <p:spPr>
          <a:xfrm>
            <a:off x="7639478" y="2684171"/>
            <a:ext cx="4552523" cy="2763591"/>
          </a:xfrm>
          <a:prstGeom prst="rect">
            <a:avLst/>
          </a:prstGeom>
        </p:spPr>
      </p:pic>
      <p:pic>
        <p:nvPicPr>
          <p:cNvPr id="13" name="Imagen 12"/>
          <p:cNvPicPr>
            <a:picLocks noChangeAspect="1"/>
          </p:cNvPicPr>
          <p:nvPr/>
        </p:nvPicPr>
        <p:blipFill>
          <a:blip r:embed="rId6"/>
          <a:stretch>
            <a:fillRect/>
          </a:stretch>
        </p:blipFill>
        <p:spPr>
          <a:xfrm>
            <a:off x="155575" y="81035"/>
            <a:ext cx="7483903" cy="1477309"/>
          </a:xfrm>
          <a:prstGeom prst="rect">
            <a:avLst/>
          </a:prstGeom>
        </p:spPr>
      </p:pic>
    </p:spTree>
    <p:extLst>
      <p:ext uri="{BB962C8B-B14F-4D97-AF65-F5344CB8AC3E}">
        <p14:creationId xmlns:p14="http://schemas.microsoft.com/office/powerpoint/2010/main" val="1914632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Rectángulo 7"/>
          <p:cNvSpPr/>
          <p:nvPr/>
        </p:nvSpPr>
        <p:spPr>
          <a:xfrm>
            <a:off x="1408889" y="1738909"/>
            <a:ext cx="2676182" cy="369332"/>
          </a:xfrm>
          <a:prstGeom prst="rect">
            <a:avLst/>
          </a:prstGeom>
        </p:spPr>
        <p:txBody>
          <a:bodyPr wrap="none">
            <a:spAutoFit/>
          </a:bodyPr>
          <a:lstStyle/>
          <a:p>
            <a:r>
              <a:rPr lang="es-MX" altLang="es-PE" dirty="0" smtClean="0">
                <a:solidFill>
                  <a:schemeClr val="bg1"/>
                </a:solidFill>
              </a:rPr>
              <a:t>ESPACIOS DE NOMBRE</a:t>
            </a:r>
            <a:endParaRPr lang="es-PE" dirty="0">
              <a:solidFill>
                <a:schemeClr val="bg1"/>
              </a:solidFill>
            </a:endParaRPr>
          </a:p>
        </p:txBody>
      </p:sp>
      <p:pic>
        <p:nvPicPr>
          <p:cNvPr id="3" name="Imagen 2"/>
          <p:cNvPicPr>
            <a:picLocks noChangeAspect="1"/>
          </p:cNvPicPr>
          <p:nvPr/>
        </p:nvPicPr>
        <p:blipFill>
          <a:blip r:embed="rId2"/>
          <a:stretch>
            <a:fillRect/>
          </a:stretch>
        </p:blipFill>
        <p:spPr>
          <a:xfrm>
            <a:off x="4531937" y="144880"/>
            <a:ext cx="7544154" cy="3188058"/>
          </a:xfrm>
          <a:prstGeom prst="rect">
            <a:avLst/>
          </a:prstGeom>
        </p:spPr>
      </p:pic>
      <p:pic>
        <p:nvPicPr>
          <p:cNvPr id="7" name="Imagen 6"/>
          <p:cNvPicPr>
            <a:picLocks noChangeAspect="1"/>
          </p:cNvPicPr>
          <p:nvPr/>
        </p:nvPicPr>
        <p:blipFill>
          <a:blip r:embed="rId3"/>
          <a:stretch>
            <a:fillRect/>
          </a:stretch>
        </p:blipFill>
        <p:spPr>
          <a:xfrm>
            <a:off x="4531938" y="3438658"/>
            <a:ext cx="7544154" cy="3258355"/>
          </a:xfrm>
          <a:prstGeom prst="rect">
            <a:avLst/>
          </a:prstGeom>
        </p:spPr>
      </p:pic>
      <p:pic>
        <p:nvPicPr>
          <p:cNvPr id="9" name="Imagen 8"/>
          <p:cNvPicPr>
            <a:picLocks noChangeAspect="1"/>
          </p:cNvPicPr>
          <p:nvPr/>
        </p:nvPicPr>
        <p:blipFill>
          <a:blip r:embed="rId4"/>
          <a:stretch>
            <a:fillRect/>
          </a:stretch>
        </p:blipFill>
        <p:spPr>
          <a:xfrm>
            <a:off x="756634" y="2281706"/>
            <a:ext cx="3712336" cy="2612266"/>
          </a:xfrm>
          <a:prstGeom prst="rect">
            <a:avLst/>
          </a:prstGeom>
        </p:spPr>
      </p:pic>
    </p:spTree>
    <p:extLst>
      <p:ext uri="{BB962C8B-B14F-4D97-AF65-F5344CB8AC3E}">
        <p14:creationId xmlns:p14="http://schemas.microsoft.com/office/powerpoint/2010/main" val="3730023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Rectángulo 7"/>
          <p:cNvSpPr/>
          <p:nvPr/>
        </p:nvSpPr>
        <p:spPr>
          <a:xfrm>
            <a:off x="1898286" y="1763246"/>
            <a:ext cx="1215397" cy="369332"/>
          </a:xfrm>
          <a:prstGeom prst="rect">
            <a:avLst/>
          </a:prstGeom>
        </p:spPr>
        <p:txBody>
          <a:bodyPr wrap="none">
            <a:spAutoFit/>
          </a:bodyPr>
          <a:lstStyle/>
          <a:p>
            <a:r>
              <a:rPr lang="es-MX" altLang="es-PE" dirty="0" smtClean="0">
                <a:solidFill>
                  <a:schemeClr val="bg1"/>
                </a:solidFill>
              </a:rPr>
              <a:t>CLASE 03</a:t>
            </a:r>
            <a:endParaRPr lang="es-PE" dirty="0">
              <a:solidFill>
                <a:schemeClr val="bg1"/>
              </a:solidFill>
            </a:endParaRPr>
          </a:p>
        </p:txBody>
      </p:sp>
      <p:pic>
        <p:nvPicPr>
          <p:cNvPr id="2050"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276" y="2303060"/>
            <a:ext cx="3630813" cy="2578224"/>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5409126" y="1695796"/>
            <a:ext cx="6482553" cy="3139321"/>
          </a:xfrm>
          <a:prstGeom prst="rect">
            <a:avLst/>
          </a:prstGeom>
          <a:noFill/>
        </p:spPr>
        <p:txBody>
          <a:bodyPr wrap="square" rtlCol="0">
            <a:spAutoFit/>
          </a:bodyPr>
          <a:lstStyle/>
          <a:p>
            <a:pPr algn="just"/>
            <a:r>
              <a:rPr lang="es-PE" dirty="0" smtClean="0">
                <a:solidFill>
                  <a:srgbClr val="FF0000"/>
                </a:solidFill>
              </a:rPr>
              <a:t>				func_get_args </a:t>
            </a:r>
          </a:p>
          <a:p>
            <a:pPr algn="just"/>
            <a:endParaRPr lang="es-PE" dirty="0" smtClean="0">
              <a:solidFill>
                <a:srgbClr val="FF0000"/>
              </a:solidFill>
            </a:endParaRPr>
          </a:p>
          <a:p>
            <a:pPr algn="just"/>
            <a:r>
              <a:rPr lang="es-PE" dirty="0" smtClean="0">
                <a:solidFill>
                  <a:srgbClr val="FF0000"/>
                </a:solidFill>
              </a:rPr>
              <a:t> </a:t>
            </a:r>
            <a:r>
              <a:rPr lang="es-PE" dirty="0" smtClean="0"/>
              <a:t>Devuelve un array que se compone de una lista de argumentos de una función.</a:t>
            </a:r>
          </a:p>
          <a:p>
            <a:pPr algn="just"/>
            <a:endParaRPr lang="es-PE" dirty="0"/>
          </a:p>
          <a:p>
            <a:r>
              <a:rPr lang="es-PE" dirty="0"/>
              <a:t>Obtiene un array de la lista de argumentos de una función.</a:t>
            </a:r>
          </a:p>
          <a:p>
            <a:r>
              <a:rPr lang="es-PE" dirty="0"/>
              <a:t>Esta función se puede usar junto con </a:t>
            </a:r>
            <a:r>
              <a:rPr lang="es-PE" dirty="0">
                <a:hlinkClick r:id="rId4"/>
              </a:rPr>
              <a:t>func_get_arg()</a:t>
            </a:r>
            <a:r>
              <a:rPr lang="es-PE" dirty="0"/>
              <a:t> y </a:t>
            </a:r>
            <a:r>
              <a:rPr lang="es-PE" dirty="0">
                <a:hlinkClick r:id="rId5"/>
              </a:rPr>
              <a:t>func_num_args()</a:t>
            </a:r>
            <a:r>
              <a:rPr lang="es-PE" dirty="0"/>
              <a:t> para permitir a las funciones definidas por el usuario aceptar una lista de argumentos de longitud variable</a:t>
            </a:r>
          </a:p>
          <a:p>
            <a:pPr algn="just"/>
            <a:endParaRPr lang="es-PE" dirty="0"/>
          </a:p>
        </p:txBody>
      </p:sp>
    </p:spTree>
    <p:extLst>
      <p:ext uri="{BB962C8B-B14F-4D97-AF65-F5344CB8AC3E}">
        <p14:creationId xmlns:p14="http://schemas.microsoft.com/office/powerpoint/2010/main" val="38543867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Rectángulo 7"/>
          <p:cNvSpPr/>
          <p:nvPr/>
        </p:nvSpPr>
        <p:spPr>
          <a:xfrm>
            <a:off x="1408889" y="1738909"/>
            <a:ext cx="2676182" cy="369332"/>
          </a:xfrm>
          <a:prstGeom prst="rect">
            <a:avLst/>
          </a:prstGeom>
        </p:spPr>
        <p:txBody>
          <a:bodyPr wrap="none">
            <a:spAutoFit/>
          </a:bodyPr>
          <a:lstStyle/>
          <a:p>
            <a:r>
              <a:rPr lang="es-MX" altLang="es-PE" dirty="0" smtClean="0">
                <a:solidFill>
                  <a:schemeClr val="bg1"/>
                </a:solidFill>
              </a:rPr>
              <a:t>ESPACIOS DE NOMBRE</a:t>
            </a:r>
            <a:endParaRPr lang="es-PE" dirty="0">
              <a:solidFill>
                <a:schemeClr val="bg1"/>
              </a:solidFill>
            </a:endParaRPr>
          </a:p>
        </p:txBody>
      </p:sp>
      <p:pic>
        <p:nvPicPr>
          <p:cNvPr id="5" name="Imagen 4"/>
          <p:cNvPicPr>
            <a:picLocks noChangeAspect="1"/>
          </p:cNvPicPr>
          <p:nvPr/>
        </p:nvPicPr>
        <p:blipFill>
          <a:blip r:embed="rId2"/>
          <a:stretch>
            <a:fillRect/>
          </a:stretch>
        </p:blipFill>
        <p:spPr>
          <a:xfrm>
            <a:off x="4557511" y="1713412"/>
            <a:ext cx="7634489" cy="5144588"/>
          </a:xfrm>
          <a:prstGeom prst="rect">
            <a:avLst/>
          </a:prstGeom>
        </p:spPr>
      </p:pic>
      <p:cxnSp>
        <p:nvCxnSpPr>
          <p:cNvPr id="11" name="Conector recto de flecha 10"/>
          <p:cNvCxnSpPr/>
          <p:nvPr/>
        </p:nvCxnSpPr>
        <p:spPr>
          <a:xfrm flipH="1">
            <a:off x="6581104" y="312738"/>
            <a:ext cx="5409127" cy="1964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p:cNvCxnSpPr/>
          <p:nvPr/>
        </p:nvCxnSpPr>
        <p:spPr>
          <a:xfrm flipV="1">
            <a:off x="3940935" y="2884868"/>
            <a:ext cx="616576" cy="399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Imagen 13"/>
          <p:cNvPicPr>
            <a:picLocks noChangeAspect="1"/>
          </p:cNvPicPr>
          <p:nvPr/>
        </p:nvPicPr>
        <p:blipFill>
          <a:blip r:embed="rId3"/>
          <a:stretch>
            <a:fillRect/>
          </a:stretch>
        </p:blipFill>
        <p:spPr>
          <a:xfrm>
            <a:off x="811368" y="2277546"/>
            <a:ext cx="3746143" cy="1632801"/>
          </a:xfrm>
          <a:prstGeom prst="rect">
            <a:avLst/>
          </a:prstGeom>
        </p:spPr>
      </p:pic>
      <p:pic>
        <p:nvPicPr>
          <p:cNvPr id="17" name="Imagen 16"/>
          <p:cNvPicPr>
            <a:picLocks noChangeAspect="1"/>
          </p:cNvPicPr>
          <p:nvPr/>
        </p:nvPicPr>
        <p:blipFill>
          <a:blip r:embed="rId4"/>
          <a:stretch>
            <a:fillRect/>
          </a:stretch>
        </p:blipFill>
        <p:spPr>
          <a:xfrm>
            <a:off x="3892" y="3891435"/>
            <a:ext cx="4553619" cy="2966566"/>
          </a:xfrm>
          <a:prstGeom prst="rect">
            <a:avLst/>
          </a:prstGeom>
        </p:spPr>
      </p:pic>
      <p:pic>
        <p:nvPicPr>
          <p:cNvPr id="18" name="Imagen 17"/>
          <p:cNvPicPr>
            <a:picLocks noChangeAspect="1"/>
          </p:cNvPicPr>
          <p:nvPr/>
        </p:nvPicPr>
        <p:blipFill>
          <a:blip r:embed="rId5"/>
          <a:stretch>
            <a:fillRect/>
          </a:stretch>
        </p:blipFill>
        <p:spPr>
          <a:xfrm>
            <a:off x="3892" y="-1"/>
            <a:ext cx="12188108" cy="1673737"/>
          </a:xfrm>
          <a:prstGeom prst="rect">
            <a:avLst/>
          </a:prstGeom>
        </p:spPr>
      </p:pic>
    </p:spTree>
    <p:extLst>
      <p:ext uri="{BB962C8B-B14F-4D97-AF65-F5344CB8AC3E}">
        <p14:creationId xmlns:p14="http://schemas.microsoft.com/office/powerpoint/2010/main" val="990002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Rectángulo 7"/>
          <p:cNvSpPr/>
          <p:nvPr/>
        </p:nvSpPr>
        <p:spPr>
          <a:xfrm>
            <a:off x="1408889" y="1738909"/>
            <a:ext cx="2676182" cy="369332"/>
          </a:xfrm>
          <a:prstGeom prst="rect">
            <a:avLst/>
          </a:prstGeom>
        </p:spPr>
        <p:txBody>
          <a:bodyPr wrap="none">
            <a:spAutoFit/>
          </a:bodyPr>
          <a:lstStyle/>
          <a:p>
            <a:r>
              <a:rPr lang="es-MX" altLang="es-PE" dirty="0" smtClean="0">
                <a:solidFill>
                  <a:schemeClr val="bg1"/>
                </a:solidFill>
              </a:rPr>
              <a:t>ESPACIOS DE NOMBRE</a:t>
            </a:r>
            <a:endParaRPr lang="es-PE" dirty="0">
              <a:solidFill>
                <a:schemeClr val="bg1"/>
              </a:solidFill>
            </a:endParaRPr>
          </a:p>
        </p:txBody>
      </p:sp>
      <p:pic>
        <p:nvPicPr>
          <p:cNvPr id="5" name="Imagen 4"/>
          <p:cNvPicPr>
            <a:picLocks noChangeAspect="1"/>
          </p:cNvPicPr>
          <p:nvPr/>
        </p:nvPicPr>
        <p:blipFill>
          <a:blip r:embed="rId2"/>
          <a:stretch>
            <a:fillRect/>
          </a:stretch>
        </p:blipFill>
        <p:spPr>
          <a:xfrm>
            <a:off x="4557511" y="1713412"/>
            <a:ext cx="7634489" cy="5144588"/>
          </a:xfrm>
          <a:prstGeom prst="rect">
            <a:avLst/>
          </a:prstGeom>
        </p:spPr>
      </p:pic>
      <p:cxnSp>
        <p:nvCxnSpPr>
          <p:cNvPr id="11" name="Conector recto de flecha 10"/>
          <p:cNvCxnSpPr/>
          <p:nvPr/>
        </p:nvCxnSpPr>
        <p:spPr>
          <a:xfrm flipH="1">
            <a:off x="6581104" y="312738"/>
            <a:ext cx="5409127" cy="1964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p:cNvCxnSpPr/>
          <p:nvPr/>
        </p:nvCxnSpPr>
        <p:spPr>
          <a:xfrm flipV="1">
            <a:off x="3940935" y="2884868"/>
            <a:ext cx="616576" cy="399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Imagen 13"/>
          <p:cNvPicPr>
            <a:picLocks noChangeAspect="1"/>
          </p:cNvPicPr>
          <p:nvPr/>
        </p:nvPicPr>
        <p:blipFill>
          <a:blip r:embed="rId3"/>
          <a:stretch>
            <a:fillRect/>
          </a:stretch>
        </p:blipFill>
        <p:spPr>
          <a:xfrm>
            <a:off x="811368" y="2277546"/>
            <a:ext cx="3746143" cy="1632801"/>
          </a:xfrm>
          <a:prstGeom prst="rect">
            <a:avLst/>
          </a:prstGeom>
        </p:spPr>
      </p:pic>
      <p:pic>
        <p:nvPicPr>
          <p:cNvPr id="2" name="Imagen 1"/>
          <p:cNvPicPr>
            <a:picLocks noChangeAspect="1"/>
          </p:cNvPicPr>
          <p:nvPr/>
        </p:nvPicPr>
        <p:blipFill>
          <a:blip r:embed="rId4"/>
          <a:stretch>
            <a:fillRect/>
          </a:stretch>
        </p:blipFill>
        <p:spPr>
          <a:xfrm>
            <a:off x="0" y="46574"/>
            <a:ext cx="12192000" cy="1578544"/>
          </a:xfrm>
          <a:prstGeom prst="rect">
            <a:avLst/>
          </a:prstGeom>
        </p:spPr>
      </p:pic>
      <p:pic>
        <p:nvPicPr>
          <p:cNvPr id="3" name="Imagen 2"/>
          <p:cNvPicPr>
            <a:picLocks noChangeAspect="1"/>
          </p:cNvPicPr>
          <p:nvPr/>
        </p:nvPicPr>
        <p:blipFill>
          <a:blip r:embed="rId5"/>
          <a:stretch>
            <a:fillRect/>
          </a:stretch>
        </p:blipFill>
        <p:spPr>
          <a:xfrm>
            <a:off x="1" y="3910347"/>
            <a:ext cx="4557510" cy="2947653"/>
          </a:xfrm>
          <a:prstGeom prst="rect">
            <a:avLst/>
          </a:prstGeom>
        </p:spPr>
      </p:pic>
    </p:spTree>
    <p:extLst>
      <p:ext uri="{BB962C8B-B14F-4D97-AF65-F5344CB8AC3E}">
        <p14:creationId xmlns:p14="http://schemas.microsoft.com/office/powerpoint/2010/main" val="3773499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Rectángulo 7"/>
          <p:cNvSpPr/>
          <p:nvPr/>
        </p:nvSpPr>
        <p:spPr>
          <a:xfrm>
            <a:off x="1408889" y="1738909"/>
            <a:ext cx="2676182" cy="369332"/>
          </a:xfrm>
          <a:prstGeom prst="rect">
            <a:avLst/>
          </a:prstGeom>
        </p:spPr>
        <p:txBody>
          <a:bodyPr wrap="none">
            <a:spAutoFit/>
          </a:bodyPr>
          <a:lstStyle/>
          <a:p>
            <a:r>
              <a:rPr lang="es-MX" altLang="es-PE" dirty="0" smtClean="0">
                <a:solidFill>
                  <a:schemeClr val="bg1"/>
                </a:solidFill>
              </a:rPr>
              <a:t>ESPACIOS DE NOMBRE</a:t>
            </a:r>
            <a:endParaRPr lang="es-PE" dirty="0">
              <a:solidFill>
                <a:schemeClr val="bg1"/>
              </a:solidFill>
            </a:endParaRPr>
          </a:p>
        </p:txBody>
      </p:sp>
      <p:cxnSp>
        <p:nvCxnSpPr>
          <p:cNvPr id="11" name="Conector recto de flecha 10"/>
          <p:cNvCxnSpPr/>
          <p:nvPr/>
        </p:nvCxnSpPr>
        <p:spPr>
          <a:xfrm flipH="1">
            <a:off x="6581104" y="312738"/>
            <a:ext cx="5409127" cy="1964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p:cNvCxnSpPr/>
          <p:nvPr/>
        </p:nvCxnSpPr>
        <p:spPr>
          <a:xfrm flipV="1">
            <a:off x="3940935" y="2884868"/>
            <a:ext cx="616576" cy="399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Imagen 6"/>
          <p:cNvPicPr>
            <a:picLocks noChangeAspect="1"/>
          </p:cNvPicPr>
          <p:nvPr/>
        </p:nvPicPr>
        <p:blipFill>
          <a:blip r:embed="rId2"/>
          <a:stretch>
            <a:fillRect/>
          </a:stretch>
        </p:blipFill>
        <p:spPr>
          <a:xfrm>
            <a:off x="5602310" y="1295142"/>
            <a:ext cx="6625310" cy="5466266"/>
          </a:xfrm>
          <a:prstGeom prst="rect">
            <a:avLst/>
          </a:prstGeom>
        </p:spPr>
      </p:pic>
      <p:pic>
        <p:nvPicPr>
          <p:cNvPr id="9" name="Imagen 8"/>
          <p:cNvPicPr>
            <a:picLocks noChangeAspect="1"/>
          </p:cNvPicPr>
          <p:nvPr/>
        </p:nvPicPr>
        <p:blipFill>
          <a:blip r:embed="rId3"/>
          <a:stretch>
            <a:fillRect/>
          </a:stretch>
        </p:blipFill>
        <p:spPr>
          <a:xfrm>
            <a:off x="818478" y="2273925"/>
            <a:ext cx="3637612" cy="1939789"/>
          </a:xfrm>
          <a:prstGeom prst="rect">
            <a:avLst/>
          </a:prstGeom>
        </p:spPr>
      </p:pic>
      <p:pic>
        <p:nvPicPr>
          <p:cNvPr id="10" name="Imagen 9"/>
          <p:cNvPicPr>
            <a:picLocks noChangeAspect="1"/>
          </p:cNvPicPr>
          <p:nvPr/>
        </p:nvPicPr>
        <p:blipFill>
          <a:blip r:embed="rId4"/>
          <a:stretch>
            <a:fillRect/>
          </a:stretch>
        </p:blipFill>
        <p:spPr>
          <a:xfrm>
            <a:off x="60930" y="4039844"/>
            <a:ext cx="5541380" cy="2721564"/>
          </a:xfrm>
          <a:prstGeom prst="rect">
            <a:avLst/>
          </a:prstGeom>
        </p:spPr>
      </p:pic>
      <p:pic>
        <p:nvPicPr>
          <p:cNvPr id="12" name="Imagen 11"/>
          <p:cNvPicPr>
            <a:picLocks noChangeAspect="1"/>
          </p:cNvPicPr>
          <p:nvPr/>
        </p:nvPicPr>
        <p:blipFill>
          <a:blip r:embed="rId5"/>
          <a:stretch>
            <a:fillRect/>
          </a:stretch>
        </p:blipFill>
        <p:spPr>
          <a:xfrm>
            <a:off x="0" y="24292"/>
            <a:ext cx="12192000" cy="1305734"/>
          </a:xfrm>
          <a:prstGeom prst="rect">
            <a:avLst/>
          </a:prstGeom>
        </p:spPr>
      </p:pic>
    </p:spTree>
    <p:extLst>
      <p:ext uri="{BB962C8B-B14F-4D97-AF65-F5344CB8AC3E}">
        <p14:creationId xmlns:p14="http://schemas.microsoft.com/office/powerpoint/2010/main" val="2374696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Rectángulo 7"/>
          <p:cNvSpPr/>
          <p:nvPr/>
        </p:nvSpPr>
        <p:spPr>
          <a:xfrm>
            <a:off x="1408889" y="1738909"/>
            <a:ext cx="2676182" cy="369332"/>
          </a:xfrm>
          <a:prstGeom prst="rect">
            <a:avLst/>
          </a:prstGeom>
        </p:spPr>
        <p:txBody>
          <a:bodyPr wrap="none">
            <a:spAutoFit/>
          </a:bodyPr>
          <a:lstStyle/>
          <a:p>
            <a:r>
              <a:rPr lang="es-MX" altLang="es-PE" dirty="0" smtClean="0">
                <a:solidFill>
                  <a:schemeClr val="bg1"/>
                </a:solidFill>
              </a:rPr>
              <a:t>ESPACIOS DE NOMBRE</a:t>
            </a:r>
            <a:endParaRPr lang="es-PE" dirty="0">
              <a:solidFill>
                <a:schemeClr val="bg1"/>
              </a:solidFill>
            </a:endParaRPr>
          </a:p>
        </p:txBody>
      </p:sp>
      <p:cxnSp>
        <p:nvCxnSpPr>
          <p:cNvPr id="13" name="Conector recto de flecha 12"/>
          <p:cNvCxnSpPr/>
          <p:nvPr/>
        </p:nvCxnSpPr>
        <p:spPr>
          <a:xfrm flipV="1">
            <a:off x="3940935" y="2884868"/>
            <a:ext cx="616576" cy="399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 name="Imagen 1"/>
          <p:cNvPicPr>
            <a:picLocks noChangeAspect="1"/>
          </p:cNvPicPr>
          <p:nvPr/>
        </p:nvPicPr>
        <p:blipFill>
          <a:blip r:embed="rId2"/>
          <a:stretch>
            <a:fillRect/>
          </a:stretch>
        </p:blipFill>
        <p:spPr>
          <a:xfrm>
            <a:off x="4796982" y="1145750"/>
            <a:ext cx="7292926" cy="5712250"/>
          </a:xfrm>
          <a:prstGeom prst="rect">
            <a:avLst/>
          </a:prstGeom>
        </p:spPr>
      </p:pic>
      <p:cxnSp>
        <p:nvCxnSpPr>
          <p:cNvPr id="11" name="Conector recto de flecha 10"/>
          <p:cNvCxnSpPr/>
          <p:nvPr/>
        </p:nvCxnSpPr>
        <p:spPr>
          <a:xfrm flipH="1">
            <a:off x="6581104" y="312738"/>
            <a:ext cx="5409127" cy="1964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Imagen 2"/>
          <p:cNvPicPr>
            <a:picLocks noChangeAspect="1"/>
          </p:cNvPicPr>
          <p:nvPr/>
        </p:nvPicPr>
        <p:blipFill>
          <a:blip r:embed="rId3"/>
          <a:stretch>
            <a:fillRect/>
          </a:stretch>
        </p:blipFill>
        <p:spPr>
          <a:xfrm>
            <a:off x="0" y="1145750"/>
            <a:ext cx="4796982" cy="2071420"/>
          </a:xfrm>
          <a:prstGeom prst="rect">
            <a:avLst/>
          </a:prstGeom>
        </p:spPr>
      </p:pic>
      <p:pic>
        <p:nvPicPr>
          <p:cNvPr id="5" name="Imagen 4"/>
          <p:cNvPicPr>
            <a:picLocks noChangeAspect="1"/>
          </p:cNvPicPr>
          <p:nvPr/>
        </p:nvPicPr>
        <p:blipFill>
          <a:blip r:embed="rId4"/>
          <a:stretch>
            <a:fillRect/>
          </a:stretch>
        </p:blipFill>
        <p:spPr>
          <a:xfrm>
            <a:off x="0" y="3165654"/>
            <a:ext cx="4796982" cy="3705225"/>
          </a:xfrm>
          <a:prstGeom prst="rect">
            <a:avLst/>
          </a:prstGeom>
        </p:spPr>
      </p:pic>
      <p:pic>
        <p:nvPicPr>
          <p:cNvPr id="14" name="Imagen 13"/>
          <p:cNvPicPr>
            <a:picLocks noChangeAspect="1"/>
          </p:cNvPicPr>
          <p:nvPr/>
        </p:nvPicPr>
        <p:blipFill rotWithShape="1">
          <a:blip r:embed="rId5"/>
          <a:srcRect t="39112"/>
          <a:stretch/>
        </p:blipFill>
        <p:spPr>
          <a:xfrm>
            <a:off x="0" y="25142"/>
            <a:ext cx="12075066" cy="1120607"/>
          </a:xfrm>
          <a:prstGeom prst="rect">
            <a:avLst/>
          </a:prstGeom>
        </p:spPr>
      </p:pic>
    </p:spTree>
    <p:extLst>
      <p:ext uri="{BB962C8B-B14F-4D97-AF65-F5344CB8AC3E}">
        <p14:creationId xmlns:p14="http://schemas.microsoft.com/office/powerpoint/2010/main" val="37937067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Rectángulo 7"/>
          <p:cNvSpPr/>
          <p:nvPr/>
        </p:nvSpPr>
        <p:spPr>
          <a:xfrm>
            <a:off x="1408889" y="1738909"/>
            <a:ext cx="2676182" cy="369332"/>
          </a:xfrm>
          <a:prstGeom prst="rect">
            <a:avLst/>
          </a:prstGeom>
        </p:spPr>
        <p:txBody>
          <a:bodyPr wrap="none">
            <a:spAutoFit/>
          </a:bodyPr>
          <a:lstStyle/>
          <a:p>
            <a:r>
              <a:rPr lang="es-MX" altLang="es-PE" dirty="0" smtClean="0">
                <a:solidFill>
                  <a:schemeClr val="bg1"/>
                </a:solidFill>
              </a:rPr>
              <a:t>ESPACIOS DE NOMBRE</a:t>
            </a:r>
            <a:endParaRPr lang="es-PE" dirty="0">
              <a:solidFill>
                <a:schemeClr val="bg1"/>
              </a:solidFill>
            </a:endParaRPr>
          </a:p>
        </p:txBody>
      </p:sp>
      <p:cxnSp>
        <p:nvCxnSpPr>
          <p:cNvPr id="13" name="Conector recto de flecha 12"/>
          <p:cNvCxnSpPr/>
          <p:nvPr/>
        </p:nvCxnSpPr>
        <p:spPr>
          <a:xfrm flipV="1">
            <a:off x="3940935" y="2884868"/>
            <a:ext cx="616576" cy="399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Imagen 2"/>
          <p:cNvPicPr>
            <a:picLocks noChangeAspect="1"/>
          </p:cNvPicPr>
          <p:nvPr/>
        </p:nvPicPr>
        <p:blipFill>
          <a:blip r:embed="rId2"/>
          <a:stretch>
            <a:fillRect/>
          </a:stretch>
        </p:blipFill>
        <p:spPr>
          <a:xfrm>
            <a:off x="0" y="1145750"/>
            <a:ext cx="4796982" cy="2071420"/>
          </a:xfrm>
          <a:prstGeom prst="rect">
            <a:avLst/>
          </a:prstGeom>
        </p:spPr>
      </p:pic>
      <p:pic>
        <p:nvPicPr>
          <p:cNvPr id="14" name="Imagen 13"/>
          <p:cNvPicPr>
            <a:picLocks noChangeAspect="1"/>
          </p:cNvPicPr>
          <p:nvPr/>
        </p:nvPicPr>
        <p:blipFill rotWithShape="1">
          <a:blip r:embed="rId3"/>
          <a:srcRect t="39112"/>
          <a:stretch/>
        </p:blipFill>
        <p:spPr>
          <a:xfrm>
            <a:off x="0" y="25142"/>
            <a:ext cx="12075066" cy="1120607"/>
          </a:xfrm>
          <a:prstGeom prst="rect">
            <a:avLst/>
          </a:prstGeom>
        </p:spPr>
      </p:pic>
      <p:pic>
        <p:nvPicPr>
          <p:cNvPr id="7" name="Imagen 6"/>
          <p:cNvPicPr>
            <a:picLocks noChangeAspect="1"/>
          </p:cNvPicPr>
          <p:nvPr/>
        </p:nvPicPr>
        <p:blipFill>
          <a:blip r:embed="rId4"/>
          <a:stretch>
            <a:fillRect/>
          </a:stretch>
        </p:blipFill>
        <p:spPr>
          <a:xfrm>
            <a:off x="5124067" y="1295142"/>
            <a:ext cx="7227700" cy="5541672"/>
          </a:xfrm>
          <a:prstGeom prst="rect">
            <a:avLst/>
          </a:prstGeom>
        </p:spPr>
      </p:pic>
      <p:cxnSp>
        <p:nvCxnSpPr>
          <p:cNvPr id="11" name="Conector recto de flecha 10"/>
          <p:cNvCxnSpPr/>
          <p:nvPr/>
        </p:nvCxnSpPr>
        <p:spPr>
          <a:xfrm>
            <a:off x="4249223" y="2036806"/>
            <a:ext cx="1244737" cy="1180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p:nvPr/>
        </p:nvCxnSpPr>
        <p:spPr>
          <a:xfrm>
            <a:off x="1210614" y="3284113"/>
            <a:ext cx="4283346" cy="1622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9617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Rectángulo 7"/>
          <p:cNvSpPr/>
          <p:nvPr/>
        </p:nvSpPr>
        <p:spPr>
          <a:xfrm>
            <a:off x="1408889" y="1738909"/>
            <a:ext cx="2676182" cy="369332"/>
          </a:xfrm>
          <a:prstGeom prst="rect">
            <a:avLst/>
          </a:prstGeom>
        </p:spPr>
        <p:txBody>
          <a:bodyPr wrap="none">
            <a:spAutoFit/>
          </a:bodyPr>
          <a:lstStyle/>
          <a:p>
            <a:r>
              <a:rPr lang="es-MX" altLang="es-PE" dirty="0" smtClean="0">
                <a:solidFill>
                  <a:schemeClr val="bg1"/>
                </a:solidFill>
              </a:rPr>
              <a:t>ESPACIOS DE NOMBRE</a:t>
            </a:r>
            <a:endParaRPr lang="es-PE" dirty="0">
              <a:solidFill>
                <a:schemeClr val="bg1"/>
              </a:solidFill>
            </a:endParaRPr>
          </a:p>
        </p:txBody>
      </p:sp>
      <p:cxnSp>
        <p:nvCxnSpPr>
          <p:cNvPr id="13" name="Conector recto de flecha 12"/>
          <p:cNvCxnSpPr/>
          <p:nvPr/>
        </p:nvCxnSpPr>
        <p:spPr>
          <a:xfrm flipV="1">
            <a:off x="3940935" y="2884868"/>
            <a:ext cx="616576" cy="399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Imagen 2"/>
          <p:cNvPicPr>
            <a:picLocks noChangeAspect="1"/>
          </p:cNvPicPr>
          <p:nvPr/>
        </p:nvPicPr>
        <p:blipFill>
          <a:blip r:embed="rId2"/>
          <a:stretch>
            <a:fillRect/>
          </a:stretch>
        </p:blipFill>
        <p:spPr>
          <a:xfrm>
            <a:off x="0" y="1145750"/>
            <a:ext cx="4796982" cy="2071420"/>
          </a:xfrm>
          <a:prstGeom prst="rect">
            <a:avLst/>
          </a:prstGeom>
        </p:spPr>
      </p:pic>
      <p:pic>
        <p:nvPicPr>
          <p:cNvPr id="14" name="Imagen 13"/>
          <p:cNvPicPr>
            <a:picLocks noChangeAspect="1"/>
          </p:cNvPicPr>
          <p:nvPr/>
        </p:nvPicPr>
        <p:blipFill rotWithShape="1">
          <a:blip r:embed="rId3"/>
          <a:srcRect t="39112"/>
          <a:stretch/>
        </p:blipFill>
        <p:spPr>
          <a:xfrm>
            <a:off x="0" y="25142"/>
            <a:ext cx="12075066" cy="1120607"/>
          </a:xfrm>
          <a:prstGeom prst="rect">
            <a:avLst/>
          </a:prstGeom>
        </p:spPr>
      </p:pic>
      <p:pic>
        <p:nvPicPr>
          <p:cNvPr id="2" name="Imagen 1"/>
          <p:cNvPicPr>
            <a:picLocks noChangeAspect="1"/>
          </p:cNvPicPr>
          <p:nvPr/>
        </p:nvPicPr>
        <p:blipFill>
          <a:blip r:embed="rId4"/>
          <a:stretch>
            <a:fillRect/>
          </a:stretch>
        </p:blipFill>
        <p:spPr>
          <a:xfrm>
            <a:off x="5177242" y="1241000"/>
            <a:ext cx="6896078" cy="5340104"/>
          </a:xfrm>
          <a:prstGeom prst="rect">
            <a:avLst/>
          </a:prstGeom>
        </p:spPr>
      </p:pic>
      <p:cxnSp>
        <p:nvCxnSpPr>
          <p:cNvPr id="11" name="Conector recto de flecha 10"/>
          <p:cNvCxnSpPr/>
          <p:nvPr/>
        </p:nvCxnSpPr>
        <p:spPr>
          <a:xfrm>
            <a:off x="4557511" y="3773510"/>
            <a:ext cx="3672089" cy="220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p:nvPr/>
        </p:nvCxnSpPr>
        <p:spPr>
          <a:xfrm>
            <a:off x="4085071" y="4060740"/>
            <a:ext cx="4283346" cy="522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1678156" y="3475815"/>
            <a:ext cx="2097049" cy="923330"/>
          </a:xfrm>
          <a:prstGeom prst="rect">
            <a:avLst/>
          </a:prstGeom>
          <a:noFill/>
        </p:spPr>
        <p:txBody>
          <a:bodyPr wrap="none" rtlCol="0">
            <a:spAutoFit/>
          </a:bodyPr>
          <a:lstStyle/>
          <a:p>
            <a:r>
              <a:rPr lang="es-PE" sz="5400" dirty="0" smtClean="0">
                <a:solidFill>
                  <a:schemeClr val="bg1"/>
                </a:solidFill>
              </a:rPr>
              <a:t>ALIAS</a:t>
            </a:r>
            <a:endParaRPr lang="es-PE" sz="5400" dirty="0">
              <a:solidFill>
                <a:schemeClr val="bg1"/>
              </a:solidFill>
            </a:endParaRPr>
          </a:p>
        </p:txBody>
      </p:sp>
    </p:spTree>
    <p:extLst>
      <p:ext uri="{BB962C8B-B14F-4D97-AF65-F5344CB8AC3E}">
        <p14:creationId xmlns:p14="http://schemas.microsoft.com/office/powerpoint/2010/main" val="32237447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Rectángulo 7"/>
          <p:cNvSpPr/>
          <p:nvPr/>
        </p:nvSpPr>
        <p:spPr>
          <a:xfrm>
            <a:off x="1408889" y="1738909"/>
            <a:ext cx="2676182" cy="369332"/>
          </a:xfrm>
          <a:prstGeom prst="rect">
            <a:avLst/>
          </a:prstGeom>
        </p:spPr>
        <p:txBody>
          <a:bodyPr wrap="none">
            <a:spAutoFit/>
          </a:bodyPr>
          <a:lstStyle/>
          <a:p>
            <a:r>
              <a:rPr lang="es-MX" altLang="es-PE" dirty="0" smtClean="0">
                <a:solidFill>
                  <a:schemeClr val="bg1"/>
                </a:solidFill>
              </a:rPr>
              <a:t>ESPACIOS DE NOMBRE</a:t>
            </a:r>
            <a:endParaRPr lang="es-PE" dirty="0">
              <a:solidFill>
                <a:schemeClr val="bg1"/>
              </a:solidFill>
            </a:endParaRPr>
          </a:p>
        </p:txBody>
      </p:sp>
      <p:cxnSp>
        <p:nvCxnSpPr>
          <p:cNvPr id="13" name="Conector recto de flecha 12"/>
          <p:cNvCxnSpPr/>
          <p:nvPr/>
        </p:nvCxnSpPr>
        <p:spPr>
          <a:xfrm flipV="1">
            <a:off x="3940935" y="2884868"/>
            <a:ext cx="616576" cy="399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1678156" y="3475815"/>
            <a:ext cx="2097049" cy="923330"/>
          </a:xfrm>
          <a:prstGeom prst="rect">
            <a:avLst/>
          </a:prstGeom>
          <a:noFill/>
        </p:spPr>
        <p:txBody>
          <a:bodyPr wrap="none" rtlCol="0">
            <a:spAutoFit/>
          </a:bodyPr>
          <a:lstStyle/>
          <a:p>
            <a:r>
              <a:rPr lang="es-PE" sz="5400" dirty="0" smtClean="0">
                <a:solidFill>
                  <a:schemeClr val="bg1"/>
                </a:solidFill>
              </a:rPr>
              <a:t>ALIAS</a:t>
            </a:r>
            <a:endParaRPr lang="es-PE" sz="5400" dirty="0">
              <a:solidFill>
                <a:schemeClr val="bg1"/>
              </a:solidFill>
            </a:endParaRPr>
          </a:p>
        </p:txBody>
      </p:sp>
      <p:pic>
        <p:nvPicPr>
          <p:cNvPr id="5" name="Imagen 4"/>
          <p:cNvPicPr>
            <a:picLocks noChangeAspect="1"/>
          </p:cNvPicPr>
          <p:nvPr/>
        </p:nvPicPr>
        <p:blipFill>
          <a:blip r:embed="rId2"/>
          <a:stretch>
            <a:fillRect/>
          </a:stretch>
        </p:blipFill>
        <p:spPr>
          <a:xfrm>
            <a:off x="0" y="0"/>
            <a:ext cx="12192000" cy="6722772"/>
          </a:xfrm>
          <a:prstGeom prst="rect">
            <a:avLst/>
          </a:prstGeom>
        </p:spPr>
      </p:pic>
    </p:spTree>
    <p:extLst>
      <p:ext uri="{BB962C8B-B14F-4D97-AF65-F5344CB8AC3E}">
        <p14:creationId xmlns:p14="http://schemas.microsoft.com/office/powerpoint/2010/main" val="9678011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Rectángulo 7"/>
          <p:cNvSpPr/>
          <p:nvPr/>
        </p:nvSpPr>
        <p:spPr>
          <a:xfrm>
            <a:off x="2142587" y="1751788"/>
            <a:ext cx="962123" cy="369332"/>
          </a:xfrm>
          <a:prstGeom prst="rect">
            <a:avLst/>
          </a:prstGeom>
        </p:spPr>
        <p:txBody>
          <a:bodyPr wrap="none">
            <a:spAutoFit/>
          </a:bodyPr>
          <a:lstStyle/>
          <a:p>
            <a:r>
              <a:rPr lang="es-MX" altLang="es-PE" dirty="0" smtClean="0">
                <a:solidFill>
                  <a:schemeClr val="bg1"/>
                </a:solidFill>
              </a:rPr>
              <a:t>MYSQL</a:t>
            </a:r>
            <a:endParaRPr lang="es-PE" dirty="0">
              <a:solidFill>
                <a:schemeClr val="bg1"/>
              </a:solidFill>
            </a:endParaRPr>
          </a:p>
        </p:txBody>
      </p:sp>
      <p:pic>
        <p:nvPicPr>
          <p:cNvPr id="2" name="Imagen 1"/>
          <p:cNvPicPr>
            <a:picLocks noChangeAspect="1"/>
          </p:cNvPicPr>
          <p:nvPr/>
        </p:nvPicPr>
        <p:blipFill rotWithShape="1">
          <a:blip r:embed="rId2"/>
          <a:srcRect l="5813" t="1463" r="3125" b="3121"/>
          <a:stretch/>
        </p:blipFill>
        <p:spPr>
          <a:xfrm>
            <a:off x="7109138" y="144880"/>
            <a:ext cx="4752305" cy="6439438"/>
          </a:xfrm>
          <a:prstGeom prst="rect">
            <a:avLst/>
          </a:prstGeom>
        </p:spPr>
      </p:pic>
      <p:pic>
        <p:nvPicPr>
          <p:cNvPr id="7" name="Imagen 6"/>
          <p:cNvPicPr>
            <a:picLocks noChangeAspect="1"/>
          </p:cNvPicPr>
          <p:nvPr/>
        </p:nvPicPr>
        <p:blipFill>
          <a:blip r:embed="rId3"/>
          <a:stretch>
            <a:fillRect/>
          </a:stretch>
        </p:blipFill>
        <p:spPr>
          <a:xfrm>
            <a:off x="0" y="0"/>
            <a:ext cx="7047808" cy="6858001"/>
          </a:xfrm>
          <a:prstGeom prst="rect">
            <a:avLst/>
          </a:prstGeom>
        </p:spPr>
      </p:pic>
    </p:spTree>
    <p:extLst>
      <p:ext uri="{BB962C8B-B14F-4D97-AF65-F5344CB8AC3E}">
        <p14:creationId xmlns:p14="http://schemas.microsoft.com/office/powerpoint/2010/main" val="139876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Rectángulo 7"/>
          <p:cNvSpPr/>
          <p:nvPr/>
        </p:nvSpPr>
        <p:spPr>
          <a:xfrm>
            <a:off x="1678947" y="1751788"/>
            <a:ext cx="1843518" cy="369332"/>
          </a:xfrm>
          <a:prstGeom prst="rect">
            <a:avLst/>
          </a:prstGeom>
        </p:spPr>
        <p:txBody>
          <a:bodyPr wrap="none">
            <a:spAutoFit/>
          </a:bodyPr>
          <a:lstStyle/>
          <a:p>
            <a:r>
              <a:rPr lang="es-MX" altLang="es-PE" dirty="0" smtClean="0">
                <a:solidFill>
                  <a:schemeClr val="bg1"/>
                </a:solidFill>
              </a:rPr>
              <a:t>CREAR UNA BD</a:t>
            </a:r>
            <a:endParaRPr lang="es-PE" dirty="0">
              <a:solidFill>
                <a:schemeClr val="bg1"/>
              </a:solidFill>
            </a:endParaRPr>
          </a:p>
        </p:txBody>
      </p:sp>
      <p:sp>
        <p:nvSpPr>
          <p:cNvPr id="3" name="Rectángulo 2"/>
          <p:cNvSpPr/>
          <p:nvPr/>
        </p:nvSpPr>
        <p:spPr>
          <a:xfrm>
            <a:off x="307975" y="51872"/>
            <a:ext cx="5224828" cy="369332"/>
          </a:xfrm>
          <a:prstGeom prst="rect">
            <a:avLst/>
          </a:prstGeom>
        </p:spPr>
        <p:txBody>
          <a:bodyPr wrap="none">
            <a:spAutoFit/>
          </a:bodyPr>
          <a:lstStyle/>
          <a:p>
            <a:r>
              <a:rPr lang="es-PE" dirty="0"/>
              <a:t>https://dev.mysql.com/downloads/workbench/</a:t>
            </a:r>
          </a:p>
        </p:txBody>
      </p:sp>
      <p:cxnSp>
        <p:nvCxnSpPr>
          <p:cNvPr id="9" name="Conector recto de flecha 8"/>
          <p:cNvCxnSpPr>
            <a:endCxn id="3" idx="3"/>
          </p:cNvCxnSpPr>
          <p:nvPr/>
        </p:nvCxnSpPr>
        <p:spPr>
          <a:xfrm flipH="1">
            <a:off x="5532803" y="236538"/>
            <a:ext cx="24520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a:xfrm>
            <a:off x="8123305" y="7937"/>
            <a:ext cx="1249060" cy="369332"/>
          </a:xfrm>
          <a:prstGeom prst="rect">
            <a:avLst/>
          </a:prstGeom>
        </p:spPr>
        <p:txBody>
          <a:bodyPr wrap="none">
            <a:spAutoFit/>
          </a:bodyPr>
          <a:lstStyle/>
          <a:p>
            <a:r>
              <a:rPr lang="es-PE" dirty="0" smtClean="0"/>
              <a:t>Instalador</a:t>
            </a:r>
            <a:endParaRPr lang="es-PE" dirty="0"/>
          </a:p>
        </p:txBody>
      </p:sp>
      <p:pic>
        <p:nvPicPr>
          <p:cNvPr id="13" name="Imagen 12"/>
          <p:cNvPicPr>
            <a:picLocks noChangeAspect="1"/>
          </p:cNvPicPr>
          <p:nvPr/>
        </p:nvPicPr>
        <p:blipFill>
          <a:blip r:embed="rId2"/>
          <a:stretch>
            <a:fillRect/>
          </a:stretch>
        </p:blipFill>
        <p:spPr>
          <a:xfrm>
            <a:off x="155575" y="2249040"/>
            <a:ext cx="6438900" cy="3209925"/>
          </a:xfrm>
          <a:prstGeom prst="rect">
            <a:avLst/>
          </a:prstGeom>
        </p:spPr>
      </p:pic>
      <p:pic>
        <p:nvPicPr>
          <p:cNvPr id="14" name="Imagen 13"/>
          <p:cNvPicPr>
            <a:picLocks noChangeAspect="1"/>
          </p:cNvPicPr>
          <p:nvPr/>
        </p:nvPicPr>
        <p:blipFill>
          <a:blip r:embed="rId3"/>
          <a:stretch>
            <a:fillRect/>
          </a:stretch>
        </p:blipFill>
        <p:spPr>
          <a:xfrm>
            <a:off x="7032691" y="2244277"/>
            <a:ext cx="4867387" cy="3192900"/>
          </a:xfrm>
          <a:prstGeom prst="rect">
            <a:avLst/>
          </a:prstGeom>
        </p:spPr>
      </p:pic>
    </p:spTree>
    <p:extLst>
      <p:ext uri="{BB962C8B-B14F-4D97-AF65-F5344CB8AC3E}">
        <p14:creationId xmlns:p14="http://schemas.microsoft.com/office/powerpoint/2010/main" val="2449772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Rectángulo 7"/>
          <p:cNvSpPr/>
          <p:nvPr/>
        </p:nvSpPr>
        <p:spPr>
          <a:xfrm>
            <a:off x="1678947" y="1751788"/>
            <a:ext cx="2237279" cy="369332"/>
          </a:xfrm>
          <a:prstGeom prst="rect">
            <a:avLst/>
          </a:prstGeom>
        </p:spPr>
        <p:txBody>
          <a:bodyPr wrap="none">
            <a:spAutoFit/>
          </a:bodyPr>
          <a:lstStyle/>
          <a:p>
            <a:r>
              <a:rPr lang="es-MX" altLang="es-PE" dirty="0" smtClean="0">
                <a:solidFill>
                  <a:schemeClr val="bg1"/>
                </a:solidFill>
              </a:rPr>
              <a:t>CREAR UNA TABLA</a:t>
            </a:r>
            <a:endParaRPr lang="es-PE" dirty="0">
              <a:solidFill>
                <a:schemeClr val="bg1"/>
              </a:solidFill>
            </a:endParaRPr>
          </a:p>
        </p:txBody>
      </p:sp>
      <p:sp>
        <p:nvSpPr>
          <p:cNvPr id="3" name="Rectángulo 2"/>
          <p:cNvSpPr/>
          <p:nvPr/>
        </p:nvSpPr>
        <p:spPr>
          <a:xfrm>
            <a:off x="307975" y="700792"/>
            <a:ext cx="5224828" cy="369332"/>
          </a:xfrm>
          <a:prstGeom prst="rect">
            <a:avLst/>
          </a:prstGeom>
        </p:spPr>
        <p:txBody>
          <a:bodyPr wrap="none">
            <a:spAutoFit/>
          </a:bodyPr>
          <a:lstStyle/>
          <a:p>
            <a:r>
              <a:rPr lang="es-PE" dirty="0"/>
              <a:t>https://dev.mysql.com/downloads/workbench/</a:t>
            </a:r>
          </a:p>
        </p:txBody>
      </p:sp>
      <p:cxnSp>
        <p:nvCxnSpPr>
          <p:cNvPr id="9" name="Conector recto de flecha 8"/>
          <p:cNvCxnSpPr>
            <a:endCxn id="3" idx="3"/>
          </p:cNvCxnSpPr>
          <p:nvPr/>
        </p:nvCxnSpPr>
        <p:spPr>
          <a:xfrm flipH="1">
            <a:off x="5532803" y="885458"/>
            <a:ext cx="24520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a:xfrm>
            <a:off x="7984901" y="687556"/>
            <a:ext cx="1249060" cy="369332"/>
          </a:xfrm>
          <a:prstGeom prst="rect">
            <a:avLst/>
          </a:prstGeom>
        </p:spPr>
        <p:txBody>
          <a:bodyPr wrap="none">
            <a:spAutoFit/>
          </a:bodyPr>
          <a:lstStyle/>
          <a:p>
            <a:r>
              <a:rPr lang="es-PE" dirty="0" smtClean="0"/>
              <a:t>Instalador</a:t>
            </a:r>
            <a:endParaRPr lang="es-PE" dirty="0"/>
          </a:p>
        </p:txBody>
      </p:sp>
      <p:pic>
        <p:nvPicPr>
          <p:cNvPr id="2" name="Imagen 1"/>
          <p:cNvPicPr>
            <a:picLocks noChangeAspect="1"/>
          </p:cNvPicPr>
          <p:nvPr/>
        </p:nvPicPr>
        <p:blipFill>
          <a:blip r:embed="rId2"/>
          <a:stretch>
            <a:fillRect/>
          </a:stretch>
        </p:blipFill>
        <p:spPr>
          <a:xfrm>
            <a:off x="4656851" y="1751788"/>
            <a:ext cx="7191713" cy="3322488"/>
          </a:xfrm>
          <a:prstGeom prst="rect">
            <a:avLst/>
          </a:prstGeom>
        </p:spPr>
      </p:pic>
      <p:sp>
        <p:nvSpPr>
          <p:cNvPr id="5" name="Rectángulo 4"/>
          <p:cNvSpPr/>
          <p:nvPr/>
        </p:nvSpPr>
        <p:spPr>
          <a:xfrm>
            <a:off x="155574" y="6125629"/>
            <a:ext cx="7275535" cy="369332"/>
          </a:xfrm>
          <a:prstGeom prst="rect">
            <a:avLst/>
          </a:prstGeom>
        </p:spPr>
        <p:txBody>
          <a:bodyPr wrap="square">
            <a:spAutoFit/>
          </a:bodyPr>
          <a:lstStyle/>
          <a:p>
            <a:r>
              <a:rPr lang="es-PE" dirty="0"/>
              <a:t>https://www.anerbarrena.com/create-table-mysql-5023/</a:t>
            </a:r>
          </a:p>
        </p:txBody>
      </p:sp>
      <p:cxnSp>
        <p:nvCxnSpPr>
          <p:cNvPr id="10" name="Conector recto de flecha 9"/>
          <p:cNvCxnSpPr/>
          <p:nvPr/>
        </p:nvCxnSpPr>
        <p:spPr>
          <a:xfrm flipV="1">
            <a:off x="4327301" y="5177307"/>
            <a:ext cx="579550" cy="862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1504604" y="2738379"/>
            <a:ext cx="2585964" cy="1384995"/>
          </a:xfrm>
          <a:prstGeom prst="rect">
            <a:avLst/>
          </a:prstGeom>
          <a:noFill/>
        </p:spPr>
        <p:txBody>
          <a:bodyPr wrap="none" rtlCol="0">
            <a:spAutoFit/>
          </a:bodyPr>
          <a:lstStyle/>
          <a:p>
            <a:r>
              <a:rPr lang="es-PE" sz="2800" dirty="0" smtClean="0">
                <a:solidFill>
                  <a:schemeClr val="bg1"/>
                </a:solidFill>
              </a:rPr>
              <a:t>POR CODIGO </a:t>
            </a:r>
          </a:p>
          <a:p>
            <a:r>
              <a:rPr lang="es-PE" sz="2800" dirty="0" smtClean="0">
                <a:solidFill>
                  <a:schemeClr val="bg1"/>
                </a:solidFill>
              </a:rPr>
              <a:t>O POR MODO</a:t>
            </a:r>
          </a:p>
          <a:p>
            <a:r>
              <a:rPr lang="es-PE" sz="2800" dirty="0" smtClean="0">
                <a:solidFill>
                  <a:schemeClr val="bg1"/>
                </a:solidFill>
              </a:rPr>
              <a:t>DE DISEÑO</a:t>
            </a:r>
            <a:endParaRPr lang="es-PE" sz="2800" dirty="0">
              <a:solidFill>
                <a:schemeClr val="bg1"/>
              </a:solidFill>
            </a:endParaRPr>
          </a:p>
        </p:txBody>
      </p:sp>
    </p:spTree>
    <p:extLst>
      <p:ext uri="{BB962C8B-B14F-4D97-AF65-F5344CB8AC3E}">
        <p14:creationId xmlns:p14="http://schemas.microsoft.com/office/powerpoint/2010/main" val="4194758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Rectángulo 7"/>
          <p:cNvSpPr/>
          <p:nvPr/>
        </p:nvSpPr>
        <p:spPr>
          <a:xfrm>
            <a:off x="1898286" y="1763246"/>
            <a:ext cx="1215397" cy="369332"/>
          </a:xfrm>
          <a:prstGeom prst="rect">
            <a:avLst/>
          </a:prstGeom>
        </p:spPr>
        <p:txBody>
          <a:bodyPr wrap="none">
            <a:spAutoFit/>
          </a:bodyPr>
          <a:lstStyle/>
          <a:p>
            <a:r>
              <a:rPr lang="es-MX" altLang="es-PE" dirty="0" smtClean="0">
                <a:solidFill>
                  <a:schemeClr val="bg1"/>
                </a:solidFill>
              </a:rPr>
              <a:t>CLASE 03</a:t>
            </a:r>
            <a:endParaRPr lang="es-PE" dirty="0">
              <a:solidFill>
                <a:schemeClr val="bg1"/>
              </a:solidFill>
            </a:endParaRPr>
          </a:p>
        </p:txBody>
      </p:sp>
      <p:pic>
        <p:nvPicPr>
          <p:cNvPr id="2050"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276" y="2303060"/>
            <a:ext cx="3630813" cy="2578224"/>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p:cNvPicPr>
            <a:picLocks noChangeAspect="1"/>
          </p:cNvPicPr>
          <p:nvPr/>
        </p:nvPicPr>
        <p:blipFill>
          <a:blip r:embed="rId4"/>
          <a:stretch>
            <a:fillRect/>
          </a:stretch>
        </p:blipFill>
        <p:spPr>
          <a:xfrm>
            <a:off x="4563212" y="144880"/>
            <a:ext cx="7478533" cy="6684832"/>
          </a:xfrm>
          <a:prstGeom prst="rect">
            <a:avLst/>
          </a:prstGeom>
        </p:spPr>
      </p:pic>
    </p:spTree>
    <p:extLst>
      <p:ext uri="{BB962C8B-B14F-4D97-AF65-F5344CB8AC3E}">
        <p14:creationId xmlns:p14="http://schemas.microsoft.com/office/powerpoint/2010/main" val="17669411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746975" y="1635616"/>
            <a:ext cx="3837904" cy="4945487"/>
          </a:xfrm>
          <a:prstGeom prst="rect">
            <a:avLst/>
          </a:prstGeom>
          <a:noFill/>
          <a:ln>
            <a:noFill/>
          </a:ln>
        </p:spPr>
      </p:pic>
      <p:sp>
        <p:nvSpPr>
          <p:cNvPr id="2" name="Rectángulo 1"/>
          <p:cNvSpPr/>
          <p:nvPr/>
        </p:nvSpPr>
        <p:spPr>
          <a:xfrm>
            <a:off x="1424982" y="1779791"/>
            <a:ext cx="184731" cy="369332"/>
          </a:xfrm>
          <a:prstGeom prst="rect">
            <a:avLst/>
          </a:prstGeom>
        </p:spPr>
        <p:txBody>
          <a:bodyPr wrap="none">
            <a:spAutoFit/>
          </a:bodyPr>
          <a:lstStyle/>
          <a:p>
            <a:endParaRPr lang="es-MX" dirty="0"/>
          </a:p>
        </p:txBody>
      </p:sp>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2052" name="Picture 4" descr="Resultado de imagen para imagenes de gracias en varios idioma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4879" y="1635616"/>
            <a:ext cx="7077433" cy="4191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231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Rectángulo 7"/>
          <p:cNvSpPr/>
          <p:nvPr/>
        </p:nvSpPr>
        <p:spPr>
          <a:xfrm>
            <a:off x="1898286" y="1763246"/>
            <a:ext cx="1215397" cy="369332"/>
          </a:xfrm>
          <a:prstGeom prst="rect">
            <a:avLst/>
          </a:prstGeom>
        </p:spPr>
        <p:txBody>
          <a:bodyPr wrap="none">
            <a:spAutoFit/>
          </a:bodyPr>
          <a:lstStyle/>
          <a:p>
            <a:r>
              <a:rPr lang="es-MX" altLang="es-PE" dirty="0" smtClean="0">
                <a:solidFill>
                  <a:schemeClr val="bg1"/>
                </a:solidFill>
              </a:rPr>
              <a:t>CLASE 03</a:t>
            </a:r>
            <a:endParaRPr lang="es-PE" dirty="0">
              <a:solidFill>
                <a:schemeClr val="bg1"/>
              </a:solidFill>
            </a:endParaRPr>
          </a:p>
        </p:txBody>
      </p:sp>
      <p:pic>
        <p:nvPicPr>
          <p:cNvPr id="2050"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276" y="2303060"/>
            <a:ext cx="3630813" cy="2578224"/>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p:cNvPicPr>
            <a:picLocks noChangeAspect="1"/>
          </p:cNvPicPr>
          <p:nvPr/>
        </p:nvPicPr>
        <p:blipFill>
          <a:blip r:embed="rId4"/>
          <a:stretch>
            <a:fillRect/>
          </a:stretch>
        </p:blipFill>
        <p:spPr>
          <a:xfrm>
            <a:off x="4667387" y="1912478"/>
            <a:ext cx="7524613" cy="2833342"/>
          </a:xfrm>
          <a:prstGeom prst="rect">
            <a:avLst/>
          </a:prstGeom>
        </p:spPr>
      </p:pic>
    </p:spTree>
    <p:extLst>
      <p:ext uri="{BB962C8B-B14F-4D97-AF65-F5344CB8AC3E}">
        <p14:creationId xmlns:p14="http://schemas.microsoft.com/office/powerpoint/2010/main" val="4252937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Rectángulo 7"/>
          <p:cNvSpPr/>
          <p:nvPr/>
        </p:nvSpPr>
        <p:spPr>
          <a:xfrm>
            <a:off x="1898286" y="1763246"/>
            <a:ext cx="1255472" cy="369332"/>
          </a:xfrm>
          <a:prstGeom prst="rect">
            <a:avLst/>
          </a:prstGeom>
        </p:spPr>
        <p:txBody>
          <a:bodyPr wrap="none">
            <a:spAutoFit/>
          </a:bodyPr>
          <a:lstStyle/>
          <a:p>
            <a:r>
              <a:rPr lang="es-MX" altLang="es-PE" dirty="0" smtClean="0">
                <a:solidFill>
                  <a:schemeClr val="bg1"/>
                </a:solidFill>
              </a:rPr>
              <a:t>Exception</a:t>
            </a:r>
            <a:endParaRPr lang="es-PE" dirty="0">
              <a:solidFill>
                <a:schemeClr val="bg1"/>
              </a:solidFill>
            </a:endParaRPr>
          </a:p>
        </p:txBody>
      </p:sp>
      <p:pic>
        <p:nvPicPr>
          <p:cNvPr id="2050"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276" y="2303060"/>
            <a:ext cx="3630813" cy="2578224"/>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5185893" y="144880"/>
            <a:ext cx="6096000" cy="1477328"/>
          </a:xfrm>
          <a:prstGeom prst="rect">
            <a:avLst/>
          </a:prstGeom>
        </p:spPr>
        <p:txBody>
          <a:bodyPr>
            <a:spAutoFit/>
          </a:bodyPr>
          <a:lstStyle/>
          <a:p>
            <a:r>
              <a:rPr lang="es-PE" dirty="0" smtClean="0">
                <a:solidFill>
                  <a:srgbClr val="333333"/>
                </a:solidFill>
                <a:latin typeface="Fira Sans"/>
              </a:rPr>
              <a:t>Es </a:t>
            </a:r>
            <a:r>
              <a:rPr lang="es-PE" dirty="0">
                <a:solidFill>
                  <a:srgbClr val="333333"/>
                </a:solidFill>
                <a:latin typeface="Fira Sans"/>
              </a:rPr>
              <a:t>la clase base para todas las excepciones en PHP 5, y la clase base para todas las excepciones de usuario en PHP 7</a:t>
            </a:r>
            <a:r>
              <a:rPr lang="es-PE" dirty="0" smtClean="0">
                <a:solidFill>
                  <a:srgbClr val="333333"/>
                </a:solidFill>
                <a:latin typeface="Fira Sans"/>
              </a:rPr>
              <a:t>.</a:t>
            </a:r>
          </a:p>
          <a:p>
            <a:endParaRPr lang="es-PE" dirty="0">
              <a:solidFill>
                <a:srgbClr val="333333"/>
              </a:solidFill>
              <a:latin typeface="Fira Sans"/>
            </a:endParaRPr>
          </a:p>
          <a:p>
            <a:r>
              <a:rPr lang="es-PE" dirty="0">
                <a:solidFill>
                  <a:srgbClr val="333333"/>
                </a:solidFill>
                <a:latin typeface="Fira Sans"/>
              </a:rPr>
              <a:t>En PHP 7, Exception implementa la interfaz </a:t>
            </a:r>
            <a:r>
              <a:rPr lang="es-PE" dirty="0" err="1">
                <a:solidFill>
                  <a:srgbClr val="336699"/>
                </a:solidFill>
                <a:latin typeface="Fira Sans"/>
                <a:hlinkClick r:id="rId4"/>
              </a:rPr>
              <a:t>Throwable</a:t>
            </a:r>
            <a:r>
              <a:rPr lang="es-PE" dirty="0">
                <a:solidFill>
                  <a:srgbClr val="333333"/>
                </a:solidFill>
                <a:latin typeface="Fira Sans"/>
              </a:rPr>
              <a:t>.</a:t>
            </a:r>
            <a:endParaRPr lang="es-PE" b="0" i="0" dirty="0">
              <a:solidFill>
                <a:srgbClr val="333333"/>
              </a:solidFill>
              <a:effectLst/>
              <a:latin typeface="Fira Sans"/>
            </a:endParaRPr>
          </a:p>
        </p:txBody>
      </p:sp>
      <p:sp>
        <p:nvSpPr>
          <p:cNvPr id="7" name="Rectángulo 6"/>
          <p:cNvSpPr/>
          <p:nvPr/>
        </p:nvSpPr>
        <p:spPr>
          <a:xfrm>
            <a:off x="74562" y="6491373"/>
            <a:ext cx="5132239" cy="369332"/>
          </a:xfrm>
          <a:prstGeom prst="rect">
            <a:avLst/>
          </a:prstGeom>
        </p:spPr>
        <p:txBody>
          <a:bodyPr wrap="none">
            <a:spAutoFit/>
          </a:bodyPr>
          <a:lstStyle/>
          <a:p>
            <a:r>
              <a:rPr lang="es-PE" dirty="0"/>
              <a:t>http://php.net/manual/es/class.exception.php</a:t>
            </a:r>
          </a:p>
        </p:txBody>
      </p:sp>
      <p:pic>
        <p:nvPicPr>
          <p:cNvPr id="9" name="Imagen 8"/>
          <p:cNvPicPr>
            <a:picLocks noChangeAspect="1"/>
          </p:cNvPicPr>
          <p:nvPr/>
        </p:nvPicPr>
        <p:blipFill rotWithShape="1">
          <a:blip r:embed="rId5"/>
          <a:srcRect r="19382"/>
          <a:stretch/>
        </p:blipFill>
        <p:spPr>
          <a:xfrm>
            <a:off x="4684958" y="1630020"/>
            <a:ext cx="7279515" cy="4924425"/>
          </a:xfrm>
          <a:prstGeom prst="rect">
            <a:avLst/>
          </a:prstGeom>
        </p:spPr>
      </p:pic>
    </p:spTree>
    <p:extLst>
      <p:ext uri="{BB962C8B-B14F-4D97-AF65-F5344CB8AC3E}">
        <p14:creationId xmlns:p14="http://schemas.microsoft.com/office/powerpoint/2010/main" val="2267570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Rectángulo 7"/>
          <p:cNvSpPr/>
          <p:nvPr/>
        </p:nvSpPr>
        <p:spPr>
          <a:xfrm>
            <a:off x="1898286" y="1763246"/>
            <a:ext cx="1255472" cy="369332"/>
          </a:xfrm>
          <a:prstGeom prst="rect">
            <a:avLst/>
          </a:prstGeom>
        </p:spPr>
        <p:txBody>
          <a:bodyPr wrap="none">
            <a:spAutoFit/>
          </a:bodyPr>
          <a:lstStyle/>
          <a:p>
            <a:r>
              <a:rPr lang="es-MX" altLang="es-PE" dirty="0" smtClean="0">
                <a:solidFill>
                  <a:schemeClr val="bg1"/>
                </a:solidFill>
              </a:rPr>
              <a:t>Exception</a:t>
            </a:r>
            <a:endParaRPr lang="es-PE" dirty="0">
              <a:solidFill>
                <a:schemeClr val="bg1"/>
              </a:solidFill>
            </a:endParaRPr>
          </a:p>
        </p:txBody>
      </p:sp>
      <p:pic>
        <p:nvPicPr>
          <p:cNvPr id="2050" name="Picture 2" descr="Resultado de imagen para conceptos basicos imagen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276" y="2303060"/>
            <a:ext cx="3630813" cy="2578224"/>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p:cNvSpPr/>
          <p:nvPr/>
        </p:nvSpPr>
        <p:spPr>
          <a:xfrm>
            <a:off x="74562" y="6491373"/>
            <a:ext cx="5132239" cy="369332"/>
          </a:xfrm>
          <a:prstGeom prst="rect">
            <a:avLst/>
          </a:prstGeom>
        </p:spPr>
        <p:txBody>
          <a:bodyPr wrap="none">
            <a:spAutoFit/>
          </a:bodyPr>
          <a:lstStyle/>
          <a:p>
            <a:r>
              <a:rPr lang="es-PE" dirty="0"/>
              <a:t>http://php.net/manual/es/class.exception.php</a:t>
            </a:r>
          </a:p>
        </p:txBody>
      </p:sp>
      <p:pic>
        <p:nvPicPr>
          <p:cNvPr id="2" name="Imagen 1"/>
          <p:cNvPicPr>
            <a:picLocks noChangeAspect="1"/>
          </p:cNvPicPr>
          <p:nvPr/>
        </p:nvPicPr>
        <p:blipFill>
          <a:blip r:embed="rId3"/>
          <a:stretch>
            <a:fillRect/>
          </a:stretch>
        </p:blipFill>
        <p:spPr>
          <a:xfrm>
            <a:off x="74562" y="2132578"/>
            <a:ext cx="7381062" cy="4036402"/>
          </a:xfrm>
          <a:prstGeom prst="rect">
            <a:avLst/>
          </a:prstGeom>
        </p:spPr>
      </p:pic>
      <p:pic>
        <p:nvPicPr>
          <p:cNvPr id="10" name="Imagen 9"/>
          <p:cNvPicPr>
            <a:picLocks noChangeAspect="1"/>
          </p:cNvPicPr>
          <p:nvPr/>
        </p:nvPicPr>
        <p:blipFill rotWithShape="1">
          <a:blip r:embed="rId4"/>
          <a:srcRect t="4559" r="3354" b="20393"/>
          <a:stretch/>
        </p:blipFill>
        <p:spPr>
          <a:xfrm>
            <a:off x="0" y="0"/>
            <a:ext cx="12134768" cy="2176498"/>
          </a:xfrm>
          <a:prstGeom prst="rect">
            <a:avLst/>
          </a:prstGeom>
        </p:spPr>
      </p:pic>
      <p:cxnSp>
        <p:nvCxnSpPr>
          <p:cNvPr id="12" name="Conector recto de flecha 11"/>
          <p:cNvCxnSpPr/>
          <p:nvPr/>
        </p:nvCxnSpPr>
        <p:spPr>
          <a:xfrm flipH="1" flipV="1">
            <a:off x="3928056" y="457618"/>
            <a:ext cx="77274" cy="3482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Flecha derecha 12"/>
          <p:cNvSpPr/>
          <p:nvPr/>
        </p:nvSpPr>
        <p:spPr>
          <a:xfrm>
            <a:off x="7565720" y="4237149"/>
            <a:ext cx="1068947" cy="8242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4" name="Flecha abajo 13"/>
          <p:cNvSpPr/>
          <p:nvPr/>
        </p:nvSpPr>
        <p:spPr>
          <a:xfrm>
            <a:off x="8206338" y="2320961"/>
            <a:ext cx="937662" cy="23283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629035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Rectángulo 7"/>
          <p:cNvSpPr/>
          <p:nvPr/>
        </p:nvSpPr>
        <p:spPr>
          <a:xfrm>
            <a:off x="1898286" y="1763246"/>
            <a:ext cx="1255472" cy="369332"/>
          </a:xfrm>
          <a:prstGeom prst="rect">
            <a:avLst/>
          </a:prstGeom>
        </p:spPr>
        <p:txBody>
          <a:bodyPr wrap="none">
            <a:spAutoFit/>
          </a:bodyPr>
          <a:lstStyle/>
          <a:p>
            <a:r>
              <a:rPr lang="es-MX" altLang="es-PE" dirty="0" smtClean="0">
                <a:solidFill>
                  <a:schemeClr val="bg1"/>
                </a:solidFill>
              </a:rPr>
              <a:t>Exception</a:t>
            </a:r>
            <a:endParaRPr lang="es-PE" dirty="0">
              <a:solidFill>
                <a:schemeClr val="bg1"/>
              </a:solidFill>
            </a:endParaRPr>
          </a:p>
        </p:txBody>
      </p:sp>
      <p:sp>
        <p:nvSpPr>
          <p:cNvPr id="7" name="Rectángulo 6"/>
          <p:cNvSpPr/>
          <p:nvPr/>
        </p:nvSpPr>
        <p:spPr>
          <a:xfrm>
            <a:off x="74561" y="6529938"/>
            <a:ext cx="5132239" cy="369332"/>
          </a:xfrm>
          <a:prstGeom prst="rect">
            <a:avLst/>
          </a:prstGeom>
        </p:spPr>
        <p:txBody>
          <a:bodyPr wrap="none">
            <a:spAutoFit/>
          </a:bodyPr>
          <a:lstStyle/>
          <a:p>
            <a:r>
              <a:rPr lang="es-PE" dirty="0"/>
              <a:t>http://php.net/manual/es/class.exception.php</a:t>
            </a:r>
          </a:p>
        </p:txBody>
      </p:sp>
      <p:sp>
        <p:nvSpPr>
          <p:cNvPr id="13" name="Flecha derecha 12"/>
          <p:cNvSpPr/>
          <p:nvPr/>
        </p:nvSpPr>
        <p:spPr>
          <a:xfrm>
            <a:off x="7565720" y="4237149"/>
            <a:ext cx="1068947" cy="8242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4" name="Flecha abajo 13"/>
          <p:cNvSpPr/>
          <p:nvPr/>
        </p:nvSpPr>
        <p:spPr>
          <a:xfrm>
            <a:off x="8206338" y="2320961"/>
            <a:ext cx="937662" cy="23283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3" name="Imagen 2"/>
          <p:cNvPicPr>
            <a:picLocks noChangeAspect="1"/>
          </p:cNvPicPr>
          <p:nvPr/>
        </p:nvPicPr>
        <p:blipFill>
          <a:blip r:embed="rId2"/>
          <a:stretch>
            <a:fillRect/>
          </a:stretch>
        </p:blipFill>
        <p:spPr>
          <a:xfrm>
            <a:off x="74561" y="2132577"/>
            <a:ext cx="6981825" cy="4425403"/>
          </a:xfrm>
          <a:prstGeom prst="rect">
            <a:avLst/>
          </a:prstGeom>
        </p:spPr>
      </p:pic>
      <p:pic>
        <p:nvPicPr>
          <p:cNvPr id="5" name="Imagen 4"/>
          <p:cNvPicPr>
            <a:picLocks noChangeAspect="1"/>
          </p:cNvPicPr>
          <p:nvPr/>
        </p:nvPicPr>
        <p:blipFill>
          <a:blip r:embed="rId3"/>
          <a:stretch>
            <a:fillRect/>
          </a:stretch>
        </p:blipFill>
        <p:spPr>
          <a:xfrm>
            <a:off x="0" y="-33086"/>
            <a:ext cx="12192000" cy="2236323"/>
          </a:xfrm>
          <a:prstGeom prst="rect">
            <a:avLst/>
          </a:prstGeom>
        </p:spPr>
      </p:pic>
    </p:spTree>
    <p:extLst>
      <p:ext uri="{BB962C8B-B14F-4D97-AF65-F5344CB8AC3E}">
        <p14:creationId xmlns:p14="http://schemas.microsoft.com/office/powerpoint/2010/main" val="4191432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Rectángulo 7"/>
          <p:cNvSpPr/>
          <p:nvPr/>
        </p:nvSpPr>
        <p:spPr>
          <a:xfrm>
            <a:off x="1177069" y="1776125"/>
            <a:ext cx="3118803" cy="369332"/>
          </a:xfrm>
          <a:prstGeom prst="rect">
            <a:avLst/>
          </a:prstGeom>
        </p:spPr>
        <p:txBody>
          <a:bodyPr wrap="none">
            <a:spAutoFit/>
          </a:bodyPr>
          <a:lstStyle/>
          <a:p>
            <a:r>
              <a:rPr lang="es-MX" dirty="0" smtClean="0">
                <a:solidFill>
                  <a:schemeClr val="bg1"/>
                </a:solidFill>
              </a:rPr>
              <a:t>CAPTURANDO EXCEPTION</a:t>
            </a:r>
            <a:endParaRPr lang="es-PE" dirty="0">
              <a:solidFill>
                <a:schemeClr val="bg1"/>
              </a:solidFill>
            </a:endParaRPr>
          </a:p>
        </p:txBody>
      </p:sp>
      <p:sp>
        <p:nvSpPr>
          <p:cNvPr id="7" name="Rectángulo 6"/>
          <p:cNvSpPr/>
          <p:nvPr/>
        </p:nvSpPr>
        <p:spPr>
          <a:xfrm>
            <a:off x="3039414" y="5955919"/>
            <a:ext cx="5132239" cy="369332"/>
          </a:xfrm>
          <a:prstGeom prst="rect">
            <a:avLst/>
          </a:prstGeom>
        </p:spPr>
        <p:txBody>
          <a:bodyPr wrap="none">
            <a:spAutoFit/>
          </a:bodyPr>
          <a:lstStyle/>
          <a:p>
            <a:r>
              <a:rPr lang="es-PE" dirty="0"/>
              <a:t>http://php.net/manual/es/class.exception.php</a:t>
            </a:r>
          </a:p>
        </p:txBody>
      </p:sp>
      <p:pic>
        <p:nvPicPr>
          <p:cNvPr id="2" name="Imagen 1"/>
          <p:cNvPicPr>
            <a:picLocks noChangeAspect="1"/>
          </p:cNvPicPr>
          <p:nvPr/>
        </p:nvPicPr>
        <p:blipFill rotWithShape="1">
          <a:blip r:embed="rId2"/>
          <a:srcRect b="62795"/>
          <a:stretch/>
        </p:blipFill>
        <p:spPr>
          <a:xfrm>
            <a:off x="155575" y="2265474"/>
            <a:ext cx="11433622" cy="1585309"/>
          </a:xfrm>
          <a:prstGeom prst="rect">
            <a:avLst/>
          </a:prstGeom>
        </p:spPr>
      </p:pic>
      <p:pic>
        <p:nvPicPr>
          <p:cNvPr id="9" name="Imagen 8"/>
          <p:cNvPicPr>
            <a:picLocks noChangeAspect="1"/>
          </p:cNvPicPr>
          <p:nvPr/>
        </p:nvPicPr>
        <p:blipFill rotWithShape="1">
          <a:blip r:embed="rId2"/>
          <a:srcRect t="57956"/>
          <a:stretch/>
        </p:blipFill>
        <p:spPr>
          <a:xfrm>
            <a:off x="155575" y="3850783"/>
            <a:ext cx="11433622" cy="1738648"/>
          </a:xfrm>
          <a:prstGeom prst="rect">
            <a:avLst/>
          </a:prstGeom>
        </p:spPr>
      </p:pic>
    </p:spTree>
    <p:extLst>
      <p:ext uri="{BB962C8B-B14F-4D97-AF65-F5344CB8AC3E}">
        <p14:creationId xmlns:p14="http://schemas.microsoft.com/office/powerpoint/2010/main" val="3105802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Rectángulo 7"/>
          <p:cNvSpPr/>
          <p:nvPr/>
        </p:nvSpPr>
        <p:spPr>
          <a:xfrm>
            <a:off x="1898286" y="1763246"/>
            <a:ext cx="1255472" cy="369332"/>
          </a:xfrm>
          <a:prstGeom prst="rect">
            <a:avLst/>
          </a:prstGeom>
        </p:spPr>
        <p:txBody>
          <a:bodyPr wrap="none">
            <a:spAutoFit/>
          </a:bodyPr>
          <a:lstStyle/>
          <a:p>
            <a:r>
              <a:rPr lang="es-MX" altLang="es-PE" dirty="0" smtClean="0">
                <a:solidFill>
                  <a:schemeClr val="bg1"/>
                </a:solidFill>
              </a:rPr>
              <a:t>Exception</a:t>
            </a:r>
            <a:endParaRPr lang="es-PE" dirty="0">
              <a:solidFill>
                <a:schemeClr val="bg1"/>
              </a:solidFill>
            </a:endParaRPr>
          </a:p>
        </p:txBody>
      </p:sp>
      <p:sp>
        <p:nvSpPr>
          <p:cNvPr id="7" name="Rectángulo 6"/>
          <p:cNvSpPr/>
          <p:nvPr/>
        </p:nvSpPr>
        <p:spPr>
          <a:xfrm>
            <a:off x="74561" y="6529938"/>
            <a:ext cx="5132239" cy="369332"/>
          </a:xfrm>
          <a:prstGeom prst="rect">
            <a:avLst/>
          </a:prstGeom>
        </p:spPr>
        <p:txBody>
          <a:bodyPr wrap="none">
            <a:spAutoFit/>
          </a:bodyPr>
          <a:lstStyle/>
          <a:p>
            <a:r>
              <a:rPr lang="es-PE" dirty="0"/>
              <a:t>http://php.net/manual/es/class.exception.php</a:t>
            </a:r>
          </a:p>
        </p:txBody>
      </p:sp>
      <p:sp>
        <p:nvSpPr>
          <p:cNvPr id="13" name="Flecha derecha 12"/>
          <p:cNvSpPr/>
          <p:nvPr/>
        </p:nvSpPr>
        <p:spPr>
          <a:xfrm>
            <a:off x="7565720" y="4237149"/>
            <a:ext cx="1068947" cy="8242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4" name="Flecha abajo 13"/>
          <p:cNvSpPr/>
          <p:nvPr/>
        </p:nvSpPr>
        <p:spPr>
          <a:xfrm>
            <a:off x="8206338" y="2320961"/>
            <a:ext cx="937662" cy="23283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2" name="Imagen 1"/>
          <p:cNvPicPr>
            <a:picLocks noChangeAspect="1"/>
          </p:cNvPicPr>
          <p:nvPr/>
        </p:nvPicPr>
        <p:blipFill>
          <a:blip r:embed="rId2"/>
          <a:stretch>
            <a:fillRect/>
          </a:stretch>
        </p:blipFill>
        <p:spPr>
          <a:xfrm>
            <a:off x="560272" y="2132578"/>
            <a:ext cx="5685982" cy="4397360"/>
          </a:xfrm>
          <a:prstGeom prst="rect">
            <a:avLst/>
          </a:prstGeom>
        </p:spPr>
      </p:pic>
      <p:pic>
        <p:nvPicPr>
          <p:cNvPr id="9" name="Imagen 8"/>
          <p:cNvPicPr>
            <a:picLocks noChangeAspect="1"/>
          </p:cNvPicPr>
          <p:nvPr/>
        </p:nvPicPr>
        <p:blipFill>
          <a:blip r:embed="rId3"/>
          <a:stretch>
            <a:fillRect/>
          </a:stretch>
        </p:blipFill>
        <p:spPr>
          <a:xfrm>
            <a:off x="560272" y="94595"/>
            <a:ext cx="6801163" cy="2075559"/>
          </a:xfrm>
          <a:prstGeom prst="rect">
            <a:avLst/>
          </a:prstGeom>
        </p:spPr>
      </p:pic>
    </p:spTree>
    <p:extLst>
      <p:ext uri="{BB962C8B-B14F-4D97-AF65-F5344CB8AC3E}">
        <p14:creationId xmlns:p14="http://schemas.microsoft.com/office/powerpoint/2010/main" val="3341911781"/>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1573</TotalTime>
  <Words>382</Words>
  <Application>Microsoft Office PowerPoint</Application>
  <PresentationFormat>Panorámica</PresentationFormat>
  <Paragraphs>78</Paragraphs>
  <Slides>30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30</vt:i4>
      </vt:variant>
    </vt:vector>
  </HeadingPairs>
  <TitlesOfParts>
    <vt:vector size="36" baseType="lpstr">
      <vt:lpstr>Arial</vt:lpstr>
      <vt:lpstr>Calibri Light</vt:lpstr>
      <vt:lpstr>Fira Sans</vt:lpstr>
      <vt:lpstr>Rockwell</vt:lpstr>
      <vt:lpstr>Wingdings</vt:lpstr>
      <vt:lpstr>Atlas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Marco</cp:lastModifiedBy>
  <cp:revision>170</cp:revision>
  <dcterms:created xsi:type="dcterms:W3CDTF">2017-04-12T06:43:19Z</dcterms:created>
  <dcterms:modified xsi:type="dcterms:W3CDTF">2018-09-23T13:06:27Z</dcterms:modified>
</cp:coreProperties>
</file>