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7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getbootstrap.com/docs/3.3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5920" cy="20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ject 3"/>
          <p:cNvSpPr txBox="1"/>
          <p:nvPr/>
        </p:nvSpPr>
        <p:spPr>
          <a:xfrm>
            <a:off x="1850792" y="5932078"/>
            <a:ext cx="4953000" cy="412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lang="es-PE"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Introducción </a:t>
            </a:r>
            <a:r>
              <a:rPr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PHP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446986" y="6425903"/>
            <a:ext cx="416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https://fericell2909.github.io/mestradacv/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583" y="0"/>
            <a:ext cx="3537417" cy="68199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654583" cy="64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</a:t>
            </a:r>
            <a:r>
              <a:rPr lang="es-MX" altLang="es-PE" dirty="0" smtClean="0">
                <a:solidFill>
                  <a:schemeClr val="bg1"/>
                </a:solidFill>
              </a:rPr>
              <a:t>05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26569" y="108115"/>
            <a:ext cx="36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PE" dirty="0" smtClean="0">
                <a:solidFill>
                  <a:srgbClr val="FF0000"/>
                </a:solidFill>
              </a:rPr>
              <a:t>Controlador : </a:t>
            </a:r>
            <a:r>
              <a:rPr lang="es-PE" dirty="0" smtClean="0"/>
              <a:t>AlumnoController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b="9780"/>
          <a:stretch/>
        </p:blipFill>
        <p:spPr>
          <a:xfrm>
            <a:off x="78301" y="0"/>
            <a:ext cx="2548268" cy="52031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1" y="493643"/>
            <a:ext cx="4496838" cy="62548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269" y="787199"/>
            <a:ext cx="5331463" cy="105182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269" y="1855218"/>
            <a:ext cx="5331463" cy="23755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218" y="4246952"/>
            <a:ext cx="5316513" cy="250157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962" y="7937"/>
            <a:ext cx="4426038" cy="7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2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</a:t>
            </a:r>
            <a:r>
              <a:rPr lang="es-MX" altLang="es-PE" dirty="0" smtClean="0">
                <a:solidFill>
                  <a:schemeClr val="bg1"/>
                </a:solidFill>
              </a:rPr>
              <a:t>05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26569" y="108115"/>
            <a:ext cx="36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PE" dirty="0" smtClean="0">
                <a:solidFill>
                  <a:srgbClr val="FF0000"/>
                </a:solidFill>
              </a:rPr>
              <a:t>Vista : </a:t>
            </a:r>
            <a:r>
              <a:rPr lang="es-PE" dirty="0" smtClean="0"/>
              <a:t>alumno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0" y="502118"/>
            <a:ext cx="11911931" cy="634630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652444" y="160338"/>
            <a:ext cx="1487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s-PE" dirty="0" smtClean="0"/>
              <a:t>alumno.php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3825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</a:t>
            </a:r>
            <a:r>
              <a:rPr lang="es-MX" altLang="es-PE" dirty="0" smtClean="0">
                <a:solidFill>
                  <a:schemeClr val="bg1"/>
                </a:solidFill>
              </a:rPr>
              <a:t>05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26569" y="108115"/>
            <a:ext cx="36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PE" dirty="0" smtClean="0">
                <a:solidFill>
                  <a:srgbClr val="FF0000"/>
                </a:solidFill>
              </a:rPr>
              <a:t>Vista : </a:t>
            </a:r>
            <a:r>
              <a:rPr lang="es-PE" dirty="0" smtClean="0"/>
              <a:t>alumno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7296963" y="160338"/>
            <a:ext cx="219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s-PE" dirty="0" smtClean="0"/>
              <a:t>alumno-</a:t>
            </a:r>
            <a:r>
              <a:rPr lang="es-PE" dirty="0" err="1" smtClean="0"/>
              <a:t>editar.php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529670"/>
            <a:ext cx="11937687" cy="62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0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</a:t>
            </a:r>
            <a:r>
              <a:rPr lang="es-MX" altLang="es-PE" dirty="0" smtClean="0">
                <a:solidFill>
                  <a:schemeClr val="bg1"/>
                </a:solidFill>
              </a:rPr>
              <a:t>05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26569" y="108115"/>
            <a:ext cx="36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PE" dirty="0"/>
              <a:t>i</a:t>
            </a:r>
            <a:r>
              <a:rPr lang="es-PE" dirty="0" smtClean="0"/>
              <a:t>ndex.php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477447"/>
            <a:ext cx="11656498" cy="63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5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1635616"/>
            <a:ext cx="3837904" cy="494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424982" y="177979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MX" dirty="0"/>
          </a:p>
        </p:txBody>
      </p:sp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2" name="Picture 4" descr="Resultado de imagen para imagenes de gracias en varios idio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1635616"/>
            <a:ext cx="7077433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3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05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941008" y="478566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		PATRON MVC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649273" y="1032564"/>
            <a:ext cx="72894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rgbClr val="333333"/>
                </a:solidFill>
                <a:latin typeface="Open Sans"/>
              </a:rPr>
              <a:t>El </a:t>
            </a:r>
            <a:r>
              <a:rPr lang="es-PE" dirty="0">
                <a:solidFill>
                  <a:srgbClr val="0084B4"/>
                </a:solidFill>
                <a:latin typeface="Open Sans"/>
              </a:rPr>
              <a:t>patrón de diseño</a:t>
            </a:r>
            <a:r>
              <a:rPr lang="es-PE" dirty="0">
                <a:solidFill>
                  <a:srgbClr val="333333"/>
                </a:solidFill>
                <a:latin typeface="Open Sans"/>
              </a:rPr>
              <a:t> (de software) </a:t>
            </a:r>
            <a:r>
              <a:rPr lang="es-PE" dirty="0">
                <a:solidFill>
                  <a:srgbClr val="0084B4"/>
                </a:solidFill>
                <a:latin typeface="Open Sans"/>
              </a:rPr>
              <a:t>MVC</a:t>
            </a:r>
            <a:r>
              <a:rPr lang="es-PE" dirty="0">
                <a:solidFill>
                  <a:srgbClr val="333333"/>
                </a:solidFill>
                <a:latin typeface="Open Sans"/>
              </a:rPr>
              <a:t> se encarga de separar la lógica de negocio de la interfaz de usuario y es el mas utilizado en aplicaciones web, </a:t>
            </a:r>
            <a:r>
              <a:rPr lang="es-PE" u="sng" dirty="0">
                <a:solidFill>
                  <a:srgbClr val="0084B4"/>
                </a:solidFill>
                <a:latin typeface="Open Sans"/>
              </a:rPr>
              <a:t>framework</a:t>
            </a:r>
            <a:r>
              <a:rPr lang="es-PE" dirty="0">
                <a:solidFill>
                  <a:srgbClr val="333333"/>
                </a:solidFill>
                <a:latin typeface="Open Sans"/>
              </a:rPr>
              <a:t>, </a:t>
            </a:r>
            <a:r>
              <a:rPr lang="es-PE" dirty="0" smtClean="0">
                <a:solidFill>
                  <a:srgbClr val="333333"/>
                </a:solidFill>
                <a:latin typeface="Open Sans"/>
              </a:rPr>
              <a:t>etc., </a:t>
            </a:r>
            <a:r>
              <a:rPr lang="es-PE" dirty="0">
                <a:solidFill>
                  <a:srgbClr val="333333"/>
                </a:solidFill>
                <a:latin typeface="Open Sans"/>
              </a:rPr>
              <a:t>ya que facilita la funcionalidad, mantenibilidad, y escalabilidad del sistema, de forma </a:t>
            </a:r>
            <a:r>
              <a:rPr lang="es-PE" dirty="0" smtClean="0">
                <a:solidFill>
                  <a:srgbClr val="333333"/>
                </a:solidFill>
                <a:latin typeface="Open Sans"/>
              </a:rPr>
              <a:t>cómoda </a:t>
            </a:r>
            <a:r>
              <a:rPr lang="es-PE" dirty="0">
                <a:solidFill>
                  <a:srgbClr val="333333"/>
                </a:solidFill>
                <a:latin typeface="Open Sans"/>
              </a:rPr>
              <a:t>y sencilla, a la vez que ayuda no mezclar lenguajes de programación en el mismo código, el conocido “código espagueti”.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4649272" y="2838406"/>
            <a:ext cx="7289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333333"/>
                </a:solidFill>
                <a:latin typeface="Open Sans"/>
              </a:rPr>
              <a:t>MVC divide las aplicaciones en tres niveles de abstracción: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4649271" y="3340887"/>
            <a:ext cx="72894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PE" b="1" dirty="0">
                <a:solidFill>
                  <a:srgbClr val="FF0000"/>
                </a:solidFill>
                <a:latin typeface="Open Sans"/>
              </a:rPr>
              <a:t>Modelo:</a:t>
            </a:r>
            <a:r>
              <a:rPr lang="es-PE" dirty="0">
                <a:solidFill>
                  <a:srgbClr val="333333"/>
                </a:solidFill>
                <a:latin typeface="Open Sans"/>
              </a:rPr>
              <a:t> es la lógica de negocios. Es decir las clases y métodos que se comunican directamente con la base de </a:t>
            </a:r>
            <a:r>
              <a:rPr lang="es-PE" dirty="0" smtClean="0">
                <a:solidFill>
                  <a:srgbClr val="333333"/>
                </a:solidFill>
                <a:latin typeface="Open Sans"/>
              </a:rPr>
              <a:t>datos.</a:t>
            </a:r>
          </a:p>
          <a:p>
            <a:pPr fontAlgn="base"/>
            <a:endParaRPr lang="es-PE" dirty="0">
              <a:solidFill>
                <a:srgbClr val="333333"/>
              </a:solidFill>
              <a:latin typeface="Open Sans"/>
            </a:endParaRPr>
          </a:p>
          <a:p>
            <a:pPr fontAlgn="base"/>
            <a:r>
              <a:rPr lang="es-PE" b="1" dirty="0" smtClean="0">
                <a:solidFill>
                  <a:srgbClr val="FF0000"/>
                </a:solidFill>
                <a:latin typeface="Open Sans"/>
              </a:rPr>
              <a:t>Vista</a:t>
            </a:r>
            <a:r>
              <a:rPr lang="es-PE" b="1" dirty="0">
                <a:solidFill>
                  <a:srgbClr val="FF0000"/>
                </a:solidFill>
                <a:latin typeface="Open Sans"/>
              </a:rPr>
              <a:t>:</a:t>
            </a:r>
            <a:r>
              <a:rPr lang="es-PE" dirty="0">
                <a:solidFill>
                  <a:srgbClr val="FF0000"/>
                </a:solidFill>
                <a:latin typeface="Open Sans"/>
              </a:rPr>
              <a:t> </a:t>
            </a:r>
            <a:r>
              <a:rPr lang="es-PE" dirty="0">
                <a:solidFill>
                  <a:srgbClr val="333333"/>
                </a:solidFill>
                <a:latin typeface="Open Sans"/>
              </a:rPr>
              <a:t>es la encargada de mostrar la información al usuario, con de forma gráfica y </a:t>
            </a:r>
            <a:r>
              <a:rPr lang="es-PE" dirty="0" smtClean="0">
                <a:solidFill>
                  <a:srgbClr val="333333"/>
                </a:solidFill>
                <a:latin typeface="Open Sans"/>
              </a:rPr>
              <a:t>legible.</a:t>
            </a:r>
          </a:p>
          <a:p>
            <a:pPr fontAlgn="base"/>
            <a:endParaRPr lang="es-PE" dirty="0">
              <a:solidFill>
                <a:srgbClr val="333333"/>
              </a:solidFill>
              <a:latin typeface="Open Sans"/>
            </a:endParaRPr>
          </a:p>
          <a:p>
            <a:pPr fontAlgn="base"/>
            <a:r>
              <a:rPr lang="es-PE" b="1" dirty="0" smtClean="0">
                <a:solidFill>
                  <a:srgbClr val="FF0000"/>
                </a:solidFill>
                <a:latin typeface="Open Sans"/>
              </a:rPr>
              <a:t>Controlador:</a:t>
            </a:r>
            <a:r>
              <a:rPr lang="es-PE" dirty="0" smtClean="0">
                <a:solidFill>
                  <a:srgbClr val="FF0000"/>
                </a:solidFill>
                <a:latin typeface="Open Sans"/>
              </a:rPr>
              <a:t> </a:t>
            </a:r>
            <a:r>
              <a:rPr lang="es-PE" dirty="0">
                <a:solidFill>
                  <a:srgbClr val="333333"/>
                </a:solidFill>
                <a:latin typeface="Open Sans"/>
              </a:rPr>
              <a:t>el intermediario entre la vista y el modelo, se encarga de controlar las interacciones del usuario en la vista, pide los datos al modelo y los devuelve de nuevo a la vista para que esta los muestre al usuario. Es decir las llamadas a clases y métodos, y los datos recibidos de formularios.</a:t>
            </a:r>
            <a:endParaRPr lang="es-PE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5438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</a:t>
            </a:r>
            <a:r>
              <a:rPr lang="es-MX" altLang="es-PE" dirty="0" smtClean="0">
                <a:solidFill>
                  <a:schemeClr val="bg1"/>
                </a:solidFill>
              </a:rPr>
              <a:t>05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254580" y="44143"/>
            <a:ext cx="485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PE" dirty="0" smtClean="0">
                <a:solidFill>
                  <a:srgbClr val="FF0000"/>
                </a:solidFill>
              </a:rPr>
              <a:t>			</a:t>
            </a:r>
            <a:r>
              <a:rPr lang="es-PE" dirty="0">
                <a:solidFill>
                  <a:srgbClr val="FF0000"/>
                </a:solidFill>
              </a:rPr>
              <a:t>¿Como funciona el MVC?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735131" y="655250"/>
            <a:ext cx="73194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PE" dirty="0">
                <a:solidFill>
                  <a:srgbClr val="333333"/>
                </a:solidFill>
                <a:latin typeface="Open Sans"/>
              </a:rPr>
              <a:t>El funcionamiento básico del patrón MVC, puede resumirse en</a:t>
            </a:r>
            <a:r>
              <a:rPr lang="es-PE" dirty="0" smtClean="0">
                <a:solidFill>
                  <a:srgbClr val="333333"/>
                </a:solidFill>
                <a:latin typeface="Open Sans"/>
              </a:rPr>
              <a:t>:</a:t>
            </a:r>
          </a:p>
          <a:p>
            <a:pPr fontAlgn="base"/>
            <a:endParaRPr lang="es-PE" dirty="0">
              <a:solidFill>
                <a:srgbClr val="333333"/>
              </a:solidFill>
              <a:latin typeface="Open Sans"/>
            </a:endParaRPr>
          </a:p>
          <a:p>
            <a:pPr fontAlgn="base">
              <a:buFont typeface="+mj-lt"/>
              <a:buAutoNum type="arabicPeriod"/>
            </a:pPr>
            <a:r>
              <a:rPr lang="es-PE" dirty="0">
                <a:solidFill>
                  <a:srgbClr val="333333"/>
                </a:solidFill>
                <a:latin typeface="Open Sans"/>
              </a:rPr>
              <a:t>El usuario realiza una petición.</a:t>
            </a:r>
          </a:p>
          <a:p>
            <a:pPr fontAlgn="base">
              <a:buFont typeface="+mj-lt"/>
              <a:buAutoNum type="arabicPeriod"/>
            </a:pPr>
            <a:r>
              <a:rPr lang="es-PE" dirty="0">
                <a:solidFill>
                  <a:srgbClr val="333333"/>
                </a:solidFill>
                <a:latin typeface="Open Sans"/>
              </a:rPr>
              <a:t>El controlador captura la petición.</a:t>
            </a:r>
          </a:p>
          <a:p>
            <a:pPr fontAlgn="base">
              <a:buFont typeface="+mj-lt"/>
              <a:buAutoNum type="arabicPeriod"/>
            </a:pPr>
            <a:r>
              <a:rPr lang="es-PE" dirty="0">
                <a:solidFill>
                  <a:srgbClr val="333333"/>
                </a:solidFill>
                <a:latin typeface="Open Sans"/>
              </a:rPr>
              <a:t>Hace la llamada al modelo correspondiente.</a:t>
            </a:r>
          </a:p>
          <a:p>
            <a:pPr fontAlgn="base">
              <a:buFont typeface="+mj-lt"/>
              <a:buAutoNum type="arabicPeriod"/>
            </a:pPr>
            <a:r>
              <a:rPr lang="es-PE" dirty="0">
                <a:solidFill>
                  <a:srgbClr val="333333"/>
                </a:solidFill>
                <a:latin typeface="Open Sans"/>
              </a:rPr>
              <a:t>El modelo </a:t>
            </a:r>
            <a:r>
              <a:rPr lang="es-PE" dirty="0" smtClean="0">
                <a:solidFill>
                  <a:srgbClr val="333333"/>
                </a:solidFill>
                <a:latin typeface="Open Sans"/>
              </a:rPr>
              <a:t>será </a:t>
            </a:r>
            <a:r>
              <a:rPr lang="es-PE" dirty="0">
                <a:solidFill>
                  <a:srgbClr val="333333"/>
                </a:solidFill>
                <a:latin typeface="Open Sans"/>
              </a:rPr>
              <a:t>el encargado de interactuar con la base de datos.</a:t>
            </a:r>
          </a:p>
          <a:p>
            <a:pPr fontAlgn="base">
              <a:buFont typeface="+mj-lt"/>
              <a:buAutoNum type="arabicPeriod"/>
            </a:pPr>
            <a:r>
              <a:rPr lang="es-PE" dirty="0">
                <a:solidFill>
                  <a:srgbClr val="333333"/>
                </a:solidFill>
                <a:latin typeface="Open Sans"/>
              </a:rPr>
              <a:t>El controlador recibe la información y la </a:t>
            </a:r>
            <a:r>
              <a:rPr lang="es-PE" dirty="0" smtClean="0">
                <a:solidFill>
                  <a:srgbClr val="333333"/>
                </a:solidFill>
                <a:latin typeface="Open Sans"/>
              </a:rPr>
              <a:t>envía </a:t>
            </a:r>
            <a:r>
              <a:rPr lang="es-PE" dirty="0">
                <a:solidFill>
                  <a:srgbClr val="333333"/>
                </a:solidFill>
                <a:latin typeface="Open Sans"/>
              </a:rPr>
              <a:t>a la vista.</a:t>
            </a:r>
          </a:p>
          <a:p>
            <a:pPr fontAlgn="base">
              <a:buFont typeface="+mj-lt"/>
              <a:buAutoNum type="arabicPeriod"/>
            </a:pPr>
            <a:r>
              <a:rPr lang="es-PE" dirty="0">
                <a:solidFill>
                  <a:srgbClr val="333333"/>
                </a:solidFill>
                <a:latin typeface="Open Sans"/>
              </a:rPr>
              <a:t>La vista muestra la información.</a:t>
            </a:r>
            <a:endParaRPr lang="es-PE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211" y="2963574"/>
            <a:ext cx="7432414" cy="31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</a:t>
            </a:r>
            <a:r>
              <a:rPr lang="es-MX" altLang="es-PE" dirty="0" smtClean="0">
                <a:solidFill>
                  <a:schemeClr val="bg1"/>
                </a:solidFill>
              </a:rPr>
              <a:t>05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842456" y="144880"/>
            <a:ext cx="526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PE" dirty="0" smtClean="0">
                <a:solidFill>
                  <a:srgbClr val="FF0000"/>
                </a:solidFill>
              </a:rPr>
              <a:t>			</a:t>
            </a:r>
            <a:r>
              <a:rPr lang="es-PE" dirty="0">
                <a:solidFill>
                  <a:srgbClr val="FF0000"/>
                </a:solidFill>
              </a:rPr>
              <a:t>¿</a:t>
            </a:r>
            <a:r>
              <a:rPr lang="es-PE" dirty="0" smtClean="0">
                <a:solidFill>
                  <a:srgbClr val="FF0000"/>
                </a:solidFill>
              </a:rPr>
              <a:t>Cómo Implementar MVC en PHP?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486658" y="1440080"/>
            <a:ext cx="272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PE" dirty="0" smtClean="0">
                <a:solidFill>
                  <a:srgbClr val="333333"/>
                </a:solidFill>
                <a:latin typeface="Open Sans"/>
              </a:rPr>
              <a:t>Estructura de Carpetas</a:t>
            </a:r>
          </a:p>
          <a:p>
            <a:pPr fontAlgn="base"/>
            <a:endParaRPr lang="es-PE" dirty="0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394" y="519431"/>
            <a:ext cx="2596503" cy="2210629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842456" y="2542885"/>
            <a:ext cx="1004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>
                <a:solidFill>
                  <a:srgbClr val="333333"/>
                </a:solidFill>
                <a:latin typeface="Open Sans"/>
              </a:rPr>
              <a:t>assets :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026" y="2898304"/>
            <a:ext cx="1115634" cy="12468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456" y="4687843"/>
            <a:ext cx="1628775" cy="15049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6548" y="4763870"/>
            <a:ext cx="2076450" cy="10858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8315" y="4635283"/>
            <a:ext cx="1752600" cy="134302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5251996" y="4294559"/>
            <a:ext cx="809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PE" dirty="0" smtClean="0">
                <a:solidFill>
                  <a:srgbClr val="333333"/>
                </a:solidFill>
                <a:latin typeface="Open Sans"/>
              </a:rPr>
              <a:t>css</a:t>
            </a:r>
          </a:p>
          <a:p>
            <a:pPr fontAlgn="base"/>
            <a:endParaRPr lang="es-PE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598382" y="4273565"/>
            <a:ext cx="809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PE" dirty="0" smtClean="0">
                <a:solidFill>
                  <a:srgbClr val="333333"/>
                </a:solidFill>
                <a:latin typeface="Open Sans"/>
              </a:rPr>
              <a:t>fonts</a:t>
            </a:r>
          </a:p>
          <a:p>
            <a:pPr fontAlgn="base"/>
            <a:endParaRPr lang="es-PE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789684" y="4294559"/>
            <a:ext cx="809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PE" dirty="0" smtClean="0">
                <a:solidFill>
                  <a:srgbClr val="333333"/>
                </a:solidFill>
                <a:latin typeface="Open Sans"/>
              </a:rPr>
              <a:t>js</a:t>
            </a:r>
          </a:p>
          <a:p>
            <a:pPr fontAlgn="base"/>
            <a:endParaRPr lang="es-PE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41811" y="548038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BOOTSTRAP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351942" y="6192793"/>
            <a:ext cx="3967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https://</a:t>
            </a:r>
            <a:r>
              <a:rPr lang="es-PE" dirty="0">
                <a:hlinkClick r:id="rId9"/>
              </a:rPr>
              <a:t>getbootstrap.com/docs/3.3</a:t>
            </a:r>
            <a:r>
              <a:rPr lang="es-P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8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</a:t>
            </a:r>
            <a:r>
              <a:rPr lang="es-MX" altLang="es-PE" dirty="0" smtClean="0">
                <a:solidFill>
                  <a:schemeClr val="bg1"/>
                </a:solidFill>
              </a:rPr>
              <a:t>05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06291" y="120135"/>
            <a:ext cx="526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PE" dirty="0" smtClean="0">
                <a:solidFill>
                  <a:srgbClr val="FF0000"/>
                </a:solidFill>
              </a:rPr>
              <a:t>			</a:t>
            </a:r>
            <a:r>
              <a:rPr lang="es-PE" dirty="0" smtClean="0">
                <a:solidFill>
                  <a:srgbClr val="FF0000"/>
                </a:solidFill>
              </a:rPr>
              <a:t>CARPETA </a:t>
            </a:r>
            <a:r>
              <a:rPr lang="es-PE" dirty="0" err="1" smtClean="0">
                <a:solidFill>
                  <a:srgbClr val="FF0000"/>
                </a:solidFill>
              </a:rPr>
              <a:t>view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737177" y="96425"/>
            <a:ext cx="3932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PE" dirty="0" smtClean="0">
                <a:solidFill>
                  <a:srgbClr val="333333"/>
                </a:solidFill>
                <a:latin typeface="Open Sans"/>
              </a:rPr>
              <a:t>Aquí se tiene las vistas de toda la aplicación. Indicar que muchas aplicaciones la manejan en archivos de vistas parciales.</a:t>
            </a:r>
          </a:p>
          <a:p>
            <a:pPr fontAlgn="base"/>
            <a:endParaRPr lang="es-PE" dirty="0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t="890" r="83360"/>
          <a:stretch/>
        </p:blipFill>
        <p:spPr>
          <a:xfrm>
            <a:off x="7835319" y="46140"/>
            <a:ext cx="2523982" cy="136195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5796"/>
            <a:ext cx="6220496" cy="5162204"/>
          </a:xfrm>
          <a:prstGeom prst="rect">
            <a:avLst/>
          </a:prstGeom>
        </p:spPr>
      </p:pic>
      <p:sp>
        <p:nvSpPr>
          <p:cNvPr id="23" name="Rectángulo 22"/>
          <p:cNvSpPr/>
          <p:nvPr/>
        </p:nvSpPr>
        <p:spPr>
          <a:xfrm>
            <a:off x="2015627" y="1223432"/>
            <a:ext cx="1448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PE" dirty="0" smtClean="0">
                <a:solidFill>
                  <a:srgbClr val="333333"/>
                </a:solidFill>
                <a:latin typeface="Open Sans"/>
              </a:rPr>
              <a:t>header.php</a:t>
            </a:r>
            <a:endParaRPr lang="es-PE" dirty="0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79" y="1695796"/>
            <a:ext cx="6112921" cy="5162204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7961607" y="1266369"/>
            <a:ext cx="1448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PE" dirty="0" smtClean="0">
                <a:solidFill>
                  <a:srgbClr val="333333"/>
                </a:solidFill>
                <a:latin typeface="Open Sans"/>
              </a:rPr>
              <a:t>footer.php</a:t>
            </a:r>
            <a:endParaRPr lang="es-PE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1382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</a:t>
            </a:r>
            <a:r>
              <a:rPr lang="es-MX" altLang="es-PE" dirty="0" smtClean="0">
                <a:solidFill>
                  <a:schemeClr val="bg1"/>
                </a:solidFill>
              </a:rPr>
              <a:t>05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6323527" y="44143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PE" dirty="0" smtClean="0">
                <a:solidFill>
                  <a:srgbClr val="FF0000"/>
                </a:solidFill>
              </a:rPr>
              <a:t>			</a:t>
            </a:r>
            <a:r>
              <a:rPr lang="es-PE" dirty="0">
                <a:solidFill>
                  <a:srgbClr val="FF0000"/>
                </a:solidFill>
              </a:rPr>
              <a:t>m</a:t>
            </a:r>
            <a:r>
              <a:rPr lang="es-PE" dirty="0" smtClean="0">
                <a:solidFill>
                  <a:srgbClr val="FF0000"/>
                </a:solidFill>
              </a:rPr>
              <a:t>odel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2455" y="847898"/>
            <a:ext cx="7147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>
                <a:solidFill>
                  <a:srgbClr val="333333"/>
                </a:solidFill>
                <a:latin typeface="Open Sans"/>
              </a:rPr>
              <a:t>model: Aquí estarán todos los modelos de la aplicación pero también se encontrará </a:t>
            </a:r>
            <a:r>
              <a:rPr lang="es-PE" dirty="0" err="1" smtClean="0">
                <a:solidFill>
                  <a:srgbClr val="333333"/>
                </a:solidFill>
                <a:latin typeface="Open Sans"/>
              </a:rPr>
              <a:t>database.php</a:t>
            </a:r>
            <a:r>
              <a:rPr lang="es-PE" dirty="0" smtClean="0">
                <a:solidFill>
                  <a:srgbClr val="333333"/>
                </a:solidFill>
                <a:latin typeface="Open Sans"/>
              </a:rPr>
              <a:t> el cual tendrá el código de conexión a la base de datos. </a:t>
            </a:r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67" y="1695796"/>
            <a:ext cx="11872863" cy="45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1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</a:t>
            </a:r>
            <a:r>
              <a:rPr lang="es-MX" altLang="es-PE" dirty="0" smtClean="0">
                <a:solidFill>
                  <a:schemeClr val="bg1"/>
                </a:solidFill>
              </a:rPr>
              <a:t>05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348507" y="177294"/>
            <a:ext cx="864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PE" dirty="0" smtClean="0">
                <a:solidFill>
                  <a:srgbClr val="FF0000"/>
                </a:solidFill>
              </a:rPr>
              <a:t>Haremos un CRUD para tener nuestra estructura de aplicación MVC con PHP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456089" y="546626"/>
            <a:ext cx="7147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>
                <a:solidFill>
                  <a:srgbClr val="333333"/>
                </a:solidFill>
                <a:latin typeface="Open Sans"/>
              </a:rPr>
              <a:t>Database : mvcapp</a:t>
            </a:r>
            <a:endParaRPr lang="es-PE" dirty="0" smtClean="0"/>
          </a:p>
          <a:p>
            <a:endParaRPr lang="es-PE" dirty="0" smtClean="0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32" y="869791"/>
            <a:ext cx="11128032" cy="57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</a:t>
            </a:r>
            <a:r>
              <a:rPr lang="es-MX" altLang="es-PE" dirty="0" smtClean="0">
                <a:solidFill>
                  <a:schemeClr val="bg1"/>
                </a:solidFill>
              </a:rPr>
              <a:t>05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348507" y="177294"/>
            <a:ext cx="864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PE" dirty="0" smtClean="0">
                <a:solidFill>
                  <a:srgbClr val="FF0000"/>
                </a:solidFill>
              </a:rPr>
              <a:t>Crearemos el Modelo : Alumno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618"/>
            <a:ext cx="5087155" cy="63945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925" y="7937"/>
            <a:ext cx="5379076" cy="178432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854" y="1845707"/>
            <a:ext cx="6860146" cy="24193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854" y="4324350"/>
            <a:ext cx="6860146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0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</a:t>
            </a:r>
            <a:r>
              <a:rPr lang="es-MX" altLang="es-PE" dirty="0" smtClean="0">
                <a:solidFill>
                  <a:schemeClr val="bg1"/>
                </a:solidFill>
              </a:rPr>
              <a:t>05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335628" y="124312"/>
            <a:ext cx="864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PE" dirty="0" smtClean="0">
                <a:solidFill>
                  <a:srgbClr val="FF0000"/>
                </a:solidFill>
              </a:rPr>
              <a:t>Crearemos el Modelo : Alumno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618"/>
            <a:ext cx="5087155" cy="639453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87" y="32535"/>
            <a:ext cx="5417713" cy="213257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700" y="2309872"/>
            <a:ext cx="3166415" cy="451652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660" y="2309872"/>
            <a:ext cx="3931545" cy="45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4833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3792</TotalTime>
  <Words>307</Words>
  <Application>Microsoft Office PowerPoint</Application>
  <PresentationFormat>Panorámica</PresentationFormat>
  <Paragraphs>55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Open Sans</vt:lpstr>
      <vt:lpstr>Rockwell</vt:lpstr>
      <vt:lpstr>Wingdings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</cp:lastModifiedBy>
  <cp:revision>222</cp:revision>
  <dcterms:created xsi:type="dcterms:W3CDTF">2017-04-12T06:43:19Z</dcterms:created>
  <dcterms:modified xsi:type="dcterms:W3CDTF">2018-10-21T14:53:33Z</dcterms:modified>
</cp:coreProperties>
</file>