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4" d="100"/>
          <a:sy n="74" d="100"/>
        </p:scale>
        <p:origin x="5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45920" cy="2022966"/>
          </a:xfrm>
          <a:prstGeom prst="rect">
            <a:avLst/>
          </a:prstGeom>
          <a:noFill/>
          <a:ln>
            <a:noFill/>
          </a:ln>
        </p:spPr>
      </p:pic>
      <p:sp>
        <p:nvSpPr>
          <p:cNvPr id="12" name="object 3"/>
          <p:cNvSpPr txBox="1"/>
          <p:nvPr/>
        </p:nvSpPr>
        <p:spPr>
          <a:xfrm>
            <a:off x="1850792" y="5932078"/>
            <a:ext cx="4953000" cy="412219"/>
          </a:xfrm>
          <a:prstGeom prst="rect">
            <a:avLst/>
          </a:prstGeom>
        </p:spPr>
        <p:txBody>
          <a:bodyPr wrap="square" lIns="0" tIns="0" rIns="0" bIns="0" rtlCol="0">
            <a:noAutofit/>
          </a:bodyPr>
          <a:lstStyle/>
          <a:p>
            <a:pPr marL="12700">
              <a:lnSpc>
                <a:spcPts val="3375"/>
              </a:lnSpc>
              <a:spcBef>
                <a:spcPts val="168"/>
              </a:spcBef>
            </a:pPr>
            <a:r>
              <a:rPr lang="es-PE" sz="4800" spc="0" dirty="0" smtClean="0">
                <a:solidFill>
                  <a:schemeClr val="tx2">
                    <a:lumMod val="60000"/>
                    <a:lumOff val="40000"/>
                  </a:schemeClr>
                </a:solidFill>
                <a:latin typeface="Arial"/>
                <a:cs typeface="Arial"/>
              </a:rPr>
              <a:t>Introducción </a:t>
            </a:r>
            <a:r>
              <a:rPr sz="4800" spc="0" dirty="0" smtClean="0">
                <a:solidFill>
                  <a:schemeClr val="tx2">
                    <a:lumMod val="60000"/>
                    <a:lumOff val="40000"/>
                  </a:schemeClr>
                </a:solidFill>
                <a:latin typeface="Arial"/>
                <a:cs typeface="Arial"/>
              </a:rPr>
              <a:t>PHP</a:t>
            </a:r>
            <a:endParaRPr sz="4800" dirty="0">
              <a:solidFill>
                <a:schemeClr val="tx2">
                  <a:lumMod val="60000"/>
                  <a:lumOff val="40000"/>
                </a:schemeClr>
              </a:solidFill>
              <a:latin typeface="Arial"/>
              <a:cs typeface="Arial"/>
            </a:endParaRPr>
          </a:p>
        </p:txBody>
      </p:sp>
      <p:sp>
        <p:nvSpPr>
          <p:cNvPr id="13" name="Rectángulo 12"/>
          <p:cNvSpPr/>
          <p:nvPr/>
        </p:nvSpPr>
        <p:spPr>
          <a:xfrm>
            <a:off x="2446986" y="6425903"/>
            <a:ext cx="4168642" cy="369332"/>
          </a:xfrm>
          <a:prstGeom prst="rect">
            <a:avLst/>
          </a:prstGeom>
        </p:spPr>
        <p:txBody>
          <a:bodyPr wrap="none">
            <a:spAutoFit/>
          </a:bodyPr>
          <a:lstStyle/>
          <a:p>
            <a:r>
              <a:rPr lang="es-PE" dirty="0" smtClean="0"/>
              <a:t>https://fericell2909.github.io/mestradacv/</a:t>
            </a:r>
            <a:endParaRPr lang="es-PE" dirty="0"/>
          </a:p>
        </p:txBody>
      </p:sp>
      <p:pic>
        <p:nvPicPr>
          <p:cNvPr id="14" name="Imagen 13"/>
          <p:cNvPicPr>
            <a:picLocks noChangeAspect="1"/>
          </p:cNvPicPr>
          <p:nvPr/>
        </p:nvPicPr>
        <p:blipFill>
          <a:blip r:embed="rId3"/>
          <a:stretch>
            <a:fillRect/>
          </a:stretch>
        </p:blipFill>
        <p:spPr>
          <a:xfrm>
            <a:off x="8654583" y="0"/>
            <a:ext cx="3537417" cy="6819900"/>
          </a:xfrm>
          <a:prstGeom prst="rect">
            <a:avLst/>
          </a:prstGeom>
        </p:spPr>
      </p:pic>
      <p:pic>
        <p:nvPicPr>
          <p:cNvPr id="15" name="Imagen 14"/>
          <p:cNvPicPr>
            <a:picLocks noChangeAspect="1"/>
          </p:cNvPicPr>
          <p:nvPr/>
        </p:nvPicPr>
        <p:blipFill>
          <a:blip r:embed="rId4"/>
          <a:stretch>
            <a:fillRect/>
          </a:stretch>
        </p:blipFill>
        <p:spPr>
          <a:xfrm>
            <a:off x="0" y="0"/>
            <a:ext cx="8654583" cy="6439109"/>
          </a:xfrm>
          <a:prstGeom prst="rect">
            <a:avLst/>
          </a:prstGeom>
        </p:spPr>
      </p:pic>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pic>
        <p:nvPicPr>
          <p:cNvPr id="3" name="Imagen 2"/>
          <p:cNvPicPr>
            <a:picLocks noChangeAspect="1"/>
          </p:cNvPicPr>
          <p:nvPr/>
        </p:nvPicPr>
        <p:blipFill>
          <a:blip r:embed="rId3"/>
          <a:stretch>
            <a:fillRect/>
          </a:stretch>
        </p:blipFill>
        <p:spPr>
          <a:xfrm>
            <a:off x="803157" y="1545465"/>
            <a:ext cx="11210070" cy="5009881"/>
          </a:xfrm>
          <a:prstGeom prst="rect">
            <a:avLst/>
          </a:prstGeom>
        </p:spPr>
      </p:pic>
    </p:spTree>
    <p:extLst>
      <p:ext uri="{BB962C8B-B14F-4D97-AF65-F5344CB8AC3E}">
        <p14:creationId xmlns:p14="http://schemas.microsoft.com/office/powerpoint/2010/main" val="31857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71649"/>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112913" y="631065"/>
            <a:ext cx="7073924" cy="2585323"/>
          </a:xfrm>
          <a:prstGeom prst="rect">
            <a:avLst/>
          </a:prstGeom>
          <a:noFill/>
        </p:spPr>
        <p:txBody>
          <a:bodyPr wrap="none" rtlCol="0">
            <a:spAutoFit/>
          </a:bodyPr>
          <a:lstStyle/>
          <a:p>
            <a:r>
              <a:rPr lang="es-PE" dirty="0" smtClean="0"/>
              <a:t>La POO un </a:t>
            </a:r>
            <a:r>
              <a:rPr lang="es-PE" b="1" dirty="0" smtClean="0"/>
              <a:t>paradigma de la programación </a:t>
            </a:r>
            <a:r>
              <a:rPr lang="es-PE" dirty="0" smtClean="0"/>
              <a:t> que utiliza objetos </a:t>
            </a:r>
          </a:p>
          <a:p>
            <a:r>
              <a:rPr lang="es-PE" dirty="0" smtClean="0"/>
              <a:t>e interacciones en el diseño de un sistema.</a:t>
            </a:r>
          </a:p>
          <a:p>
            <a:endParaRPr lang="es-PE" dirty="0"/>
          </a:p>
          <a:p>
            <a:r>
              <a:rPr lang="es-PE" dirty="0" smtClean="0"/>
              <a:t>La POO está compuesto por una serie de elementos que se </a:t>
            </a:r>
          </a:p>
          <a:p>
            <a:r>
              <a:rPr lang="es-PE" dirty="0" smtClean="0"/>
              <a:t>detallan a continuación:</a:t>
            </a:r>
          </a:p>
          <a:p>
            <a:endParaRPr lang="es-PE" dirty="0"/>
          </a:p>
          <a:p>
            <a:r>
              <a:rPr lang="es-PE" dirty="0" smtClean="0">
                <a:solidFill>
                  <a:srgbClr val="FF0000"/>
                </a:solidFill>
              </a:rPr>
              <a:t>CLASE :</a:t>
            </a:r>
            <a:r>
              <a:rPr lang="es-PE" dirty="0" smtClean="0"/>
              <a:t> Una clase es un modelo que se utiliza para crear objetos </a:t>
            </a:r>
          </a:p>
          <a:p>
            <a:r>
              <a:rPr lang="es-PE" dirty="0" smtClean="0"/>
              <a:t>que comparten un mismo comportamiento, estado e identidad.</a:t>
            </a:r>
          </a:p>
          <a:p>
            <a:endParaRPr lang="es-PE" dirty="0"/>
          </a:p>
        </p:txBody>
      </p:sp>
      <p:pic>
        <p:nvPicPr>
          <p:cNvPr id="10" name="Imagen 9"/>
          <p:cNvPicPr>
            <a:picLocks noChangeAspect="1"/>
          </p:cNvPicPr>
          <p:nvPr/>
        </p:nvPicPr>
        <p:blipFill>
          <a:blip r:embed="rId4"/>
          <a:stretch>
            <a:fillRect/>
          </a:stretch>
        </p:blipFill>
        <p:spPr>
          <a:xfrm>
            <a:off x="6744315" y="3040830"/>
            <a:ext cx="3631842" cy="1969506"/>
          </a:xfrm>
          <a:prstGeom prst="rect">
            <a:avLst/>
          </a:prstGeom>
        </p:spPr>
      </p:pic>
      <p:sp>
        <p:nvSpPr>
          <p:cNvPr id="11" name="Rectángulo 10"/>
          <p:cNvSpPr/>
          <p:nvPr/>
        </p:nvSpPr>
        <p:spPr>
          <a:xfrm>
            <a:off x="5112913" y="4893971"/>
            <a:ext cx="6941712" cy="1754326"/>
          </a:xfrm>
          <a:prstGeom prst="rect">
            <a:avLst/>
          </a:prstGeom>
        </p:spPr>
        <p:txBody>
          <a:bodyPr wrap="square">
            <a:spAutoFit/>
          </a:bodyPr>
          <a:lstStyle/>
          <a:p>
            <a:pPr algn="just"/>
            <a:r>
              <a:rPr lang="es-PE" dirty="0" smtClean="0"/>
              <a:t>Metáfora:</a:t>
            </a:r>
          </a:p>
          <a:p>
            <a:pPr algn="just"/>
            <a:r>
              <a:rPr lang="es-PE" b="1" dirty="0" smtClean="0"/>
              <a:t>Persona </a:t>
            </a:r>
            <a:r>
              <a:rPr lang="es-PE" dirty="0" smtClean="0"/>
              <a:t>es la metáfora de una clase( abstracción de Juan, Pedro, Ana y María), cuyo comportamiento puede ser caminar, correr, saltar, etc. Puede estar en estado despierto, dormido, etc. Sus características(propiedades) pueden ser el color de ojos, color de pelo, su estado civil, etc.   </a:t>
            </a:r>
            <a:endParaRPr lang="es-PE" b="1" dirty="0"/>
          </a:p>
        </p:txBody>
      </p:sp>
    </p:spTree>
    <p:extLst>
      <p:ext uri="{BB962C8B-B14F-4D97-AF65-F5344CB8AC3E}">
        <p14:creationId xmlns:p14="http://schemas.microsoft.com/office/powerpoint/2010/main" val="18925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65470"/>
            <a:ext cx="3326295" cy="369332"/>
          </a:xfrm>
          <a:prstGeom prst="rect">
            <a:avLst/>
          </a:prstGeom>
        </p:spPr>
        <p:txBody>
          <a:bodyPr wrap="none">
            <a:spAutoFit/>
          </a:bodyPr>
          <a:lstStyle/>
          <a:p>
            <a:r>
              <a:rPr lang="es-MX" dirty="0" smtClean="0">
                <a:solidFill>
                  <a:schemeClr val="bg1"/>
                </a:solidFill>
              </a:rPr>
              <a:t>CONCEPTOS BASICOS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29049" cy="1200329"/>
          </a:xfrm>
          <a:prstGeom prst="rect">
            <a:avLst/>
          </a:prstGeom>
          <a:noFill/>
        </p:spPr>
        <p:txBody>
          <a:bodyPr wrap="none" rtlCol="0">
            <a:spAutoFit/>
          </a:bodyPr>
          <a:lstStyle/>
          <a:p>
            <a:r>
              <a:rPr lang="es-PE" dirty="0" smtClean="0">
                <a:solidFill>
                  <a:srgbClr val="FF0000"/>
                </a:solidFill>
              </a:rPr>
              <a:t>OBJETO: </a:t>
            </a:r>
            <a:r>
              <a:rPr lang="es-PE" dirty="0" smtClean="0"/>
              <a:t>Es una entidad provista de métodos o mensajes a los </a:t>
            </a:r>
          </a:p>
          <a:p>
            <a:r>
              <a:rPr lang="es-PE" dirty="0" smtClean="0"/>
              <a:t>responde (comportamiento); atributos con valores concretos; y</a:t>
            </a:r>
          </a:p>
          <a:p>
            <a:r>
              <a:rPr lang="es-PE" dirty="0" smtClean="0"/>
              <a:t>propiedades(identidad).</a:t>
            </a:r>
          </a:p>
          <a:p>
            <a:endParaRPr lang="es-PE" dirty="0" smtClean="0"/>
          </a:p>
        </p:txBody>
      </p:sp>
      <p:sp>
        <p:nvSpPr>
          <p:cNvPr id="11" name="Rectángulo 10"/>
          <p:cNvSpPr/>
          <p:nvPr/>
        </p:nvSpPr>
        <p:spPr>
          <a:xfrm>
            <a:off x="5128969" y="4138089"/>
            <a:ext cx="6941712" cy="2031325"/>
          </a:xfrm>
          <a:prstGeom prst="rect">
            <a:avLst/>
          </a:prstGeom>
        </p:spPr>
        <p:txBody>
          <a:bodyPr wrap="square">
            <a:spAutoFit/>
          </a:bodyPr>
          <a:lstStyle/>
          <a:p>
            <a:r>
              <a:rPr lang="es-PE" dirty="0" smtClean="0">
                <a:solidFill>
                  <a:srgbClr val="FF0000"/>
                </a:solidFill>
              </a:rPr>
              <a:t>EVENTO Y MENSAJE: </a:t>
            </a:r>
            <a:r>
              <a:rPr lang="es-PE" dirty="0" smtClean="0"/>
              <a:t>Un </a:t>
            </a:r>
            <a:r>
              <a:rPr lang="es-PE" b="1" dirty="0" smtClean="0"/>
              <a:t>evento </a:t>
            </a:r>
            <a:r>
              <a:rPr lang="es-PE" dirty="0" smtClean="0"/>
              <a:t>es un suceso en el sistema mientras que un mensaje es la comunicación del suceso dirigida al objeto.</a:t>
            </a:r>
          </a:p>
          <a:p>
            <a:endParaRPr lang="es-PE" b="1" dirty="0"/>
          </a:p>
          <a:p>
            <a:r>
              <a:rPr lang="es-PE" dirty="0" smtClean="0">
                <a:solidFill>
                  <a:srgbClr val="FF0000"/>
                </a:solidFill>
              </a:rPr>
              <a:t>PROPIEDADES y ATRIBUTOS: </a:t>
            </a:r>
            <a:r>
              <a:rPr lang="es-PE" dirty="0" smtClean="0"/>
              <a:t>Las propiedades y atributos son variables que contienen datos asociados a un objeto.</a:t>
            </a:r>
            <a:endParaRPr lang="es-PE" b="1" dirty="0"/>
          </a:p>
          <a:p>
            <a:endParaRPr lang="es-PE" b="1" dirty="0"/>
          </a:p>
        </p:txBody>
      </p:sp>
      <p:pic>
        <p:nvPicPr>
          <p:cNvPr id="3" name="Imagen 2"/>
          <p:cNvPicPr>
            <a:picLocks noChangeAspect="1"/>
          </p:cNvPicPr>
          <p:nvPr/>
        </p:nvPicPr>
        <p:blipFill>
          <a:blip r:embed="rId4"/>
          <a:stretch>
            <a:fillRect/>
          </a:stretch>
        </p:blipFill>
        <p:spPr>
          <a:xfrm>
            <a:off x="5129835" y="1025731"/>
            <a:ext cx="6781007" cy="1190225"/>
          </a:xfrm>
          <a:prstGeom prst="rect">
            <a:avLst/>
          </a:prstGeom>
        </p:spPr>
      </p:pic>
      <p:sp>
        <p:nvSpPr>
          <p:cNvPr id="12" name="Rectángulo 11"/>
          <p:cNvSpPr/>
          <p:nvPr/>
        </p:nvSpPr>
        <p:spPr>
          <a:xfrm>
            <a:off x="5128969" y="2205078"/>
            <a:ext cx="6781873" cy="646331"/>
          </a:xfrm>
          <a:prstGeom prst="rect">
            <a:avLst/>
          </a:prstGeom>
        </p:spPr>
        <p:txBody>
          <a:bodyPr wrap="square">
            <a:spAutoFit/>
          </a:bodyPr>
          <a:lstStyle/>
          <a:p>
            <a:r>
              <a:rPr lang="es-PE" dirty="0" smtClean="0">
                <a:solidFill>
                  <a:srgbClr val="FF0000"/>
                </a:solidFill>
              </a:rPr>
              <a:t>METODO: </a:t>
            </a:r>
            <a:r>
              <a:rPr lang="es-PE" dirty="0" smtClean="0"/>
              <a:t>Es el </a:t>
            </a:r>
            <a:r>
              <a:rPr lang="es-PE" b="1" dirty="0" smtClean="0"/>
              <a:t>algoritmo</a:t>
            </a:r>
            <a:r>
              <a:rPr lang="es-PE" dirty="0" smtClean="0"/>
              <a:t> asociado a un objeto que indica la </a:t>
            </a:r>
          </a:p>
          <a:p>
            <a:r>
              <a:rPr lang="es-PE" dirty="0" smtClean="0"/>
              <a:t>capacidad de lo que éste puede hacer.</a:t>
            </a:r>
            <a:endParaRPr lang="es-PE" dirty="0"/>
          </a:p>
        </p:txBody>
      </p:sp>
      <p:pic>
        <p:nvPicPr>
          <p:cNvPr id="13" name="Imagen 12"/>
          <p:cNvPicPr>
            <a:picLocks noChangeAspect="1"/>
          </p:cNvPicPr>
          <p:nvPr/>
        </p:nvPicPr>
        <p:blipFill>
          <a:blip r:embed="rId5"/>
          <a:stretch>
            <a:fillRect/>
          </a:stretch>
        </p:blipFill>
        <p:spPr>
          <a:xfrm>
            <a:off x="6228879" y="2802789"/>
            <a:ext cx="3468912" cy="1348180"/>
          </a:xfrm>
          <a:prstGeom prst="rect">
            <a:avLst/>
          </a:prstGeom>
        </p:spPr>
      </p:pic>
      <p:pic>
        <p:nvPicPr>
          <p:cNvPr id="14" name="Imagen 13"/>
          <p:cNvPicPr>
            <a:picLocks noChangeAspect="1"/>
          </p:cNvPicPr>
          <p:nvPr/>
        </p:nvPicPr>
        <p:blipFill>
          <a:blip r:embed="rId6"/>
          <a:stretch>
            <a:fillRect/>
          </a:stretch>
        </p:blipFill>
        <p:spPr>
          <a:xfrm>
            <a:off x="6768611" y="5971030"/>
            <a:ext cx="2697362" cy="886970"/>
          </a:xfrm>
          <a:prstGeom prst="rect">
            <a:avLst/>
          </a:prstGeom>
        </p:spPr>
      </p:pic>
    </p:spTree>
    <p:extLst>
      <p:ext uri="{BB962C8B-B14F-4D97-AF65-F5344CB8AC3E}">
        <p14:creationId xmlns:p14="http://schemas.microsoft.com/office/powerpoint/2010/main" val="378368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047404" y="1795443"/>
            <a:ext cx="2954527" cy="369332"/>
          </a:xfrm>
          <a:prstGeom prst="rect">
            <a:avLst/>
          </a:prstGeom>
        </p:spPr>
        <p:txBody>
          <a:bodyPr wrap="none">
            <a:spAutoFit/>
          </a:bodyPr>
          <a:lstStyle/>
          <a:p>
            <a:r>
              <a:rPr lang="es-MX" dirty="0" smtClean="0">
                <a:solidFill>
                  <a:schemeClr val="bg1"/>
                </a:solidFill>
              </a:rPr>
              <a:t>CARACTERISTICAS - POO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10" name="Imagen 9"/>
          <p:cNvPicPr>
            <a:picLocks noChangeAspect="1"/>
          </p:cNvPicPr>
          <p:nvPr/>
        </p:nvPicPr>
        <p:blipFill rotWithShape="1">
          <a:blip r:embed="rId4"/>
          <a:srcRect t="1563" b="4007"/>
          <a:stretch/>
        </p:blipFill>
        <p:spPr>
          <a:xfrm>
            <a:off x="5088891" y="978793"/>
            <a:ext cx="7042664" cy="5698557"/>
          </a:xfrm>
          <a:prstGeom prst="rect">
            <a:avLst/>
          </a:prstGeom>
        </p:spPr>
      </p:pic>
    </p:spTree>
    <p:extLst>
      <p:ext uri="{BB962C8B-B14F-4D97-AF65-F5344CB8AC3E}">
        <p14:creationId xmlns:p14="http://schemas.microsoft.com/office/powerpoint/2010/main" val="18113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5088891" y="89069"/>
            <a:ext cx="6816353" cy="1200329"/>
          </a:xfrm>
          <a:prstGeom prst="rect">
            <a:avLst/>
          </a:prstGeom>
          <a:noFill/>
        </p:spPr>
        <p:txBody>
          <a:bodyPr wrap="none" rtlCol="0">
            <a:spAutoFit/>
          </a:bodyPr>
          <a:lstStyle/>
          <a:p>
            <a:r>
              <a:rPr lang="es-PE" dirty="0" smtClean="0"/>
              <a:t>La POO debe guardar ciertas características que la identifican </a:t>
            </a:r>
          </a:p>
          <a:p>
            <a:r>
              <a:rPr lang="es-PE" dirty="0" smtClean="0"/>
              <a:t>y diferencian de otros paradigmas de programación. Dichas </a:t>
            </a:r>
          </a:p>
          <a:p>
            <a:r>
              <a:rPr lang="es-PE" dirty="0" smtClean="0"/>
              <a:t>características se describen a continuación.</a:t>
            </a:r>
          </a:p>
          <a:p>
            <a:endParaRPr lang="es-PE" dirty="0" smtClean="0"/>
          </a:p>
        </p:txBody>
      </p:sp>
      <p:pic>
        <p:nvPicPr>
          <p:cNvPr id="3" name="Imagen 2"/>
          <p:cNvPicPr>
            <a:picLocks noChangeAspect="1"/>
          </p:cNvPicPr>
          <p:nvPr/>
        </p:nvPicPr>
        <p:blipFill>
          <a:blip r:embed="rId4"/>
          <a:stretch>
            <a:fillRect/>
          </a:stretch>
        </p:blipFill>
        <p:spPr>
          <a:xfrm>
            <a:off x="7095119" y="1695796"/>
            <a:ext cx="4810125" cy="3152775"/>
          </a:xfrm>
          <a:prstGeom prst="rect">
            <a:avLst/>
          </a:prstGeom>
        </p:spPr>
      </p:pic>
      <p:cxnSp>
        <p:nvCxnSpPr>
          <p:cNvPr id="12" name="Conector recto de flecha 11"/>
          <p:cNvCxnSpPr/>
          <p:nvPr/>
        </p:nvCxnSpPr>
        <p:spPr>
          <a:xfrm flipV="1">
            <a:off x="6225451" y="2766453"/>
            <a:ext cx="1678656" cy="40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496021" y="4995898"/>
            <a:ext cx="6558655" cy="1754326"/>
          </a:xfrm>
          <a:prstGeom prst="rect">
            <a:avLst/>
          </a:prstGeom>
          <a:noFill/>
        </p:spPr>
        <p:txBody>
          <a:bodyPr wrap="none" rtlCol="0">
            <a:spAutoFit/>
          </a:bodyPr>
          <a:lstStyle/>
          <a:p>
            <a:r>
              <a:rPr lang="es-PE" dirty="0" smtClean="0"/>
              <a:t>Cuando se define una Clase en php la Primera Letra se</a:t>
            </a:r>
          </a:p>
          <a:p>
            <a:r>
              <a:rPr lang="es-PE" dirty="0" smtClean="0"/>
              <a:t>escribe en mayúscula.</a:t>
            </a:r>
          </a:p>
          <a:p>
            <a:endParaRPr lang="es-PE" dirty="0"/>
          </a:p>
          <a:p>
            <a:r>
              <a:rPr lang="es-PE" dirty="0" smtClean="0">
                <a:solidFill>
                  <a:schemeClr val="accent5"/>
                </a:solidFill>
              </a:rPr>
              <a:t>“ Las Clases son para los programadores lo que son para los</a:t>
            </a:r>
          </a:p>
          <a:p>
            <a:r>
              <a:rPr lang="es-PE" dirty="0" smtClean="0">
                <a:solidFill>
                  <a:schemeClr val="accent5"/>
                </a:solidFill>
              </a:rPr>
              <a:t>Arquitectos los planos.”</a:t>
            </a:r>
          </a:p>
          <a:p>
            <a:endParaRPr lang="es-PE" dirty="0" smtClean="0"/>
          </a:p>
        </p:txBody>
      </p:sp>
      <p:pic>
        <p:nvPicPr>
          <p:cNvPr id="15" name="Imagen 14"/>
          <p:cNvPicPr>
            <a:picLocks noChangeAspect="1"/>
          </p:cNvPicPr>
          <p:nvPr/>
        </p:nvPicPr>
        <p:blipFill>
          <a:blip r:embed="rId5"/>
          <a:stretch>
            <a:fillRect/>
          </a:stretch>
        </p:blipFill>
        <p:spPr>
          <a:xfrm>
            <a:off x="4777651" y="3236296"/>
            <a:ext cx="1447800" cy="342900"/>
          </a:xfrm>
          <a:prstGeom prst="rect">
            <a:avLst/>
          </a:prstGeom>
        </p:spPr>
      </p:pic>
    </p:spTree>
    <p:extLst>
      <p:ext uri="{BB962C8B-B14F-4D97-AF65-F5344CB8AC3E}">
        <p14:creationId xmlns:p14="http://schemas.microsoft.com/office/powerpoint/2010/main" val="267310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5022761" y="144880"/>
            <a:ext cx="7044742" cy="6616528"/>
          </a:xfrm>
          <a:prstGeom prst="rect">
            <a:avLst/>
          </a:prstGeom>
        </p:spPr>
      </p:pic>
      <p:pic>
        <p:nvPicPr>
          <p:cNvPr id="14" name="Imagen 13"/>
          <p:cNvPicPr>
            <a:picLocks noChangeAspect="1"/>
          </p:cNvPicPr>
          <p:nvPr/>
        </p:nvPicPr>
        <p:blipFill>
          <a:blip r:embed="rId5"/>
          <a:stretch>
            <a:fillRect/>
          </a:stretch>
        </p:blipFill>
        <p:spPr>
          <a:xfrm>
            <a:off x="2931956" y="4978730"/>
            <a:ext cx="1562771" cy="1747462"/>
          </a:xfrm>
          <a:prstGeom prst="rect">
            <a:avLst/>
          </a:prstGeom>
        </p:spPr>
      </p:pic>
    </p:spTree>
    <p:extLst>
      <p:ext uri="{BB962C8B-B14F-4D97-AF65-F5344CB8AC3E}">
        <p14:creationId xmlns:p14="http://schemas.microsoft.com/office/powerpoint/2010/main" val="364594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706215" y="1810331"/>
            <a:ext cx="1885453" cy="369332"/>
          </a:xfrm>
          <a:prstGeom prst="rect">
            <a:avLst/>
          </a:prstGeom>
        </p:spPr>
        <p:txBody>
          <a:bodyPr wrap="none">
            <a:spAutoFit/>
          </a:bodyPr>
          <a:lstStyle/>
          <a:p>
            <a:r>
              <a:rPr lang="es-MX" dirty="0" smtClean="0">
                <a:solidFill>
                  <a:schemeClr val="bg1"/>
                </a:solidFill>
              </a:rPr>
              <a:t>CLASES EN PHP</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Podemos realizar otra instancia.</a:t>
            </a:r>
            <a:endParaRPr lang="es-PE" dirty="0"/>
          </a:p>
        </p:txBody>
      </p:sp>
      <p:pic>
        <p:nvPicPr>
          <p:cNvPr id="9" name="Imagen 8"/>
          <p:cNvPicPr>
            <a:picLocks noChangeAspect="1"/>
          </p:cNvPicPr>
          <p:nvPr/>
        </p:nvPicPr>
        <p:blipFill>
          <a:blip r:embed="rId4"/>
          <a:stretch>
            <a:fillRect/>
          </a:stretch>
        </p:blipFill>
        <p:spPr>
          <a:xfrm>
            <a:off x="4932608" y="514212"/>
            <a:ext cx="6980350" cy="6209504"/>
          </a:xfrm>
          <a:prstGeom prst="rect">
            <a:avLst/>
          </a:prstGeom>
        </p:spPr>
      </p:pic>
      <p:pic>
        <p:nvPicPr>
          <p:cNvPr id="10" name="Imagen 9"/>
          <p:cNvPicPr>
            <a:picLocks noChangeAspect="1"/>
          </p:cNvPicPr>
          <p:nvPr/>
        </p:nvPicPr>
        <p:blipFill>
          <a:blip r:embed="rId5"/>
          <a:stretch>
            <a:fillRect/>
          </a:stretch>
        </p:blipFill>
        <p:spPr>
          <a:xfrm>
            <a:off x="920437" y="5093784"/>
            <a:ext cx="3857625" cy="1543050"/>
          </a:xfrm>
          <a:prstGeom prst="rect">
            <a:avLst/>
          </a:prstGeom>
        </p:spPr>
      </p:pic>
    </p:spTree>
    <p:extLst>
      <p:ext uri="{BB962C8B-B14F-4D97-AF65-F5344CB8AC3E}">
        <p14:creationId xmlns:p14="http://schemas.microsoft.com/office/powerpoint/2010/main" val="95350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223552" y="1795443"/>
            <a:ext cx="2850780" cy="369332"/>
          </a:xfrm>
          <a:prstGeom prst="rect">
            <a:avLst/>
          </a:prstGeom>
        </p:spPr>
        <p:txBody>
          <a:bodyPr wrap="none">
            <a:spAutoFit/>
          </a:bodyPr>
          <a:lstStyle/>
          <a:p>
            <a:r>
              <a:rPr lang="es-MX" dirty="0" smtClean="0">
                <a:solidFill>
                  <a:schemeClr val="bg1"/>
                </a:solidFill>
              </a:rPr>
              <a:t>VALORES POR DEFECTO</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646331"/>
          </a:xfrm>
          <a:prstGeom prst="rect">
            <a:avLst/>
          </a:prstGeom>
        </p:spPr>
        <p:txBody>
          <a:bodyPr wrap="square">
            <a:spAutoFit/>
          </a:bodyPr>
          <a:lstStyle/>
          <a:p>
            <a:r>
              <a:rPr lang="es-PE" dirty="0" smtClean="0"/>
              <a:t>Dentro de las propiedades que hemos declarado podemos especificar valores por defecto.</a:t>
            </a:r>
            <a:endParaRPr lang="es-PE" dirty="0"/>
          </a:p>
        </p:txBody>
      </p:sp>
      <p:pic>
        <p:nvPicPr>
          <p:cNvPr id="11" name="Imagen 10"/>
          <p:cNvPicPr>
            <a:picLocks noChangeAspect="1"/>
          </p:cNvPicPr>
          <p:nvPr/>
        </p:nvPicPr>
        <p:blipFill>
          <a:blip r:embed="rId4"/>
          <a:stretch>
            <a:fillRect/>
          </a:stretch>
        </p:blipFill>
        <p:spPr>
          <a:xfrm>
            <a:off x="8933779" y="497739"/>
            <a:ext cx="3133725" cy="2305050"/>
          </a:xfrm>
          <a:prstGeom prst="rect">
            <a:avLst/>
          </a:prstGeom>
        </p:spPr>
      </p:pic>
      <p:pic>
        <p:nvPicPr>
          <p:cNvPr id="12" name="Imagen 11"/>
          <p:cNvPicPr>
            <a:picLocks noChangeAspect="1"/>
          </p:cNvPicPr>
          <p:nvPr/>
        </p:nvPicPr>
        <p:blipFill>
          <a:blip r:embed="rId5"/>
          <a:stretch>
            <a:fillRect/>
          </a:stretch>
        </p:blipFill>
        <p:spPr>
          <a:xfrm>
            <a:off x="4553461" y="791211"/>
            <a:ext cx="4321583" cy="5905803"/>
          </a:xfrm>
          <a:prstGeom prst="rect">
            <a:avLst/>
          </a:prstGeom>
        </p:spPr>
      </p:pic>
      <p:pic>
        <p:nvPicPr>
          <p:cNvPr id="13" name="Imagen 12"/>
          <p:cNvPicPr>
            <a:picLocks noChangeAspect="1"/>
          </p:cNvPicPr>
          <p:nvPr/>
        </p:nvPicPr>
        <p:blipFill>
          <a:blip r:embed="rId6"/>
          <a:stretch>
            <a:fillRect/>
          </a:stretch>
        </p:blipFill>
        <p:spPr>
          <a:xfrm>
            <a:off x="8000784" y="3311748"/>
            <a:ext cx="4162425" cy="2552700"/>
          </a:xfrm>
          <a:prstGeom prst="rect">
            <a:avLst/>
          </a:prstGeom>
        </p:spPr>
      </p:pic>
    </p:spTree>
    <p:extLst>
      <p:ext uri="{BB962C8B-B14F-4D97-AF65-F5344CB8AC3E}">
        <p14:creationId xmlns:p14="http://schemas.microsoft.com/office/powerpoint/2010/main" val="131911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45421" y="1787844"/>
            <a:ext cx="3007042" cy="369332"/>
          </a:xfrm>
          <a:prstGeom prst="rect">
            <a:avLst/>
          </a:prstGeom>
        </p:spPr>
        <p:txBody>
          <a:bodyPr wrap="none">
            <a:spAutoFit/>
          </a:bodyPr>
          <a:lstStyle/>
          <a:p>
            <a:r>
              <a:rPr lang="es-MX" dirty="0" smtClean="0">
                <a:solidFill>
                  <a:schemeClr val="bg1"/>
                </a:solidFill>
              </a:rPr>
              <a:t>METODOS EN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838164" y="144880"/>
            <a:ext cx="7229340" cy="369332"/>
          </a:xfrm>
          <a:prstGeom prst="rect">
            <a:avLst/>
          </a:prstGeom>
        </p:spPr>
        <p:txBody>
          <a:bodyPr wrap="square">
            <a:spAutoFit/>
          </a:bodyPr>
          <a:lstStyle/>
          <a:p>
            <a:r>
              <a:rPr lang="es-PE" dirty="0" smtClean="0"/>
              <a:t>Creando Método para la Clase Producto</a:t>
            </a:r>
            <a:endParaRPr lang="es-PE" dirty="0"/>
          </a:p>
        </p:txBody>
      </p:sp>
      <p:pic>
        <p:nvPicPr>
          <p:cNvPr id="9" name="Imagen 8"/>
          <p:cNvPicPr>
            <a:picLocks noChangeAspect="1"/>
          </p:cNvPicPr>
          <p:nvPr/>
        </p:nvPicPr>
        <p:blipFill>
          <a:blip r:embed="rId4"/>
          <a:stretch>
            <a:fillRect/>
          </a:stretch>
        </p:blipFill>
        <p:spPr>
          <a:xfrm>
            <a:off x="4338312" y="611778"/>
            <a:ext cx="3828520" cy="4405518"/>
          </a:xfrm>
          <a:prstGeom prst="rect">
            <a:avLst/>
          </a:prstGeom>
        </p:spPr>
      </p:pic>
      <p:pic>
        <p:nvPicPr>
          <p:cNvPr id="10" name="Imagen 9"/>
          <p:cNvPicPr>
            <a:picLocks noChangeAspect="1"/>
          </p:cNvPicPr>
          <p:nvPr/>
        </p:nvPicPr>
        <p:blipFill>
          <a:blip r:embed="rId5"/>
          <a:stretch>
            <a:fillRect/>
          </a:stretch>
        </p:blipFill>
        <p:spPr>
          <a:xfrm>
            <a:off x="8198558" y="598899"/>
            <a:ext cx="3868946" cy="4405518"/>
          </a:xfrm>
          <a:prstGeom prst="rect">
            <a:avLst/>
          </a:prstGeom>
        </p:spPr>
      </p:pic>
      <p:pic>
        <p:nvPicPr>
          <p:cNvPr id="14" name="Imagen 13"/>
          <p:cNvPicPr>
            <a:picLocks noChangeAspect="1"/>
          </p:cNvPicPr>
          <p:nvPr/>
        </p:nvPicPr>
        <p:blipFill>
          <a:blip r:embed="rId6"/>
          <a:stretch>
            <a:fillRect/>
          </a:stretch>
        </p:blipFill>
        <p:spPr>
          <a:xfrm>
            <a:off x="6347253" y="5114862"/>
            <a:ext cx="3702610" cy="1536756"/>
          </a:xfrm>
          <a:prstGeom prst="rect">
            <a:avLst/>
          </a:prstGeom>
        </p:spPr>
      </p:pic>
    </p:spTree>
    <p:extLst>
      <p:ext uri="{BB962C8B-B14F-4D97-AF65-F5344CB8AC3E}">
        <p14:creationId xmlns:p14="http://schemas.microsoft.com/office/powerpoint/2010/main" val="406288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472647" y="-10428"/>
            <a:ext cx="7229340" cy="646331"/>
          </a:xfrm>
          <a:prstGeom prst="rect">
            <a:avLst/>
          </a:prstGeom>
        </p:spPr>
        <p:txBody>
          <a:bodyPr wrap="square">
            <a:spAutoFit/>
          </a:bodyPr>
          <a:lstStyle/>
          <a:p>
            <a:r>
              <a:rPr lang="es-PE" dirty="0" smtClean="0"/>
              <a:t>El constructor de una clase  es una función que se ejecuta cuando recién se crea una instancia de la clase.</a:t>
            </a:r>
            <a:endParaRPr lang="es-PE" dirty="0"/>
          </a:p>
        </p:txBody>
      </p:sp>
      <p:pic>
        <p:nvPicPr>
          <p:cNvPr id="10" name="Imagen 9"/>
          <p:cNvPicPr>
            <a:picLocks noChangeAspect="1"/>
          </p:cNvPicPr>
          <p:nvPr/>
        </p:nvPicPr>
        <p:blipFill>
          <a:blip r:embed="rId4"/>
          <a:stretch>
            <a:fillRect/>
          </a:stretch>
        </p:blipFill>
        <p:spPr>
          <a:xfrm>
            <a:off x="8198558" y="598899"/>
            <a:ext cx="3868946" cy="4501135"/>
          </a:xfrm>
          <a:prstGeom prst="rect">
            <a:avLst/>
          </a:prstGeom>
        </p:spPr>
      </p:pic>
      <p:pic>
        <p:nvPicPr>
          <p:cNvPr id="11" name="Imagen 10"/>
          <p:cNvPicPr>
            <a:picLocks noChangeAspect="1"/>
          </p:cNvPicPr>
          <p:nvPr/>
        </p:nvPicPr>
        <p:blipFill>
          <a:blip r:embed="rId5"/>
          <a:stretch>
            <a:fillRect/>
          </a:stretch>
        </p:blipFill>
        <p:spPr>
          <a:xfrm>
            <a:off x="4642412" y="598899"/>
            <a:ext cx="3352800" cy="4501135"/>
          </a:xfrm>
          <a:prstGeom prst="rect">
            <a:avLst/>
          </a:prstGeom>
        </p:spPr>
      </p:pic>
      <p:pic>
        <p:nvPicPr>
          <p:cNvPr id="12" name="Imagen 11"/>
          <p:cNvPicPr>
            <a:picLocks noChangeAspect="1"/>
          </p:cNvPicPr>
          <p:nvPr/>
        </p:nvPicPr>
        <p:blipFill>
          <a:blip r:embed="rId6"/>
          <a:stretch>
            <a:fillRect/>
          </a:stretch>
        </p:blipFill>
        <p:spPr>
          <a:xfrm>
            <a:off x="7081811" y="5203066"/>
            <a:ext cx="2796284" cy="1535804"/>
          </a:xfrm>
          <a:prstGeom prst="rect">
            <a:avLst/>
          </a:prstGeom>
        </p:spPr>
      </p:pic>
      <p:cxnSp>
        <p:nvCxnSpPr>
          <p:cNvPr id="15" name="Conector recto de flecha 14"/>
          <p:cNvCxnSpPr/>
          <p:nvPr/>
        </p:nvCxnSpPr>
        <p:spPr>
          <a:xfrm flipH="1">
            <a:off x="9697792" y="1956431"/>
            <a:ext cx="824247" cy="324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8912180" y="3747752"/>
            <a:ext cx="463640" cy="196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79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2" name="1 Título"/>
          <p:cNvSpPr>
            <a:spLocks noGrp="1"/>
          </p:cNvSpPr>
          <p:nvPr>
            <p:ph type="title"/>
          </p:nvPr>
        </p:nvSpPr>
        <p:spPr>
          <a:xfrm>
            <a:off x="3264794" y="5464824"/>
            <a:ext cx="8229600" cy="1143000"/>
          </a:xfrm>
        </p:spPr>
        <p:txBody>
          <a:bodyPr/>
          <a:lstStyle/>
          <a:p>
            <a:pPr eaLnBrk="1" hangingPunct="1"/>
            <a:r>
              <a:rPr lang="es-MX" altLang="es-PE" dirty="0" smtClean="0"/>
              <a:t>DEFINICIONES BASICAS (1).</a:t>
            </a:r>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76" y="2303060"/>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1200329"/>
          </a:xfrm>
          <a:prstGeom prst="rect">
            <a:avLst/>
          </a:prstGeom>
          <a:noFill/>
        </p:spPr>
        <p:txBody>
          <a:bodyPr wrap="square" rtlCol="0">
            <a:spAutoFit/>
          </a:bodyPr>
          <a:lstStyle/>
          <a:p>
            <a:pPr algn="just"/>
            <a:r>
              <a:rPr lang="es-PE" dirty="0" smtClean="0">
                <a:solidFill>
                  <a:srgbClr val="FF0000"/>
                </a:solidFill>
              </a:rPr>
              <a:t>var_dump: </a:t>
            </a:r>
            <a:r>
              <a:rPr lang="es-PE" dirty="0"/>
              <a:t>Esta función muestra información estructurada sobre una o más expresiones incluyendo su tipo y valor. Las matrices y los objetos son explorados recursivamente con valores sangrados para mostrar su estructura.</a:t>
            </a:r>
            <a:r>
              <a:rPr lang="es-PE" dirty="0" smtClean="0"/>
              <a:t> </a:t>
            </a:r>
            <a:endParaRPr lang="es-PE" dirty="0"/>
          </a:p>
        </p:txBody>
      </p:sp>
      <p:sp>
        <p:nvSpPr>
          <p:cNvPr id="7" name="Rectángulo 6"/>
          <p:cNvSpPr/>
          <p:nvPr/>
        </p:nvSpPr>
        <p:spPr>
          <a:xfrm>
            <a:off x="5563673" y="2303060"/>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9" name="Imagen 8"/>
          <p:cNvPicPr>
            <a:picLocks noChangeAspect="1"/>
          </p:cNvPicPr>
          <p:nvPr/>
        </p:nvPicPr>
        <p:blipFill>
          <a:blip r:embed="rId4"/>
          <a:stretch>
            <a:fillRect/>
          </a:stretch>
        </p:blipFill>
        <p:spPr>
          <a:xfrm>
            <a:off x="5848845" y="2738896"/>
            <a:ext cx="5371295" cy="3868928"/>
          </a:xfrm>
          <a:prstGeom prst="rect">
            <a:avLst/>
          </a:prstGeom>
        </p:spPr>
      </p:pic>
    </p:spTree>
    <p:extLst>
      <p:ext uri="{BB962C8B-B14F-4D97-AF65-F5344CB8AC3E}">
        <p14:creationId xmlns:p14="http://schemas.microsoft.com/office/powerpoint/2010/main" val="385438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7" y="2264422"/>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59145" y="312738"/>
            <a:ext cx="4126342" cy="5159329"/>
          </a:xfrm>
          <a:prstGeom prst="rect">
            <a:avLst/>
          </a:prstGeom>
        </p:spPr>
      </p:pic>
      <p:pic>
        <p:nvPicPr>
          <p:cNvPr id="13" name="Imagen 12"/>
          <p:cNvPicPr>
            <a:picLocks noChangeAspect="1"/>
          </p:cNvPicPr>
          <p:nvPr/>
        </p:nvPicPr>
        <p:blipFill>
          <a:blip r:embed="rId5"/>
          <a:stretch>
            <a:fillRect/>
          </a:stretch>
        </p:blipFill>
        <p:spPr>
          <a:xfrm>
            <a:off x="8993813" y="312738"/>
            <a:ext cx="3099449" cy="1543876"/>
          </a:xfrm>
          <a:prstGeom prst="rect">
            <a:avLst/>
          </a:prstGeom>
        </p:spPr>
      </p:pic>
      <p:pic>
        <p:nvPicPr>
          <p:cNvPr id="14" name="Imagen 13"/>
          <p:cNvPicPr>
            <a:picLocks noChangeAspect="1"/>
          </p:cNvPicPr>
          <p:nvPr/>
        </p:nvPicPr>
        <p:blipFill>
          <a:blip r:embed="rId6"/>
          <a:stretch>
            <a:fillRect/>
          </a:stretch>
        </p:blipFill>
        <p:spPr>
          <a:xfrm>
            <a:off x="8993812" y="2120877"/>
            <a:ext cx="3099449" cy="1630230"/>
          </a:xfrm>
          <a:prstGeom prst="rect">
            <a:avLst/>
          </a:prstGeom>
        </p:spPr>
      </p:pic>
    </p:spTree>
    <p:extLst>
      <p:ext uri="{BB962C8B-B14F-4D97-AF65-F5344CB8AC3E}">
        <p14:creationId xmlns:p14="http://schemas.microsoft.com/office/powerpoint/2010/main" val="161954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813050" y="1771765"/>
            <a:ext cx="3577711" cy="369332"/>
          </a:xfrm>
          <a:prstGeom prst="rect">
            <a:avLst/>
          </a:prstGeom>
        </p:spPr>
        <p:txBody>
          <a:bodyPr wrap="none">
            <a:spAutoFit/>
          </a:bodyPr>
          <a:lstStyle/>
          <a:p>
            <a:r>
              <a:rPr lang="es-MX" dirty="0" smtClean="0">
                <a:solidFill>
                  <a:schemeClr val="bg1"/>
                </a:solidFill>
              </a:rPr>
              <a:t>CONSTRUCTOR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74083" y="228809"/>
            <a:ext cx="4247011" cy="6239743"/>
          </a:xfrm>
          <a:prstGeom prst="rect">
            <a:avLst/>
          </a:prstGeom>
        </p:spPr>
      </p:pic>
      <p:pic>
        <p:nvPicPr>
          <p:cNvPr id="10" name="Imagen 9"/>
          <p:cNvPicPr>
            <a:picLocks noChangeAspect="1"/>
          </p:cNvPicPr>
          <p:nvPr/>
        </p:nvPicPr>
        <p:blipFill>
          <a:blip r:embed="rId5"/>
          <a:stretch>
            <a:fillRect/>
          </a:stretch>
        </p:blipFill>
        <p:spPr>
          <a:xfrm>
            <a:off x="8925060" y="228809"/>
            <a:ext cx="3200400" cy="2505075"/>
          </a:xfrm>
          <a:prstGeom prst="rect">
            <a:avLst/>
          </a:prstGeom>
        </p:spPr>
      </p:pic>
      <p:pic>
        <p:nvPicPr>
          <p:cNvPr id="11" name="Imagen 10"/>
          <p:cNvPicPr>
            <a:picLocks noChangeAspect="1"/>
          </p:cNvPicPr>
          <p:nvPr/>
        </p:nvPicPr>
        <p:blipFill>
          <a:blip r:embed="rId6"/>
          <a:stretch>
            <a:fillRect/>
          </a:stretch>
        </p:blipFill>
        <p:spPr>
          <a:xfrm>
            <a:off x="9955370" y="2802789"/>
            <a:ext cx="1417920" cy="3741564"/>
          </a:xfrm>
          <a:prstGeom prst="rect">
            <a:avLst/>
          </a:prstGeom>
        </p:spPr>
      </p:pic>
    </p:spTree>
    <p:extLst>
      <p:ext uri="{BB962C8B-B14F-4D97-AF65-F5344CB8AC3E}">
        <p14:creationId xmlns:p14="http://schemas.microsoft.com/office/powerpoint/2010/main" val="281014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565025" y="1759031"/>
            <a:ext cx="2324675" cy="369332"/>
          </a:xfrm>
          <a:prstGeom prst="rect">
            <a:avLst/>
          </a:prstGeom>
        </p:spPr>
        <p:txBody>
          <a:bodyPr wrap="none">
            <a:spAutoFit/>
          </a:bodyPr>
          <a:lstStyle/>
          <a:p>
            <a:r>
              <a:rPr lang="es-MX" dirty="0" smtClean="0">
                <a:solidFill>
                  <a:schemeClr val="bg1"/>
                </a:solidFill>
              </a:rPr>
              <a:t>CLASES ANONIMAS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966953" y="460720"/>
            <a:ext cx="7113430" cy="923330"/>
          </a:xfrm>
          <a:prstGeom prst="rect">
            <a:avLst/>
          </a:prstGeom>
        </p:spPr>
        <p:txBody>
          <a:bodyPr wrap="square">
            <a:spAutoFit/>
          </a:bodyPr>
          <a:lstStyle/>
          <a:p>
            <a:r>
              <a:rPr lang="es-PE" dirty="0">
                <a:solidFill>
                  <a:srgbClr val="333333"/>
                </a:solidFill>
                <a:latin typeface="Fira Sans"/>
              </a:rPr>
              <a:t>En PHP 7 se ha añadido soporte para clases anónimas. Las clases anónimas son útiles cuando es necesario crear objetos sencillos y únicos.</a:t>
            </a:r>
            <a:endParaRPr lang="es-PE" dirty="0"/>
          </a:p>
        </p:txBody>
      </p:sp>
      <p:pic>
        <p:nvPicPr>
          <p:cNvPr id="12" name="Imagen 11"/>
          <p:cNvPicPr>
            <a:picLocks noChangeAspect="1"/>
          </p:cNvPicPr>
          <p:nvPr/>
        </p:nvPicPr>
        <p:blipFill>
          <a:blip r:embed="rId4"/>
          <a:stretch>
            <a:fillRect/>
          </a:stretch>
        </p:blipFill>
        <p:spPr>
          <a:xfrm>
            <a:off x="778547" y="1572256"/>
            <a:ext cx="4372345" cy="5111880"/>
          </a:xfrm>
          <a:prstGeom prst="rect">
            <a:avLst/>
          </a:prstGeom>
        </p:spPr>
      </p:pic>
      <p:pic>
        <p:nvPicPr>
          <p:cNvPr id="16" name="Imagen 15"/>
          <p:cNvPicPr>
            <a:picLocks noChangeAspect="1"/>
          </p:cNvPicPr>
          <p:nvPr/>
        </p:nvPicPr>
        <p:blipFill>
          <a:blip r:embed="rId5"/>
          <a:stretch>
            <a:fillRect/>
          </a:stretch>
        </p:blipFill>
        <p:spPr>
          <a:xfrm>
            <a:off x="5248664" y="4776446"/>
            <a:ext cx="6840037" cy="923925"/>
          </a:xfrm>
          <a:prstGeom prst="rect">
            <a:avLst/>
          </a:prstGeom>
        </p:spPr>
      </p:pic>
      <p:pic>
        <p:nvPicPr>
          <p:cNvPr id="17" name="Imagen 16"/>
          <p:cNvPicPr>
            <a:picLocks noChangeAspect="1"/>
          </p:cNvPicPr>
          <p:nvPr/>
        </p:nvPicPr>
        <p:blipFill>
          <a:blip r:embed="rId6"/>
          <a:stretch>
            <a:fillRect/>
          </a:stretch>
        </p:blipFill>
        <p:spPr>
          <a:xfrm>
            <a:off x="5256595" y="1572255"/>
            <a:ext cx="6823788" cy="2961108"/>
          </a:xfrm>
          <a:prstGeom prst="rect">
            <a:avLst/>
          </a:prstGeom>
        </p:spPr>
      </p:pic>
      <p:pic>
        <p:nvPicPr>
          <p:cNvPr id="18" name="Imagen 17"/>
          <p:cNvPicPr>
            <a:picLocks noChangeAspect="1"/>
          </p:cNvPicPr>
          <p:nvPr/>
        </p:nvPicPr>
        <p:blipFill>
          <a:blip r:embed="rId7"/>
          <a:stretch>
            <a:fillRect/>
          </a:stretch>
        </p:blipFill>
        <p:spPr>
          <a:xfrm>
            <a:off x="1296856" y="567133"/>
            <a:ext cx="3604584" cy="600764"/>
          </a:xfrm>
          <a:prstGeom prst="rect">
            <a:avLst/>
          </a:prstGeom>
        </p:spPr>
      </p:pic>
    </p:spTree>
    <p:extLst>
      <p:ext uri="{BB962C8B-B14F-4D97-AF65-F5344CB8AC3E}">
        <p14:creationId xmlns:p14="http://schemas.microsoft.com/office/powerpoint/2010/main" val="117527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103851" y="1801883"/>
            <a:ext cx="3040961" cy="369332"/>
          </a:xfrm>
          <a:prstGeom prst="rect">
            <a:avLst/>
          </a:prstGeom>
        </p:spPr>
        <p:txBody>
          <a:bodyPr wrap="none">
            <a:spAutoFit/>
          </a:bodyPr>
          <a:lstStyle/>
          <a:p>
            <a:r>
              <a:rPr lang="es-MX" dirty="0" smtClean="0">
                <a:solidFill>
                  <a:schemeClr val="bg1"/>
                </a:solidFill>
              </a:rPr>
              <a:t>HERENCIA DE UNA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791461" y="922385"/>
            <a:ext cx="7057488" cy="4267801"/>
          </a:xfrm>
          <a:prstGeom prst="rect">
            <a:avLst/>
          </a:prstGeom>
        </p:spPr>
      </p:pic>
      <p:sp>
        <p:nvSpPr>
          <p:cNvPr id="12" name="Rectángulo 11"/>
          <p:cNvSpPr/>
          <p:nvPr/>
        </p:nvSpPr>
        <p:spPr>
          <a:xfrm>
            <a:off x="4735519" y="228809"/>
            <a:ext cx="7113430" cy="369332"/>
          </a:xfrm>
          <a:prstGeom prst="rect">
            <a:avLst/>
          </a:prstGeom>
        </p:spPr>
        <p:txBody>
          <a:bodyPr wrap="square">
            <a:spAutoFit/>
          </a:bodyPr>
          <a:lstStyle/>
          <a:p>
            <a:r>
              <a:rPr lang="es-PE" dirty="0" smtClean="0">
                <a:solidFill>
                  <a:srgbClr val="333333"/>
                </a:solidFill>
                <a:latin typeface="Fira Sans"/>
              </a:rPr>
              <a:t>Se utiliza la palabra reservada extends.</a:t>
            </a:r>
            <a:endParaRPr lang="es-PE" dirty="0"/>
          </a:p>
        </p:txBody>
      </p:sp>
      <p:pic>
        <p:nvPicPr>
          <p:cNvPr id="13" name="Imagen 12"/>
          <p:cNvPicPr>
            <a:picLocks noChangeAspect="1"/>
          </p:cNvPicPr>
          <p:nvPr/>
        </p:nvPicPr>
        <p:blipFill>
          <a:blip r:embed="rId5"/>
          <a:stretch>
            <a:fillRect/>
          </a:stretch>
        </p:blipFill>
        <p:spPr>
          <a:xfrm>
            <a:off x="5512678" y="5514430"/>
            <a:ext cx="5576032" cy="1130076"/>
          </a:xfrm>
          <a:prstGeom prst="rect">
            <a:avLst/>
          </a:prstGeom>
        </p:spPr>
      </p:pic>
    </p:spTree>
    <p:extLst>
      <p:ext uri="{BB962C8B-B14F-4D97-AF65-F5344CB8AC3E}">
        <p14:creationId xmlns:p14="http://schemas.microsoft.com/office/powerpoint/2010/main" val="83025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598906" y="312738"/>
            <a:ext cx="7491211" cy="1876425"/>
          </a:xfrm>
          <a:prstGeom prst="rect">
            <a:avLst/>
          </a:prstGeom>
        </p:spPr>
      </p:pic>
      <p:pic>
        <p:nvPicPr>
          <p:cNvPr id="10" name="Imagen 9"/>
          <p:cNvPicPr>
            <a:picLocks noChangeAspect="1"/>
          </p:cNvPicPr>
          <p:nvPr/>
        </p:nvPicPr>
        <p:blipFill>
          <a:blip r:embed="rId5"/>
          <a:stretch>
            <a:fillRect/>
          </a:stretch>
        </p:blipFill>
        <p:spPr>
          <a:xfrm>
            <a:off x="4598906" y="2277301"/>
            <a:ext cx="7491211" cy="1781175"/>
          </a:xfrm>
          <a:prstGeom prst="rect">
            <a:avLst/>
          </a:prstGeom>
        </p:spPr>
      </p:pic>
      <p:pic>
        <p:nvPicPr>
          <p:cNvPr id="11" name="Imagen 10"/>
          <p:cNvPicPr>
            <a:picLocks noChangeAspect="1"/>
          </p:cNvPicPr>
          <p:nvPr/>
        </p:nvPicPr>
        <p:blipFill>
          <a:blip r:embed="rId6"/>
          <a:stretch>
            <a:fillRect/>
          </a:stretch>
        </p:blipFill>
        <p:spPr>
          <a:xfrm>
            <a:off x="4598905" y="4146614"/>
            <a:ext cx="7491211" cy="1085850"/>
          </a:xfrm>
          <a:prstGeom prst="rect">
            <a:avLst/>
          </a:prstGeom>
        </p:spPr>
      </p:pic>
      <p:pic>
        <p:nvPicPr>
          <p:cNvPr id="14" name="Imagen 13"/>
          <p:cNvPicPr>
            <a:picLocks noChangeAspect="1"/>
          </p:cNvPicPr>
          <p:nvPr/>
        </p:nvPicPr>
        <p:blipFill>
          <a:blip r:embed="rId7"/>
          <a:stretch>
            <a:fillRect/>
          </a:stretch>
        </p:blipFill>
        <p:spPr>
          <a:xfrm>
            <a:off x="4935023" y="5232464"/>
            <a:ext cx="2476500" cy="1152525"/>
          </a:xfrm>
          <a:prstGeom prst="rect">
            <a:avLst/>
          </a:prstGeom>
        </p:spPr>
      </p:pic>
    </p:spTree>
    <p:extLst>
      <p:ext uri="{BB962C8B-B14F-4D97-AF65-F5344CB8AC3E}">
        <p14:creationId xmlns:p14="http://schemas.microsoft.com/office/powerpoint/2010/main" val="2887458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a:blip r:embed="rId4"/>
          <a:stretch>
            <a:fillRect/>
          </a:stretch>
        </p:blipFill>
        <p:spPr>
          <a:xfrm>
            <a:off x="4612649" y="2102604"/>
            <a:ext cx="7448550" cy="2124075"/>
          </a:xfrm>
          <a:prstGeom prst="rect">
            <a:avLst/>
          </a:prstGeom>
        </p:spPr>
      </p:pic>
    </p:spTree>
    <p:extLst>
      <p:ext uri="{BB962C8B-B14F-4D97-AF65-F5344CB8AC3E}">
        <p14:creationId xmlns:p14="http://schemas.microsoft.com/office/powerpoint/2010/main" val="3995194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5014443" y="228809"/>
            <a:ext cx="6975788" cy="4222946"/>
          </a:xfrm>
          <a:prstGeom prst="rect">
            <a:avLst/>
          </a:prstGeom>
        </p:spPr>
      </p:pic>
      <p:cxnSp>
        <p:nvCxnSpPr>
          <p:cNvPr id="10" name="Conector recto de flecha 9"/>
          <p:cNvCxnSpPr/>
          <p:nvPr/>
        </p:nvCxnSpPr>
        <p:spPr>
          <a:xfrm>
            <a:off x="3090930" y="1056068"/>
            <a:ext cx="2318197" cy="167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1897398" y="854161"/>
            <a:ext cx="1193532" cy="369332"/>
          </a:xfrm>
          <a:prstGeom prst="rect">
            <a:avLst/>
          </a:prstGeom>
          <a:noFill/>
        </p:spPr>
        <p:txBody>
          <a:bodyPr wrap="none" rtlCol="0">
            <a:spAutoFit/>
          </a:bodyPr>
          <a:lstStyle/>
          <a:p>
            <a:r>
              <a:rPr lang="es-PE" dirty="0" smtClean="0"/>
              <a:t>PRIVADO</a:t>
            </a:r>
            <a:endParaRPr lang="es-PE" dirty="0"/>
          </a:p>
        </p:txBody>
      </p:sp>
      <p:pic>
        <p:nvPicPr>
          <p:cNvPr id="14" name="Imagen 13"/>
          <p:cNvPicPr>
            <a:picLocks noChangeAspect="1"/>
          </p:cNvPicPr>
          <p:nvPr/>
        </p:nvPicPr>
        <p:blipFill>
          <a:blip r:embed="rId5"/>
          <a:stretch>
            <a:fillRect/>
          </a:stretch>
        </p:blipFill>
        <p:spPr>
          <a:xfrm>
            <a:off x="4651730" y="4765183"/>
            <a:ext cx="7441532" cy="1809829"/>
          </a:xfrm>
          <a:prstGeom prst="rect">
            <a:avLst/>
          </a:prstGeom>
        </p:spPr>
      </p:pic>
    </p:spTree>
    <p:extLst>
      <p:ext uri="{BB962C8B-B14F-4D97-AF65-F5344CB8AC3E}">
        <p14:creationId xmlns:p14="http://schemas.microsoft.com/office/powerpoint/2010/main" val="141667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4901352" y="160338"/>
            <a:ext cx="6921454" cy="6527567"/>
          </a:xfrm>
          <a:prstGeom prst="rect">
            <a:avLst/>
          </a:prstGeom>
        </p:spPr>
      </p:pic>
    </p:spTree>
    <p:extLst>
      <p:ext uri="{BB962C8B-B14F-4D97-AF65-F5344CB8AC3E}">
        <p14:creationId xmlns:p14="http://schemas.microsoft.com/office/powerpoint/2010/main" val="570269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3542188" cy="369332"/>
          </a:xfrm>
          <a:prstGeom prst="rect">
            <a:avLst/>
          </a:prstGeom>
        </p:spPr>
        <p:txBody>
          <a:bodyPr wrap="none">
            <a:spAutoFit/>
          </a:bodyPr>
          <a:lstStyle/>
          <a:p>
            <a:r>
              <a:rPr lang="es-MX" dirty="0" smtClean="0">
                <a:solidFill>
                  <a:schemeClr val="bg1"/>
                </a:solidFill>
              </a:rPr>
              <a:t>MODIFICADORES DE ACCESO </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6503831" y="67606"/>
            <a:ext cx="4636393" cy="6655166"/>
          </a:xfrm>
          <a:prstGeom prst="rect">
            <a:avLst/>
          </a:prstGeom>
        </p:spPr>
      </p:pic>
      <p:cxnSp>
        <p:nvCxnSpPr>
          <p:cNvPr id="11" name="Conector recto de flecha 10"/>
          <p:cNvCxnSpPr/>
          <p:nvPr/>
        </p:nvCxnSpPr>
        <p:spPr>
          <a:xfrm flipH="1">
            <a:off x="9981127" y="1068946"/>
            <a:ext cx="1970467" cy="320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2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927929" y="1733272"/>
            <a:ext cx="2716449" cy="369332"/>
          </a:xfrm>
          <a:prstGeom prst="rect">
            <a:avLst/>
          </a:prstGeom>
        </p:spPr>
        <p:txBody>
          <a:bodyPr wrap="none">
            <a:spAutoFit/>
          </a:bodyPr>
          <a:lstStyle/>
          <a:p>
            <a:r>
              <a:rPr lang="es-MX" dirty="0" smtClean="0">
                <a:solidFill>
                  <a:schemeClr val="bg1"/>
                </a:solidFill>
              </a:rPr>
              <a:t>CONSTANTE DE CLASE</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853158" cy="646331"/>
          </a:xfrm>
          <a:prstGeom prst="rect">
            <a:avLst/>
          </a:prstGeom>
        </p:spPr>
        <p:txBody>
          <a:bodyPr wrap="none">
            <a:spAutoFit/>
          </a:bodyPr>
          <a:lstStyle/>
          <a:p>
            <a:r>
              <a:rPr lang="es-PE" dirty="0" smtClean="0">
                <a:solidFill>
                  <a:srgbClr val="333333"/>
                </a:solidFill>
                <a:latin typeface="Fira Sans"/>
              </a:rPr>
              <a:t>Son aquellas que mantienen su valor de forma permanente y sin </a:t>
            </a:r>
          </a:p>
          <a:p>
            <a:r>
              <a:rPr lang="es-PE" dirty="0" smtClean="0">
                <a:solidFill>
                  <a:srgbClr val="333333"/>
                </a:solidFill>
                <a:latin typeface="Fira Sans"/>
              </a:rPr>
              <a:t>Cambio.</a:t>
            </a:r>
            <a:endParaRPr lang="es-PE" dirty="0"/>
          </a:p>
        </p:txBody>
      </p:sp>
      <p:pic>
        <p:nvPicPr>
          <p:cNvPr id="10" name="Imagen 9"/>
          <p:cNvPicPr>
            <a:picLocks noChangeAspect="1"/>
          </p:cNvPicPr>
          <p:nvPr/>
        </p:nvPicPr>
        <p:blipFill>
          <a:blip r:embed="rId4"/>
          <a:stretch>
            <a:fillRect/>
          </a:stretch>
        </p:blipFill>
        <p:spPr>
          <a:xfrm>
            <a:off x="5175496" y="733481"/>
            <a:ext cx="3942746" cy="4910111"/>
          </a:xfrm>
          <a:prstGeom prst="rect">
            <a:avLst/>
          </a:prstGeom>
        </p:spPr>
      </p:pic>
      <p:cxnSp>
        <p:nvCxnSpPr>
          <p:cNvPr id="13" name="Conector recto de flecha 12"/>
          <p:cNvCxnSpPr/>
          <p:nvPr/>
        </p:nvCxnSpPr>
        <p:spPr>
          <a:xfrm flipH="1">
            <a:off x="6593983" y="502276"/>
            <a:ext cx="4262907" cy="656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H="1">
            <a:off x="7186411" y="3387144"/>
            <a:ext cx="4404575" cy="1700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94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898286" y="1763246"/>
            <a:ext cx="1215397" cy="369332"/>
          </a:xfrm>
          <a:prstGeom prst="rect">
            <a:avLst/>
          </a:prstGeom>
        </p:spPr>
        <p:txBody>
          <a:bodyPr wrap="none">
            <a:spAutoFit/>
          </a:bodyPr>
          <a:lstStyle/>
          <a:p>
            <a:r>
              <a:rPr lang="es-MX" altLang="es-PE" dirty="0" smtClean="0">
                <a:solidFill>
                  <a:schemeClr val="bg1"/>
                </a:solidFill>
              </a:rPr>
              <a:t>CLASE 02</a:t>
            </a:r>
            <a:endParaRPr lang="es-PE" dirty="0">
              <a:solidFill>
                <a:schemeClr val="bg1"/>
              </a:solidFill>
            </a:endParaRPr>
          </a:p>
        </p:txBody>
      </p:sp>
      <p:pic>
        <p:nvPicPr>
          <p:cNvPr id="2050"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76" y="2296835"/>
            <a:ext cx="3630813" cy="25782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563673" y="965914"/>
            <a:ext cx="6482553" cy="923330"/>
          </a:xfrm>
          <a:prstGeom prst="rect">
            <a:avLst/>
          </a:prstGeom>
          <a:noFill/>
        </p:spPr>
        <p:txBody>
          <a:bodyPr wrap="square" rtlCol="0">
            <a:spAutoFit/>
          </a:bodyPr>
          <a:lstStyle/>
          <a:p>
            <a:pPr algn="just"/>
            <a:r>
              <a:rPr lang="es-PE" dirty="0" smtClean="0">
                <a:solidFill>
                  <a:srgbClr val="FF0000"/>
                </a:solidFill>
              </a:rPr>
              <a:t>PHP_EOL: </a:t>
            </a:r>
            <a:r>
              <a:rPr lang="es-PE" dirty="0"/>
              <a:t>(end of line) introduce un salto de línea en PHP. Mediante la concatenación con un punto forzamos el salto de línea después del texto introducido.</a:t>
            </a:r>
          </a:p>
        </p:txBody>
      </p:sp>
      <p:sp>
        <p:nvSpPr>
          <p:cNvPr id="7" name="Rectángulo 6"/>
          <p:cNvSpPr/>
          <p:nvPr/>
        </p:nvSpPr>
        <p:spPr>
          <a:xfrm>
            <a:off x="5563673" y="1947912"/>
            <a:ext cx="6374297" cy="646331"/>
          </a:xfrm>
          <a:prstGeom prst="rect">
            <a:avLst/>
          </a:prstGeom>
        </p:spPr>
        <p:txBody>
          <a:bodyPr wrap="square">
            <a:spAutoFit/>
          </a:bodyPr>
          <a:lstStyle/>
          <a:p>
            <a:pPr algn="just"/>
            <a:r>
              <a:rPr lang="es-PE" dirty="0" smtClean="0">
                <a:solidFill>
                  <a:srgbClr val="FF0000"/>
                </a:solidFill>
              </a:rPr>
              <a:t>strict_types:  </a:t>
            </a:r>
            <a:r>
              <a:rPr lang="es-PE" dirty="0" smtClean="0"/>
              <a:t>Forzar para que php sea estricto</a:t>
            </a:r>
            <a:endParaRPr lang="es-PE" dirty="0"/>
          </a:p>
          <a:p>
            <a:endParaRPr lang="es-PE" dirty="0"/>
          </a:p>
        </p:txBody>
      </p:sp>
      <p:pic>
        <p:nvPicPr>
          <p:cNvPr id="2" name="Imagen 1"/>
          <p:cNvPicPr>
            <a:picLocks noChangeAspect="1"/>
          </p:cNvPicPr>
          <p:nvPr/>
        </p:nvPicPr>
        <p:blipFill>
          <a:blip r:embed="rId4"/>
          <a:stretch>
            <a:fillRect/>
          </a:stretch>
        </p:blipFill>
        <p:spPr>
          <a:xfrm>
            <a:off x="4727828" y="2541093"/>
            <a:ext cx="7210142" cy="2878285"/>
          </a:xfrm>
          <a:prstGeom prst="rect">
            <a:avLst/>
          </a:prstGeom>
        </p:spPr>
      </p:pic>
      <p:cxnSp>
        <p:nvCxnSpPr>
          <p:cNvPr id="11" name="Conector recto de flecha 10"/>
          <p:cNvCxnSpPr/>
          <p:nvPr/>
        </p:nvCxnSpPr>
        <p:spPr>
          <a:xfrm flipH="1">
            <a:off x="10689465" y="1723834"/>
            <a:ext cx="965171" cy="163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099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033374" y="44143"/>
            <a:ext cx="6933339" cy="1754326"/>
          </a:xfrm>
          <a:prstGeom prst="rect">
            <a:avLst/>
          </a:prstGeom>
        </p:spPr>
        <p:txBody>
          <a:bodyPr wrap="square">
            <a:spAutoFit/>
          </a:bodyPr>
          <a:lstStyle/>
          <a:p>
            <a:pPr algn="just"/>
            <a:r>
              <a:rPr lang="es-PE" dirty="0"/>
              <a:t>Las </a:t>
            </a:r>
            <a:r>
              <a:rPr lang="es-PE" b="1" dirty="0"/>
              <a:t>clases abstractas</a:t>
            </a:r>
            <a:r>
              <a:rPr lang="es-PE" dirty="0"/>
              <a:t> son clases que no se instancian y sólo pueden ser heredadas, trasladando así un funcionamiento obligatorio a clases hijas. Mejoran la </a:t>
            </a:r>
            <a:r>
              <a:rPr lang="es-PE" b="1" dirty="0"/>
              <a:t>calidad del código</a:t>
            </a:r>
            <a:r>
              <a:rPr lang="es-PE" dirty="0"/>
              <a:t> y ayudan a reducir la </a:t>
            </a:r>
            <a:r>
              <a:rPr lang="es-PE" b="1" dirty="0"/>
              <a:t>cantidad de código duplicado</a:t>
            </a:r>
            <a:r>
              <a:rPr lang="es-PE" dirty="0"/>
              <a:t>.</a:t>
            </a:r>
          </a:p>
          <a:p>
            <a:pPr algn="just"/>
            <a:r>
              <a:rPr lang="es-PE" dirty="0"/>
              <a:t>Las clases abstractas pueden extenderse unas a otras, así como extender clases normales.</a:t>
            </a:r>
          </a:p>
        </p:txBody>
      </p:sp>
      <p:pic>
        <p:nvPicPr>
          <p:cNvPr id="3" name="Imagen 2"/>
          <p:cNvPicPr>
            <a:picLocks noChangeAspect="1"/>
          </p:cNvPicPr>
          <p:nvPr/>
        </p:nvPicPr>
        <p:blipFill>
          <a:blip r:embed="rId4"/>
          <a:stretch>
            <a:fillRect/>
          </a:stretch>
        </p:blipFill>
        <p:spPr>
          <a:xfrm>
            <a:off x="6227642" y="1784789"/>
            <a:ext cx="3868089" cy="2343908"/>
          </a:xfrm>
          <a:prstGeom prst="rect">
            <a:avLst/>
          </a:prstGeom>
        </p:spPr>
      </p:pic>
      <p:sp>
        <p:nvSpPr>
          <p:cNvPr id="11" name="Rectángulo 10"/>
          <p:cNvSpPr/>
          <p:nvPr/>
        </p:nvSpPr>
        <p:spPr>
          <a:xfrm>
            <a:off x="4695404" y="4531810"/>
            <a:ext cx="7496596" cy="2031325"/>
          </a:xfrm>
          <a:prstGeom prst="rect">
            <a:avLst/>
          </a:prstGeom>
        </p:spPr>
        <p:txBody>
          <a:bodyPr wrap="square">
            <a:spAutoFit/>
          </a:bodyPr>
          <a:lstStyle/>
          <a:p>
            <a:r>
              <a:rPr lang="es-PE" dirty="0">
                <a:latin typeface="Lucida Sans Unicode" panose="020B0602030504020204" pitchFamily="34" charset="0"/>
              </a:rPr>
              <a:t>Si se define un </a:t>
            </a:r>
            <a:r>
              <a:rPr lang="es-PE" b="1" dirty="0">
                <a:solidFill>
                  <a:srgbClr val="8B0000"/>
                </a:solidFill>
                <a:latin typeface="Lucida Sans Unicode" panose="020B0602030504020204" pitchFamily="34" charset="0"/>
              </a:rPr>
              <a:t>método abstracto</a:t>
            </a:r>
            <a:r>
              <a:rPr lang="es-PE" dirty="0">
                <a:latin typeface="Lucida Sans Unicode" panose="020B0602030504020204" pitchFamily="34" charset="0"/>
              </a:rPr>
              <a:t> dentro de una clase, ésta ha de ser abstracta también. Un método abstracto define una función pero no su implementación. Cuando una </a:t>
            </a:r>
            <a:r>
              <a:rPr lang="es-PE" b="1" dirty="0">
                <a:solidFill>
                  <a:srgbClr val="8B0000"/>
                </a:solidFill>
                <a:latin typeface="Lucida Sans Unicode" panose="020B0602030504020204" pitchFamily="34" charset="0"/>
              </a:rPr>
              <a:t>clase</a:t>
            </a:r>
            <a:r>
              <a:rPr lang="es-PE" dirty="0">
                <a:latin typeface="Lucida Sans Unicode" panose="020B0602030504020204" pitchFamily="34" charset="0"/>
              </a:rPr>
              <a:t> hereda de una abstracta, si ésta tiene un </a:t>
            </a:r>
            <a:r>
              <a:rPr lang="es-PE" b="1" dirty="0">
                <a:solidFill>
                  <a:srgbClr val="8B0000"/>
                </a:solidFill>
                <a:latin typeface="Lucida Sans Unicode" panose="020B0602030504020204" pitchFamily="34" charset="0"/>
              </a:rPr>
              <a:t>método</a:t>
            </a:r>
            <a:r>
              <a:rPr lang="es-PE" dirty="0">
                <a:latin typeface="Lucida Sans Unicode" panose="020B0602030504020204" pitchFamily="34" charset="0"/>
              </a:rPr>
              <a:t> abstracto, </a:t>
            </a:r>
            <a:r>
              <a:rPr lang="es-PE" b="1" dirty="0">
                <a:solidFill>
                  <a:srgbClr val="8B0000"/>
                </a:solidFill>
                <a:latin typeface="Lucida Sans Unicode" panose="020B0602030504020204" pitchFamily="34" charset="0"/>
              </a:rPr>
              <a:t>debe</a:t>
            </a:r>
            <a:r>
              <a:rPr lang="es-PE" dirty="0">
                <a:latin typeface="Lucida Sans Unicode" panose="020B0602030504020204" pitchFamily="34" charset="0"/>
              </a:rPr>
              <a:t> ser definido en la clase hija. En el siguiente ejemplo, los métodos </a:t>
            </a:r>
            <a:r>
              <a:rPr lang="es-PE" i="1" dirty="0" err="1">
                <a:solidFill>
                  <a:srgbClr val="006400"/>
                </a:solidFill>
                <a:latin typeface="Lucida Sans Unicode" panose="020B0602030504020204" pitchFamily="34" charset="0"/>
              </a:rPr>
              <a:t>setPotencia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y </a:t>
            </a:r>
            <a:r>
              <a:rPr lang="es-PE" i="1" dirty="0" err="1">
                <a:solidFill>
                  <a:srgbClr val="006400"/>
                </a:solidFill>
                <a:latin typeface="Lucida Sans Unicode" panose="020B0602030504020204" pitchFamily="34" charset="0"/>
              </a:rPr>
              <a:t>getPotencia</a:t>
            </a:r>
            <a:r>
              <a:rPr lang="es-PE" i="1" dirty="0">
                <a:solidFill>
                  <a:srgbClr val="006400"/>
                </a:solidFill>
                <a:latin typeface="Lucida Sans Unicode" panose="020B0602030504020204" pitchFamily="34" charset="0"/>
              </a:rPr>
              <a:t>()</a:t>
            </a:r>
            <a:r>
              <a:rPr lang="es-PE" dirty="0">
                <a:latin typeface="Lucida Sans Unicode" panose="020B0602030504020204" pitchFamily="34" charset="0"/>
              </a:rPr>
              <a:t> deberán ser definidos en las clases hijas:</a:t>
            </a:r>
            <a:endParaRPr lang="es-PE" dirty="0"/>
          </a:p>
        </p:txBody>
      </p:sp>
    </p:spTree>
    <p:extLst>
      <p:ext uri="{BB962C8B-B14F-4D97-AF65-F5344CB8AC3E}">
        <p14:creationId xmlns:p14="http://schemas.microsoft.com/office/powerpoint/2010/main" val="93698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2277418" cy="369332"/>
          </a:xfrm>
          <a:prstGeom prst="rect">
            <a:avLst/>
          </a:prstGeom>
        </p:spPr>
        <p:txBody>
          <a:bodyPr wrap="none">
            <a:spAutoFit/>
          </a:bodyPr>
          <a:lstStyle/>
          <a:p>
            <a:r>
              <a:rPr lang="es-MX" dirty="0" smtClean="0">
                <a:solidFill>
                  <a:schemeClr val="bg1"/>
                </a:solidFill>
              </a:rPr>
              <a:t>CLASE ABSTRACTA</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3967571" y="186865"/>
            <a:ext cx="8087054" cy="6136661"/>
          </a:xfrm>
          <a:prstGeom prst="rect">
            <a:avLst/>
          </a:prstGeom>
        </p:spPr>
      </p:pic>
    </p:spTree>
    <p:extLst>
      <p:ext uri="{BB962C8B-B14F-4D97-AF65-F5344CB8AC3E}">
        <p14:creationId xmlns:p14="http://schemas.microsoft.com/office/powerpoint/2010/main" val="3417175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4657859" y="872313"/>
            <a:ext cx="7534141" cy="4524315"/>
          </a:xfrm>
          <a:prstGeom prst="rect">
            <a:avLst/>
          </a:prstGeom>
        </p:spPr>
        <p:txBody>
          <a:bodyPr wrap="square">
            <a:spAutoFit/>
          </a:bodyPr>
          <a:lstStyle/>
          <a:p>
            <a:pPr algn="just"/>
            <a:r>
              <a:rPr lang="es-PE" dirty="0">
                <a:latin typeface="Lucida Sans Unicode" panose="020B0602030504020204" pitchFamily="34" charset="0"/>
              </a:rPr>
              <a:t>Las </a:t>
            </a:r>
            <a:r>
              <a:rPr lang="es-PE" b="1" dirty="0">
                <a:solidFill>
                  <a:srgbClr val="8B0000"/>
                </a:solidFill>
                <a:latin typeface="Lucida Sans Unicode" panose="020B0602030504020204" pitchFamily="34" charset="0"/>
              </a:rPr>
              <a:t>interfaces</a:t>
            </a:r>
            <a:r>
              <a:rPr lang="es-PE" dirty="0">
                <a:latin typeface="Lucida Sans Unicode" panose="020B0602030504020204" pitchFamily="34" charset="0"/>
              </a:rPr>
              <a:t> de objetos son contratos que han de cumplir las </a:t>
            </a:r>
            <a:r>
              <a:rPr lang="es-PE" b="1" dirty="0">
                <a:solidFill>
                  <a:srgbClr val="8B0000"/>
                </a:solidFill>
                <a:latin typeface="Lucida Sans Unicode" panose="020B0602030504020204" pitchFamily="34" charset="0"/>
              </a:rPr>
              <a:t>clases</a:t>
            </a:r>
            <a:r>
              <a:rPr lang="es-PE" dirty="0">
                <a:latin typeface="Lucida Sans Unicode" panose="020B0602030504020204" pitchFamily="34" charset="0"/>
              </a:rPr>
              <a:t> que las implementan. Contienen </a:t>
            </a:r>
            <a:r>
              <a:rPr lang="es-PE" b="1" dirty="0">
                <a:solidFill>
                  <a:srgbClr val="8B0000"/>
                </a:solidFill>
                <a:latin typeface="Lucida Sans Unicode" panose="020B0602030504020204" pitchFamily="34" charset="0"/>
              </a:rPr>
              <a:t>métodos vacíos</a:t>
            </a:r>
            <a:r>
              <a:rPr lang="es-PE" dirty="0">
                <a:latin typeface="Lucida Sans Unicode" panose="020B0602030504020204" pitchFamily="34" charset="0"/>
              </a:rPr>
              <a:t> que obligan a una clase a emplearlos, promoviendo así un </a:t>
            </a:r>
            <a:r>
              <a:rPr lang="es-PE" b="1" dirty="0">
                <a:solidFill>
                  <a:srgbClr val="8B0000"/>
                </a:solidFill>
                <a:latin typeface="Lucida Sans Unicode" panose="020B0602030504020204" pitchFamily="34" charset="0"/>
              </a:rPr>
              <a:t>estándar de desarrollo</a:t>
            </a:r>
            <a:r>
              <a:rPr lang="es-PE" dirty="0" smtClean="0">
                <a:latin typeface="Lucida Sans Unicode" panose="020B0602030504020204" pitchFamily="34" charset="0"/>
              </a:rPr>
              <a:t>.</a:t>
            </a:r>
          </a:p>
          <a:p>
            <a:pPr algn="just"/>
            <a:endParaRPr lang="es-PE" dirty="0">
              <a:latin typeface="Lucida Sans Unicode" panose="020B0602030504020204" pitchFamily="34" charset="0"/>
            </a:endParaRPr>
          </a:p>
          <a:p>
            <a:pPr algn="just"/>
            <a:r>
              <a:rPr lang="es-PE" dirty="0">
                <a:latin typeface="Lucida Sans Unicode" panose="020B0602030504020204" pitchFamily="34" charset="0"/>
              </a:rPr>
              <a:t>Si una clase implementa una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está obligada a usar todos los métodos de la misma (y los mismos tipos de argumentos de los métodos), de lo contrario dará un </a:t>
            </a:r>
            <a:r>
              <a:rPr lang="es-PE" b="1" dirty="0">
                <a:solidFill>
                  <a:srgbClr val="8B0000"/>
                </a:solidFill>
                <a:latin typeface="Lucida Sans Unicode" panose="020B0602030504020204" pitchFamily="34" charset="0"/>
              </a:rPr>
              <a:t>error fatal</a:t>
            </a:r>
            <a:r>
              <a:rPr lang="es-PE" dirty="0">
                <a:latin typeface="Lucida Sans Unicode" panose="020B0602030504020204" pitchFamily="34" charset="0"/>
              </a:rPr>
              <a:t>. Pueden emplearse </a:t>
            </a:r>
            <a:r>
              <a:rPr lang="es-PE" b="1" dirty="0">
                <a:solidFill>
                  <a:srgbClr val="8B0000"/>
                </a:solidFill>
                <a:latin typeface="Lucida Sans Unicode" panose="020B0602030504020204" pitchFamily="34" charset="0"/>
              </a:rPr>
              <a:t>más de una interface en cada clase</a:t>
            </a:r>
            <a:r>
              <a:rPr lang="es-PE" dirty="0">
                <a:latin typeface="Lucida Sans Unicode" panose="020B0602030504020204" pitchFamily="34" charset="0"/>
              </a:rPr>
              <a:t>, y pueden </a:t>
            </a:r>
            <a:r>
              <a:rPr lang="es-PE" b="1" dirty="0">
                <a:solidFill>
                  <a:srgbClr val="8B0000"/>
                </a:solidFill>
                <a:latin typeface="Lucida Sans Unicode" panose="020B0602030504020204" pitchFamily="34" charset="0"/>
              </a:rPr>
              <a:t>extenderse</a:t>
            </a:r>
            <a:r>
              <a:rPr lang="es-PE" dirty="0">
                <a:latin typeface="Lucida Sans Unicode" panose="020B0602030504020204" pitchFamily="34" charset="0"/>
              </a:rPr>
              <a:t> entre ellas mediante </a:t>
            </a:r>
            <a:r>
              <a:rPr lang="es-PE" i="1" dirty="0">
                <a:solidFill>
                  <a:srgbClr val="006400"/>
                </a:solidFill>
                <a:latin typeface="Lucida Sans Unicode" panose="020B0602030504020204" pitchFamily="34" charset="0"/>
              </a:rPr>
              <a:t>extends</a:t>
            </a:r>
            <a:r>
              <a:rPr lang="es-PE" dirty="0">
                <a:latin typeface="Lucida Sans Unicode" panose="020B0602030504020204" pitchFamily="34" charset="0"/>
              </a:rPr>
              <a:t>. Una interface puede extender una o más interfaces.</a:t>
            </a:r>
          </a:p>
          <a:p>
            <a:pPr algn="just"/>
            <a:endParaRPr lang="es-PE" dirty="0" smtClean="0">
              <a:latin typeface="Lucida Sans Unicode" panose="020B0602030504020204" pitchFamily="34" charset="0"/>
            </a:endParaRPr>
          </a:p>
          <a:p>
            <a:pPr algn="just"/>
            <a:r>
              <a:rPr lang="es-PE" dirty="0" smtClean="0">
                <a:latin typeface="Lucida Sans Unicode" panose="020B0602030504020204" pitchFamily="34" charset="0"/>
              </a:rPr>
              <a:t>Todos </a:t>
            </a:r>
            <a:r>
              <a:rPr lang="es-PE" dirty="0">
                <a:latin typeface="Lucida Sans Unicode" panose="020B0602030504020204" pitchFamily="34" charset="0"/>
              </a:rPr>
              <a:t>los métodos declarados en una interface deben ser públicos.</a:t>
            </a:r>
          </a:p>
          <a:p>
            <a:pPr algn="just"/>
            <a:r>
              <a:rPr lang="es-PE" dirty="0">
                <a:latin typeface="Lucida Sans Unicode" panose="020B0602030504020204" pitchFamily="34" charset="0"/>
              </a:rPr>
              <a:t>Para definir una interface se utiliza la </a:t>
            </a:r>
            <a:r>
              <a:rPr lang="es-PE" dirty="0" err="1">
                <a:latin typeface="Lucida Sans Unicode" panose="020B0602030504020204" pitchFamily="34" charset="0"/>
              </a:rPr>
              <a:t>parabra</a:t>
            </a:r>
            <a:r>
              <a:rPr lang="es-PE" dirty="0">
                <a:latin typeface="Lucida Sans Unicode" panose="020B0602030504020204" pitchFamily="34" charset="0"/>
              </a:rPr>
              <a:t> </a:t>
            </a:r>
            <a:r>
              <a:rPr lang="es-PE" b="1" i="1" dirty="0">
                <a:solidFill>
                  <a:srgbClr val="8B0000"/>
                </a:solidFill>
                <a:latin typeface="Lucida Sans Unicode" panose="020B0602030504020204" pitchFamily="34" charset="0"/>
              </a:rPr>
              <a:t>interface</a:t>
            </a:r>
            <a:r>
              <a:rPr lang="es-PE" dirty="0">
                <a:latin typeface="Lucida Sans Unicode" panose="020B0602030504020204" pitchFamily="34" charset="0"/>
              </a:rPr>
              <a:t>, y para extenderla se utiliza </a:t>
            </a:r>
            <a:r>
              <a:rPr lang="es-PE" b="1" i="1" dirty="0" err="1">
                <a:solidFill>
                  <a:srgbClr val="8B0000"/>
                </a:solidFill>
                <a:latin typeface="Lucida Sans Unicode" panose="020B0602030504020204" pitchFamily="34" charset="0"/>
              </a:rPr>
              <a:t>implements</a:t>
            </a:r>
            <a:r>
              <a:rPr lang="es-PE" dirty="0">
                <a:latin typeface="Lucida Sans Unicode" panose="020B0602030504020204" pitchFamily="34" charset="0"/>
              </a:rPr>
              <a:t>.</a:t>
            </a:r>
            <a:endParaRPr lang="es-PE" b="0" i="0" dirty="0">
              <a:effectLst/>
              <a:latin typeface="Lucida Sans Unicode" panose="020B0602030504020204" pitchFamily="34" charset="0"/>
            </a:endParaRPr>
          </a:p>
        </p:txBody>
      </p:sp>
    </p:spTree>
    <p:extLst>
      <p:ext uri="{BB962C8B-B14F-4D97-AF65-F5344CB8AC3E}">
        <p14:creationId xmlns:p14="http://schemas.microsoft.com/office/powerpoint/2010/main" val="267552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485623" y="1784789"/>
            <a:ext cx="1544334" cy="369332"/>
          </a:xfrm>
          <a:prstGeom prst="rect">
            <a:avLst/>
          </a:prstGeom>
        </p:spPr>
        <p:txBody>
          <a:bodyPr wrap="none">
            <a:spAutoFit/>
          </a:bodyPr>
          <a:lstStyle/>
          <a:p>
            <a:r>
              <a:rPr lang="es-MX" dirty="0" smtClean="0">
                <a:solidFill>
                  <a:schemeClr val="bg1"/>
                </a:solidFill>
              </a:rPr>
              <a:t>INTERFACES</a:t>
            </a:r>
            <a:endParaRPr lang="es-PE" dirty="0">
              <a:solidFill>
                <a:schemeClr val="bg1"/>
              </a:solidFill>
            </a:endParaRPr>
          </a:p>
        </p:txBody>
      </p:sp>
      <p:pic>
        <p:nvPicPr>
          <p:cNvPr id="8" name="Picture 2" descr="Resultado de imagen para conceptos basicos image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7" y="2277301"/>
            <a:ext cx="3691570" cy="262954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5318036" y="106952"/>
            <a:ext cx="3104747" cy="3725005"/>
          </a:xfrm>
          <a:prstGeom prst="rect">
            <a:avLst/>
          </a:prstGeom>
        </p:spPr>
      </p:pic>
      <p:sp>
        <p:nvSpPr>
          <p:cNvPr id="10" name="Rectángulo 9"/>
          <p:cNvSpPr/>
          <p:nvPr/>
        </p:nvSpPr>
        <p:spPr>
          <a:xfrm>
            <a:off x="4696495" y="3831957"/>
            <a:ext cx="7087674" cy="3108543"/>
          </a:xfrm>
          <a:prstGeom prst="rect">
            <a:avLst/>
          </a:prstGeom>
        </p:spPr>
        <p:txBody>
          <a:bodyPr wrap="square">
            <a:spAutoFit/>
          </a:bodyPr>
          <a:lstStyle/>
          <a:p>
            <a:pPr algn="just"/>
            <a:r>
              <a:rPr lang="es-PE" sz="1400" dirty="0">
                <a:latin typeface="Lucida Sans Unicode" panose="020B0602030504020204" pitchFamily="34" charset="0"/>
              </a:rPr>
              <a:t>Las clases </a:t>
            </a:r>
            <a:r>
              <a:rPr lang="es-PE" sz="1400" b="1" dirty="0">
                <a:solidFill>
                  <a:srgbClr val="8B0000"/>
                </a:solidFill>
                <a:latin typeface="Lucida Sans Unicode" panose="020B0602030504020204" pitchFamily="34" charset="0"/>
              </a:rPr>
              <a:t>Coche</a:t>
            </a:r>
            <a:r>
              <a:rPr lang="es-PE" sz="1400" dirty="0">
                <a:latin typeface="Lucida Sans Unicode" panose="020B0602030504020204" pitchFamily="34" charset="0"/>
              </a:rPr>
              <a:t> y </a:t>
            </a:r>
            <a:r>
              <a:rPr lang="es-PE" sz="1400" b="1" dirty="0">
                <a:solidFill>
                  <a:srgbClr val="8B0000"/>
                </a:solidFill>
                <a:latin typeface="Lucida Sans Unicode" panose="020B0602030504020204" pitchFamily="34" charset="0"/>
              </a:rPr>
              <a:t>Moto</a:t>
            </a:r>
            <a:r>
              <a:rPr lang="es-PE" sz="1400" dirty="0">
                <a:latin typeface="Lucida Sans Unicode" panose="020B0602030504020204" pitchFamily="34" charset="0"/>
              </a:rPr>
              <a:t> están obligadas a definir las funciones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y </a:t>
            </a:r>
            <a:r>
              <a:rPr lang="es-PE" sz="1400" i="1" dirty="0" err="1">
                <a:solidFill>
                  <a:srgbClr val="006400"/>
                </a:solidFill>
                <a:latin typeface="Lucida Sans Unicode" panose="020B0602030504020204" pitchFamily="34" charset="0"/>
              </a:rPr>
              <a:t>getRuedas</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Así se crea un modelo para todas las </a:t>
            </a:r>
            <a:r>
              <a:rPr lang="es-PE" sz="1400" b="1" dirty="0">
                <a:solidFill>
                  <a:srgbClr val="8B0000"/>
                </a:solidFill>
                <a:latin typeface="Lucida Sans Unicode" panose="020B0602030504020204" pitchFamily="34" charset="0"/>
              </a:rPr>
              <a:t>clases</a:t>
            </a:r>
            <a:r>
              <a:rPr lang="es-PE" sz="1400" dirty="0">
                <a:latin typeface="Lucida Sans Unicode" panose="020B0602030504020204" pitchFamily="34" charset="0"/>
              </a:rPr>
              <a:t> de automóviles que deben aportar o definir unos métodos mínimos. Si por ejemplo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dirty="0">
                <a:latin typeface="Lucida Sans Unicode" panose="020B0602030504020204" pitchFamily="34" charset="0"/>
              </a:rPr>
              <a:t> tuviera un argumento de tipo </a:t>
            </a:r>
            <a:r>
              <a:rPr lang="es-PE" sz="1400" b="1" i="1" dirty="0" err="1">
                <a:solidFill>
                  <a:srgbClr val="8B0000"/>
                </a:solidFill>
                <a:latin typeface="Lucida Sans Unicode" panose="020B0602030504020204" pitchFamily="34" charset="0"/>
              </a:rPr>
              <a:t>Array</a:t>
            </a:r>
            <a:r>
              <a:rPr lang="es-PE" sz="1400" dirty="0">
                <a:latin typeface="Lucida Sans Unicode" panose="020B0602030504020204" pitchFamily="34" charset="0"/>
              </a:rPr>
              <a:t>: </a:t>
            </a:r>
            <a:r>
              <a:rPr lang="es-PE" sz="1400" i="1" dirty="0" err="1">
                <a:solidFill>
                  <a:srgbClr val="006400"/>
                </a:solidFill>
                <a:latin typeface="Lucida Sans Unicode" panose="020B0602030504020204" pitchFamily="34" charset="0"/>
              </a:rPr>
              <a:t>getTipo</a:t>
            </a:r>
            <a:r>
              <a:rPr lang="es-PE" sz="1400" i="1" dirty="0">
                <a:solidFill>
                  <a:srgbClr val="006400"/>
                </a:solidFill>
                <a:latin typeface="Lucida Sans Unicode" panose="020B0602030504020204" pitchFamily="34" charset="0"/>
              </a:rPr>
              <a:t>(</a:t>
            </a:r>
            <a:r>
              <a:rPr lang="es-PE" sz="1400" i="1" dirty="0" err="1">
                <a:solidFill>
                  <a:srgbClr val="006400"/>
                </a:solidFill>
                <a:latin typeface="Lucida Sans Unicode" panose="020B0602030504020204" pitchFamily="34" charset="0"/>
              </a:rPr>
              <a:t>Array</a:t>
            </a:r>
            <a:r>
              <a:rPr lang="es-PE" sz="1400" i="1" dirty="0">
                <a:solidFill>
                  <a:srgbClr val="006400"/>
                </a:solidFill>
                <a:latin typeface="Lucida Sans Unicode" panose="020B0602030504020204" pitchFamily="34" charset="0"/>
              </a:rPr>
              <a:t> $tipos)</a:t>
            </a:r>
            <a:r>
              <a:rPr lang="es-PE" sz="1400" dirty="0">
                <a:latin typeface="Lucida Sans Unicode" panose="020B0602030504020204" pitchFamily="34" charset="0"/>
              </a:rPr>
              <a:t>, las clases que implementen la interface deberán importar un argumento del mismo tipo.</a:t>
            </a:r>
          </a:p>
          <a:p>
            <a:pPr algn="just"/>
            <a:endParaRPr lang="es-PE" sz="1400" dirty="0" smtClean="0">
              <a:latin typeface="Lucida Sans Unicode" panose="020B0602030504020204" pitchFamily="34" charset="0"/>
            </a:endParaRPr>
          </a:p>
          <a:p>
            <a:pPr algn="just"/>
            <a:r>
              <a:rPr lang="es-PE" sz="1400" dirty="0" smtClean="0">
                <a:latin typeface="Lucida Sans Unicode" panose="020B0602030504020204" pitchFamily="34" charset="0"/>
              </a:rPr>
              <a:t>Las </a:t>
            </a:r>
            <a:r>
              <a:rPr lang="es-PE" sz="1400" dirty="0">
                <a:latin typeface="Lucida Sans Unicode" panose="020B0602030504020204" pitchFamily="34" charset="0"/>
              </a:rPr>
              <a:t>interfaces también pueden definir </a:t>
            </a:r>
            <a:r>
              <a:rPr lang="es-PE" sz="1400" b="1" dirty="0">
                <a:solidFill>
                  <a:srgbClr val="8B0000"/>
                </a:solidFill>
                <a:latin typeface="Lucida Sans Unicode" panose="020B0602030504020204" pitchFamily="34" charset="0"/>
              </a:rPr>
              <a:t>constantes</a:t>
            </a:r>
            <a:r>
              <a:rPr lang="es-PE" sz="1400" dirty="0">
                <a:latin typeface="Lucida Sans Unicode" panose="020B0602030504020204" pitchFamily="34" charset="0"/>
              </a:rPr>
              <a:t>, que funcionan igual que las </a:t>
            </a:r>
            <a:r>
              <a:rPr lang="es-PE" sz="1400" b="1" dirty="0">
                <a:solidFill>
                  <a:srgbClr val="8B0000"/>
                </a:solidFill>
                <a:latin typeface="Lucida Sans Unicode" panose="020B0602030504020204" pitchFamily="34" charset="0"/>
              </a:rPr>
              <a:t>constantes en clases</a:t>
            </a:r>
            <a:r>
              <a:rPr lang="es-PE" sz="1400" dirty="0">
                <a:latin typeface="Lucida Sans Unicode" panose="020B0602030504020204" pitchFamily="34" charset="0"/>
              </a:rPr>
              <a:t>, pero no pueden ser </a:t>
            </a:r>
            <a:r>
              <a:rPr lang="es-PE" sz="1400" dirty="0" err="1">
                <a:latin typeface="Lucida Sans Unicode" panose="020B0602030504020204" pitchFamily="34" charset="0"/>
              </a:rPr>
              <a:t>sobreescritas</a:t>
            </a:r>
            <a:r>
              <a:rPr lang="es-PE" sz="1400" dirty="0">
                <a:latin typeface="Lucida Sans Unicode" panose="020B0602030504020204" pitchFamily="34" charset="0"/>
              </a:rPr>
              <a:t> por sus descendientes, ya sean clases o interfaces.</a:t>
            </a:r>
          </a:p>
          <a:p>
            <a:pPr algn="just"/>
            <a:r>
              <a:rPr lang="es-PE" sz="1400" dirty="0">
                <a:latin typeface="Lucida Sans Unicode" panose="020B0602030504020204" pitchFamily="34" charset="0"/>
              </a:rPr>
              <a:t>Se utilizan cuando se tienen muchas clases que tienen en común un comportamiento, pudiendo asegurar así que ciertos métodos estén disponibles en cualquiera de los objetos que queramos crear. Son especialmente importantes para la </a:t>
            </a:r>
            <a:r>
              <a:rPr lang="es-PE" sz="1400" b="1" dirty="0">
                <a:solidFill>
                  <a:srgbClr val="8B0000"/>
                </a:solidFill>
                <a:latin typeface="Lucida Sans Unicode" panose="020B0602030504020204" pitchFamily="34" charset="0"/>
              </a:rPr>
              <a:t>arquitectura de aplicaciones complejas</a:t>
            </a:r>
            <a:r>
              <a:rPr lang="es-PE" sz="1400" dirty="0">
                <a:latin typeface="Lucida Sans Unicode" panose="020B0602030504020204" pitchFamily="34" charset="0"/>
              </a:rPr>
              <a:t>.</a:t>
            </a:r>
            <a:endParaRPr lang="es-PE" sz="1400" b="0" i="0" dirty="0">
              <a:effectLst/>
              <a:latin typeface="Lucida Sans Unicode" panose="020B0602030504020204" pitchFamily="34" charset="0"/>
            </a:endParaRPr>
          </a:p>
        </p:txBody>
      </p:sp>
      <p:cxnSp>
        <p:nvCxnSpPr>
          <p:cNvPr id="12" name="Conector recto de flecha 11"/>
          <p:cNvCxnSpPr/>
          <p:nvPr/>
        </p:nvCxnSpPr>
        <p:spPr>
          <a:xfrm flipH="1">
            <a:off x="6928834" y="160338"/>
            <a:ext cx="4172755" cy="77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973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7" name="Rectángulo 6"/>
          <p:cNvSpPr/>
          <p:nvPr/>
        </p:nvSpPr>
        <p:spPr>
          <a:xfrm>
            <a:off x="1859555" y="1813861"/>
            <a:ext cx="1484702" cy="369332"/>
          </a:xfrm>
          <a:prstGeom prst="rect">
            <a:avLst/>
          </a:prstGeom>
        </p:spPr>
        <p:txBody>
          <a:bodyPr wrap="none">
            <a:spAutoFit/>
          </a:bodyPr>
          <a:lstStyle/>
          <a:p>
            <a:r>
              <a:rPr lang="es-MX" dirty="0" smtClean="0">
                <a:solidFill>
                  <a:schemeClr val="bg1"/>
                </a:solidFill>
              </a:rPr>
              <a:t>EJERCICIOS</a:t>
            </a:r>
            <a:endParaRPr lang="es-PE" dirty="0">
              <a:solidFill>
                <a:schemeClr val="bg1"/>
              </a:solidFill>
            </a:endParaRPr>
          </a:p>
        </p:txBody>
      </p:sp>
      <p:sp>
        <p:nvSpPr>
          <p:cNvPr id="3" name="Rectángulo 2"/>
          <p:cNvSpPr/>
          <p:nvPr/>
        </p:nvSpPr>
        <p:spPr>
          <a:xfrm>
            <a:off x="5327560" y="521199"/>
            <a:ext cx="6096000" cy="2031325"/>
          </a:xfrm>
          <a:prstGeom prst="rect">
            <a:avLst/>
          </a:prstGeom>
        </p:spPr>
        <p:txBody>
          <a:bodyPr>
            <a:spAutoFit/>
          </a:bodyPr>
          <a:lstStyle/>
          <a:p>
            <a:r>
              <a:rPr lang="es-PE" dirty="0">
                <a:solidFill>
                  <a:srgbClr val="252525"/>
                </a:solidFill>
                <a:latin typeface="Arial" panose="020B0604020202020204" pitchFamily="34" charset="0"/>
              </a:rPr>
              <a:t>Confeccionar una clase Empleado, definir como atributos su nombre y sueldo</a:t>
            </a:r>
            <a:r>
              <a:rPr lang="es-PE" dirty="0" smtClean="0">
                <a:solidFill>
                  <a:srgbClr val="252525"/>
                </a:solidFill>
                <a:latin typeface="Arial" panose="020B0604020202020204" pitchFamily="34" charset="0"/>
              </a:rPr>
              <a:t>.</a:t>
            </a:r>
          </a:p>
          <a:p>
            <a:r>
              <a:rPr lang="es-PE" dirty="0" smtClean="0">
                <a:solidFill>
                  <a:srgbClr val="252525"/>
                </a:solidFill>
                <a:latin typeface="Arial" panose="020B0604020202020204" pitchFamily="34" charset="0"/>
              </a:rPr>
              <a:t>Definir </a:t>
            </a:r>
            <a:r>
              <a:rPr lang="es-PE" dirty="0">
                <a:solidFill>
                  <a:srgbClr val="252525"/>
                </a:solidFill>
                <a:latin typeface="Arial" panose="020B0604020202020204" pitchFamily="34" charset="0"/>
              </a:rPr>
              <a:t>un método inicializarlo para que lleguen como dato el nombre y sueldo.</a:t>
            </a:r>
          </a:p>
          <a:p>
            <a:r>
              <a:rPr lang="es-PE" dirty="0" smtClean="0">
                <a:solidFill>
                  <a:srgbClr val="252525"/>
                </a:solidFill>
                <a:latin typeface="Arial" panose="020B0604020202020204" pitchFamily="34" charset="0"/>
              </a:rPr>
              <a:t>Plantear </a:t>
            </a:r>
            <a:r>
              <a:rPr lang="es-PE" dirty="0">
                <a:solidFill>
                  <a:srgbClr val="252525"/>
                </a:solidFill>
                <a:latin typeface="Arial" panose="020B0604020202020204" pitchFamily="34" charset="0"/>
              </a:rPr>
              <a:t>un segundo método que imprima el nombre y un mensaje si debe o no pagar impuestos (si el sueldo supera a 3000 paga impuestos</a:t>
            </a:r>
            <a:r>
              <a:rPr lang="es-PE" dirty="0" smtClean="0">
                <a:solidFill>
                  <a:srgbClr val="252525"/>
                </a:solidFill>
                <a:latin typeface="Arial" panose="020B0604020202020204" pitchFamily="34" charset="0"/>
              </a:rPr>
              <a:t>).</a:t>
            </a:r>
            <a:endParaRPr lang="es-PE" b="0" i="0" dirty="0">
              <a:solidFill>
                <a:srgbClr val="252525"/>
              </a:solidFill>
              <a:effectLst/>
              <a:latin typeface="Arial" panose="020B0604020202020204" pitchFamily="34" charset="0"/>
            </a:endParaRPr>
          </a:p>
        </p:txBody>
      </p:sp>
      <p:sp>
        <p:nvSpPr>
          <p:cNvPr id="11" name="Rectángulo 10"/>
          <p:cNvSpPr/>
          <p:nvPr/>
        </p:nvSpPr>
        <p:spPr>
          <a:xfrm>
            <a:off x="5327560" y="3083245"/>
            <a:ext cx="6096000" cy="923330"/>
          </a:xfrm>
          <a:prstGeom prst="rect">
            <a:avLst/>
          </a:prstGeom>
        </p:spPr>
        <p:txBody>
          <a:bodyPr>
            <a:spAutoFit/>
          </a:bodyPr>
          <a:lstStyle/>
          <a:p>
            <a:r>
              <a:rPr lang="es-PE" dirty="0">
                <a:solidFill>
                  <a:srgbClr val="252525"/>
                </a:solidFill>
                <a:latin typeface="Arial" panose="020B0604020202020204" pitchFamily="34" charset="0"/>
              </a:rPr>
              <a:t>Confeccionar una clase </a:t>
            </a:r>
            <a:r>
              <a:rPr lang="es-PE" dirty="0" smtClean="0">
                <a:solidFill>
                  <a:srgbClr val="252525"/>
                </a:solidFill>
                <a:latin typeface="Arial" panose="020B0604020202020204" pitchFamily="34" charset="0"/>
              </a:rPr>
              <a:t>Menú. </a:t>
            </a:r>
            <a:r>
              <a:rPr lang="es-PE" dirty="0">
                <a:solidFill>
                  <a:srgbClr val="252525"/>
                </a:solidFill>
                <a:latin typeface="Arial" panose="020B0604020202020204" pitchFamily="34" charset="0"/>
              </a:rPr>
              <a:t>Permitir añadir la cantidad de opciones que necesitemos. Mostrar el menú en forma horizontal o vertical (según que método llamemos)</a:t>
            </a:r>
            <a:endParaRPr lang="es-PE" dirty="0"/>
          </a:p>
        </p:txBody>
      </p:sp>
      <p:pic>
        <p:nvPicPr>
          <p:cNvPr id="13" name="Imagen 12"/>
          <p:cNvPicPr>
            <a:picLocks noChangeAspect="1"/>
          </p:cNvPicPr>
          <p:nvPr/>
        </p:nvPicPr>
        <p:blipFill>
          <a:blip r:embed="rId3"/>
          <a:stretch>
            <a:fillRect/>
          </a:stretch>
        </p:blipFill>
        <p:spPr>
          <a:xfrm>
            <a:off x="0" y="1695795"/>
            <a:ext cx="5037109" cy="3190491"/>
          </a:xfrm>
          <a:prstGeom prst="rect">
            <a:avLst/>
          </a:prstGeom>
        </p:spPr>
      </p:pic>
      <p:sp>
        <p:nvSpPr>
          <p:cNvPr id="14" name="Rectángulo 13"/>
          <p:cNvSpPr/>
          <p:nvPr/>
        </p:nvSpPr>
        <p:spPr>
          <a:xfrm>
            <a:off x="5327560" y="4537296"/>
            <a:ext cx="6096000" cy="1477328"/>
          </a:xfrm>
          <a:prstGeom prst="rect">
            <a:avLst/>
          </a:prstGeom>
        </p:spPr>
        <p:txBody>
          <a:bodyPr>
            <a:spAutoFit/>
          </a:bodyPr>
          <a:lstStyle/>
          <a:p>
            <a:r>
              <a:rPr lang="es-PE" dirty="0">
                <a:solidFill>
                  <a:srgbClr val="252525"/>
                </a:solidFill>
                <a:latin typeface="Arial" panose="020B0604020202020204" pitchFamily="34" charset="0"/>
              </a:rPr>
              <a:t>Creamos la clase factura</a:t>
            </a:r>
          </a:p>
          <a:p>
            <a:r>
              <a:rPr lang="es-PE" dirty="0">
                <a:solidFill>
                  <a:srgbClr val="252525"/>
                </a:solidFill>
                <a:latin typeface="Arial" panose="020B0604020202020204" pitchFamily="34" charset="0"/>
              </a:rPr>
              <a:t>Constantes </a:t>
            </a:r>
            <a:r>
              <a:rPr lang="es-PE" dirty="0" smtClean="0">
                <a:solidFill>
                  <a:srgbClr val="252525"/>
                </a:solidFill>
                <a:latin typeface="Arial" panose="020B0604020202020204" pitchFamily="34" charset="0"/>
              </a:rPr>
              <a:t>IMPUESTO</a:t>
            </a:r>
            <a:endParaRPr lang="es-PE" dirty="0">
              <a:solidFill>
                <a:srgbClr val="252525"/>
              </a:solidFill>
              <a:latin typeface="Arial" panose="020B0604020202020204" pitchFamily="34" charset="0"/>
            </a:endParaRPr>
          </a:p>
          <a:p>
            <a:pPr>
              <a:buFont typeface="Arial" panose="020B0604020202020204" pitchFamily="34" charset="0"/>
              <a:buChar char="•"/>
            </a:pPr>
            <a:r>
              <a:rPr lang="es-PE" dirty="0" smtClean="0">
                <a:solidFill>
                  <a:srgbClr val="252525"/>
                </a:solidFill>
                <a:latin typeface="Arial" panose="020B0604020202020204" pitchFamily="34" charset="0"/>
              </a:rPr>
              <a:t>tributos </a:t>
            </a:r>
            <a:r>
              <a:rPr lang="es-PE" dirty="0">
                <a:solidFill>
                  <a:srgbClr val="252525"/>
                </a:solidFill>
                <a:latin typeface="Arial" panose="020B0604020202020204" pitchFamily="34" charset="0"/>
              </a:rPr>
              <a:t>Importe Base, fecha, impuestos, Importe bruto, estado (pagada o pendiente)</a:t>
            </a:r>
          </a:p>
          <a:p>
            <a:r>
              <a:rPr lang="es-PE" dirty="0">
                <a:solidFill>
                  <a:srgbClr val="252525"/>
                </a:solidFill>
                <a:latin typeface="Arial" panose="020B0604020202020204" pitchFamily="34" charset="0"/>
              </a:rPr>
              <a:t>Métodos: imprime</a:t>
            </a:r>
            <a:endParaRPr lang="es-PE" b="0" i="0" dirty="0">
              <a:solidFill>
                <a:srgbClr val="252525"/>
              </a:solidFill>
              <a:effectLst/>
              <a:latin typeface="Arial" panose="020B0604020202020204" pitchFamily="34" charset="0"/>
            </a:endParaRPr>
          </a:p>
        </p:txBody>
      </p:sp>
    </p:spTree>
    <p:extLst>
      <p:ext uri="{BB962C8B-B14F-4D97-AF65-F5344CB8AC3E}">
        <p14:creationId xmlns:p14="http://schemas.microsoft.com/office/powerpoint/2010/main" val="548481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46975" y="1635616"/>
            <a:ext cx="3837904" cy="4945487"/>
          </a:xfrm>
          <a:prstGeom prst="rect">
            <a:avLst/>
          </a:prstGeom>
          <a:noFill/>
          <a:ln>
            <a:noFill/>
          </a:ln>
        </p:spPr>
      </p:pic>
      <p:sp>
        <p:nvSpPr>
          <p:cNvPr id="2" name="Rectángulo 1"/>
          <p:cNvSpPr/>
          <p:nvPr/>
        </p:nvSpPr>
        <p:spPr>
          <a:xfrm>
            <a:off x="1424982" y="1779791"/>
            <a:ext cx="184731" cy="369332"/>
          </a:xfrm>
          <a:prstGeom prst="rect">
            <a:avLst/>
          </a:prstGeom>
        </p:spPr>
        <p:txBody>
          <a:bodyPr wrap="none">
            <a:spAutoFit/>
          </a:bodyPr>
          <a:lstStyle/>
          <a:p>
            <a:endParaRPr lang="es-MX" dirty="0"/>
          </a:p>
        </p:txBody>
      </p:sp>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052" name="Picture 4" descr="Resultado de imagen para imagenes de gracias en varios idiom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879" y="1635616"/>
            <a:ext cx="7077433"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2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47525" y="1763246"/>
            <a:ext cx="2684838" cy="369332"/>
          </a:xfrm>
          <a:prstGeom prst="rect">
            <a:avLst/>
          </a:prstGeom>
        </p:spPr>
        <p:txBody>
          <a:bodyPr wrap="none">
            <a:spAutoFit/>
          </a:bodyPr>
          <a:lstStyle/>
          <a:p>
            <a:r>
              <a:rPr lang="es-MX" altLang="es-PE" dirty="0" smtClean="0">
                <a:solidFill>
                  <a:schemeClr val="bg1"/>
                </a:solidFill>
              </a:rPr>
              <a:t>AMBITO DE VARIABLES</a:t>
            </a:r>
            <a:endParaRPr lang="es-PE" dirty="0">
              <a:solidFill>
                <a:schemeClr val="bg1"/>
              </a:solidFill>
            </a:endParaRPr>
          </a:p>
        </p:txBody>
      </p:sp>
      <p:sp>
        <p:nvSpPr>
          <p:cNvPr id="3" name="CuadroTexto 2"/>
          <p:cNvSpPr txBox="1"/>
          <p:nvPr/>
        </p:nvSpPr>
        <p:spPr>
          <a:xfrm>
            <a:off x="4662151" y="312738"/>
            <a:ext cx="7122018" cy="1200329"/>
          </a:xfrm>
          <a:prstGeom prst="rect">
            <a:avLst/>
          </a:prstGeom>
          <a:noFill/>
        </p:spPr>
        <p:txBody>
          <a:bodyPr wrap="square" rtlCol="0">
            <a:spAutoFit/>
          </a:bodyPr>
          <a:lstStyle/>
          <a:p>
            <a:pPr algn="just"/>
            <a:r>
              <a:rPr lang="es-PE" dirty="0"/>
              <a:t>El ámbito de una variable es el contexto dentro del que la variable está definida. La mayor parte de las variables PHP sólo tienen un ámbito simple. Este ámbito simple también abarca los ficheros </a:t>
            </a:r>
            <a:r>
              <a:rPr lang="es-PE" dirty="0" smtClean="0"/>
              <a:t>incluidos </a:t>
            </a:r>
            <a:r>
              <a:rPr lang="es-PE" dirty="0"/>
              <a:t>y los requeridos. </a:t>
            </a:r>
          </a:p>
        </p:txBody>
      </p:sp>
      <p:pic>
        <p:nvPicPr>
          <p:cNvPr id="9" name="Imagen 8"/>
          <p:cNvPicPr>
            <a:picLocks noChangeAspect="1"/>
          </p:cNvPicPr>
          <p:nvPr/>
        </p:nvPicPr>
        <p:blipFill>
          <a:blip r:embed="rId3"/>
          <a:stretch>
            <a:fillRect/>
          </a:stretch>
        </p:blipFill>
        <p:spPr>
          <a:xfrm>
            <a:off x="155575" y="2233665"/>
            <a:ext cx="5619750" cy="3053612"/>
          </a:xfrm>
          <a:prstGeom prst="rect">
            <a:avLst/>
          </a:prstGeom>
        </p:spPr>
      </p:pic>
      <p:pic>
        <p:nvPicPr>
          <p:cNvPr id="10" name="Imagen 9"/>
          <p:cNvPicPr>
            <a:picLocks noChangeAspect="1"/>
          </p:cNvPicPr>
          <p:nvPr/>
        </p:nvPicPr>
        <p:blipFill>
          <a:blip r:embed="rId4"/>
          <a:stretch>
            <a:fillRect/>
          </a:stretch>
        </p:blipFill>
        <p:spPr>
          <a:xfrm>
            <a:off x="155575" y="5287277"/>
            <a:ext cx="5619750" cy="1485900"/>
          </a:xfrm>
          <a:prstGeom prst="rect">
            <a:avLst/>
          </a:prstGeom>
        </p:spPr>
      </p:pic>
      <p:pic>
        <p:nvPicPr>
          <p:cNvPr id="12" name="Imagen 11"/>
          <p:cNvPicPr>
            <a:picLocks noChangeAspect="1"/>
          </p:cNvPicPr>
          <p:nvPr/>
        </p:nvPicPr>
        <p:blipFill>
          <a:blip r:embed="rId5"/>
          <a:stretch>
            <a:fillRect/>
          </a:stretch>
        </p:blipFill>
        <p:spPr>
          <a:xfrm>
            <a:off x="5963119" y="2233665"/>
            <a:ext cx="6125850" cy="3602773"/>
          </a:xfrm>
          <a:prstGeom prst="rect">
            <a:avLst/>
          </a:prstGeom>
        </p:spPr>
      </p:pic>
      <p:cxnSp>
        <p:nvCxnSpPr>
          <p:cNvPr id="14" name="Conector recto de flecha 13"/>
          <p:cNvCxnSpPr/>
          <p:nvPr/>
        </p:nvCxnSpPr>
        <p:spPr>
          <a:xfrm flipH="1">
            <a:off x="7173532" y="1513067"/>
            <a:ext cx="4739426" cy="2521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86543" cy="369332"/>
          </a:xfrm>
          <a:prstGeom prst="rect">
            <a:avLst/>
          </a:prstGeom>
        </p:spPr>
        <p:txBody>
          <a:bodyPr wrap="none">
            <a:spAutoFit/>
          </a:bodyPr>
          <a:lstStyle/>
          <a:p>
            <a:r>
              <a:rPr lang="es-MX" dirty="0" smtClean="0">
                <a:solidFill>
                  <a:schemeClr val="bg1"/>
                </a:solidFill>
              </a:rPr>
              <a:t>INCLUDE</a:t>
            </a:r>
            <a:endParaRPr lang="es-PE" dirty="0">
              <a:solidFill>
                <a:schemeClr val="bg1"/>
              </a:solidFill>
            </a:endParaRPr>
          </a:p>
        </p:txBody>
      </p:sp>
      <p:sp>
        <p:nvSpPr>
          <p:cNvPr id="2" name="Rectángulo 1"/>
          <p:cNvSpPr/>
          <p:nvPr/>
        </p:nvSpPr>
        <p:spPr>
          <a:xfrm>
            <a:off x="819955" y="2356623"/>
            <a:ext cx="3597499" cy="2062103"/>
          </a:xfrm>
          <a:prstGeom prst="rect">
            <a:avLst/>
          </a:prstGeom>
        </p:spPr>
        <p:txBody>
          <a:bodyPr wrap="square">
            <a:spAutoFit/>
          </a:bodyPr>
          <a:lstStyle/>
          <a:p>
            <a:pPr algn="just"/>
            <a:r>
              <a:rPr lang="es-PE" sz="1600" dirty="0" smtClean="0">
                <a:solidFill>
                  <a:schemeClr val="bg1"/>
                </a:solidFill>
                <a:latin typeface="Arial" panose="020B0604020202020204" pitchFamily="34" charset="0"/>
              </a:rPr>
              <a:t>Inserta </a:t>
            </a:r>
            <a:r>
              <a:rPr lang="es-PE" sz="1600" dirty="0">
                <a:solidFill>
                  <a:schemeClr val="bg1"/>
                </a:solidFill>
                <a:latin typeface="Arial" panose="020B0604020202020204" pitchFamily="34" charset="0"/>
              </a:rPr>
              <a:t>en nuestro programa un código procedente de otro archivo, en caso de que dicho archivo no exista o tenga errores en su interior nuestro programa </a:t>
            </a:r>
            <a:r>
              <a:rPr lang="es-PE" sz="1600" dirty="0" smtClean="0">
                <a:solidFill>
                  <a:schemeClr val="bg1"/>
                </a:solidFill>
                <a:latin typeface="Arial" panose="020B0604020202020204" pitchFamily="34" charset="0"/>
              </a:rPr>
              <a:t>mostrará un</a:t>
            </a:r>
            <a:r>
              <a:rPr lang="es-PE" sz="1600" dirty="0">
                <a:solidFill>
                  <a:schemeClr val="bg1"/>
                </a:solidFill>
                <a:latin typeface="Arial" panose="020B0604020202020204" pitchFamily="34" charset="0"/>
              </a:rPr>
              <a:t> </a:t>
            </a:r>
            <a:r>
              <a:rPr lang="es-PE" sz="1600" b="1" dirty="0">
                <a:solidFill>
                  <a:schemeClr val="bg1"/>
                </a:solidFill>
                <a:latin typeface="Arial" panose="020B0604020202020204" pitchFamily="34" charset="0"/>
              </a:rPr>
              <a:t>warning</a:t>
            </a:r>
            <a:r>
              <a:rPr lang="es-PE" sz="1600" dirty="0">
                <a:solidFill>
                  <a:schemeClr val="bg1"/>
                </a:solidFill>
                <a:latin typeface="Arial" panose="020B0604020202020204" pitchFamily="34" charset="0"/>
              </a:rPr>
              <a:t> pero </a:t>
            </a:r>
            <a:r>
              <a:rPr lang="es-PE" sz="1600" b="1" dirty="0">
                <a:solidFill>
                  <a:schemeClr val="bg1"/>
                </a:solidFill>
                <a:latin typeface="Arial" panose="020B0604020202020204" pitchFamily="34" charset="0"/>
              </a:rPr>
              <a:t>seguirá </a:t>
            </a:r>
            <a:r>
              <a:rPr lang="es-PE" sz="1600" b="1" dirty="0" smtClean="0">
                <a:solidFill>
                  <a:schemeClr val="bg1"/>
                </a:solidFill>
                <a:latin typeface="Arial" panose="020B0604020202020204" pitchFamily="34" charset="0"/>
              </a:rPr>
              <a:t>ejecutándose las líneas de código siguientes.</a:t>
            </a:r>
            <a:endParaRPr lang="es-PE" sz="1600" dirty="0">
              <a:solidFill>
                <a:schemeClr val="bg1"/>
              </a:solidFill>
            </a:endParaRPr>
          </a:p>
        </p:txBody>
      </p:sp>
      <p:pic>
        <p:nvPicPr>
          <p:cNvPr id="7" name="Imagen 6"/>
          <p:cNvPicPr>
            <a:picLocks noChangeAspect="1"/>
          </p:cNvPicPr>
          <p:nvPr/>
        </p:nvPicPr>
        <p:blipFill>
          <a:blip r:embed="rId3"/>
          <a:stretch>
            <a:fillRect/>
          </a:stretch>
        </p:blipFill>
        <p:spPr>
          <a:xfrm>
            <a:off x="460375" y="5122837"/>
            <a:ext cx="3790950" cy="1457325"/>
          </a:xfrm>
          <a:prstGeom prst="rect">
            <a:avLst/>
          </a:prstGeom>
        </p:spPr>
      </p:pic>
      <p:pic>
        <p:nvPicPr>
          <p:cNvPr id="11" name="Imagen 10"/>
          <p:cNvPicPr>
            <a:picLocks noChangeAspect="1"/>
          </p:cNvPicPr>
          <p:nvPr/>
        </p:nvPicPr>
        <p:blipFill>
          <a:blip r:embed="rId4"/>
          <a:stretch>
            <a:fillRect/>
          </a:stretch>
        </p:blipFill>
        <p:spPr>
          <a:xfrm>
            <a:off x="6639067" y="228809"/>
            <a:ext cx="3437053" cy="1278100"/>
          </a:xfrm>
          <a:prstGeom prst="rect">
            <a:avLst/>
          </a:prstGeom>
        </p:spPr>
      </p:pic>
      <p:pic>
        <p:nvPicPr>
          <p:cNvPr id="13" name="Imagen 12"/>
          <p:cNvPicPr>
            <a:picLocks noChangeAspect="1"/>
          </p:cNvPicPr>
          <p:nvPr/>
        </p:nvPicPr>
        <p:blipFill>
          <a:blip r:embed="rId5"/>
          <a:stretch>
            <a:fillRect/>
          </a:stretch>
        </p:blipFill>
        <p:spPr>
          <a:xfrm>
            <a:off x="4669246" y="1445034"/>
            <a:ext cx="7116417" cy="3220354"/>
          </a:xfrm>
          <a:prstGeom prst="rect">
            <a:avLst/>
          </a:prstGeom>
        </p:spPr>
      </p:pic>
      <p:pic>
        <p:nvPicPr>
          <p:cNvPr id="15" name="Imagen 14"/>
          <p:cNvPicPr>
            <a:picLocks noChangeAspect="1"/>
          </p:cNvPicPr>
          <p:nvPr/>
        </p:nvPicPr>
        <p:blipFill>
          <a:blip r:embed="rId6"/>
          <a:stretch>
            <a:fillRect/>
          </a:stretch>
        </p:blipFill>
        <p:spPr>
          <a:xfrm>
            <a:off x="4523188" y="5839748"/>
            <a:ext cx="7668812" cy="884559"/>
          </a:xfrm>
          <a:prstGeom prst="rect">
            <a:avLst/>
          </a:prstGeom>
        </p:spPr>
      </p:pic>
      <p:pic>
        <p:nvPicPr>
          <p:cNvPr id="16" name="Imagen 15"/>
          <p:cNvPicPr>
            <a:picLocks noChangeAspect="1"/>
          </p:cNvPicPr>
          <p:nvPr/>
        </p:nvPicPr>
        <p:blipFill>
          <a:blip r:embed="rId7"/>
          <a:stretch>
            <a:fillRect/>
          </a:stretch>
        </p:blipFill>
        <p:spPr>
          <a:xfrm>
            <a:off x="6955037" y="4665388"/>
            <a:ext cx="3437053" cy="1216225"/>
          </a:xfrm>
          <a:prstGeom prst="rect">
            <a:avLst/>
          </a:prstGeom>
        </p:spPr>
      </p:pic>
      <p:cxnSp>
        <p:nvCxnSpPr>
          <p:cNvPr id="18" name="Conector recto de flecha 17"/>
          <p:cNvCxnSpPr>
            <a:endCxn id="11" idx="1"/>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endCxn id="16" idx="1"/>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99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614545" cy="369332"/>
          </a:xfrm>
          <a:prstGeom prst="rect">
            <a:avLst/>
          </a:prstGeom>
        </p:spPr>
        <p:txBody>
          <a:bodyPr wrap="none">
            <a:spAutoFit/>
          </a:bodyPr>
          <a:lstStyle/>
          <a:p>
            <a:r>
              <a:rPr lang="es-MX" dirty="0">
                <a:solidFill>
                  <a:schemeClr val="bg1"/>
                </a:solidFill>
              </a:rPr>
              <a:t>i</a:t>
            </a:r>
            <a:r>
              <a:rPr lang="es-MX" dirty="0" smtClean="0">
                <a:solidFill>
                  <a:schemeClr val="bg1"/>
                </a:solidFill>
              </a:rPr>
              <a:t>nclude_once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include con la salvedad de que impide la inclusión de un mismo archivo omitiéndolo.</a:t>
            </a:r>
            <a:endParaRPr lang="es-PE" dirty="0">
              <a:solidFill>
                <a:schemeClr val="bg1"/>
              </a:solidFill>
            </a:endParaRPr>
          </a:p>
        </p:txBody>
      </p:sp>
      <p:pic>
        <p:nvPicPr>
          <p:cNvPr id="7" name="Imagen 6"/>
          <p:cNvPicPr>
            <a:picLocks noChangeAspect="1"/>
          </p:cNvPicPr>
          <p:nvPr/>
        </p:nvPicPr>
        <p:blipFill>
          <a:blip r:embed="rId3"/>
          <a:stretch>
            <a:fillRect/>
          </a:stretch>
        </p:blipFill>
        <p:spPr>
          <a:xfrm>
            <a:off x="6560465" y="934143"/>
            <a:ext cx="4989624" cy="2856379"/>
          </a:xfrm>
          <a:prstGeom prst="rect">
            <a:avLst/>
          </a:prstGeom>
        </p:spPr>
      </p:pic>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0" name="Imagen 9"/>
          <p:cNvPicPr>
            <a:picLocks noChangeAspect="1"/>
          </p:cNvPicPr>
          <p:nvPr/>
        </p:nvPicPr>
        <p:blipFill>
          <a:blip r:embed="rId4"/>
          <a:stretch>
            <a:fillRect/>
          </a:stretch>
        </p:blipFill>
        <p:spPr>
          <a:xfrm>
            <a:off x="5743977" y="4877232"/>
            <a:ext cx="6200684" cy="1413700"/>
          </a:xfrm>
          <a:prstGeom prst="rect">
            <a:avLst/>
          </a:prstGeom>
        </p:spPr>
      </p:pic>
    </p:spTree>
    <p:extLst>
      <p:ext uri="{BB962C8B-B14F-4D97-AF65-F5344CB8AC3E}">
        <p14:creationId xmlns:p14="http://schemas.microsoft.com/office/powerpoint/2010/main" val="15263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157240" cy="369332"/>
          </a:xfrm>
          <a:prstGeom prst="rect">
            <a:avLst/>
          </a:prstGeom>
        </p:spPr>
        <p:txBody>
          <a:bodyPr wrap="none">
            <a:spAutoFit/>
          </a:bodyPr>
          <a:lstStyle/>
          <a:p>
            <a:r>
              <a:rPr lang="es-MX" dirty="0" smtClean="0">
                <a:solidFill>
                  <a:schemeClr val="bg1"/>
                </a:solidFill>
              </a:rPr>
              <a:t>REQUIRE</a:t>
            </a:r>
            <a:endParaRPr lang="es-PE" dirty="0">
              <a:solidFill>
                <a:schemeClr val="bg1"/>
              </a:solidFill>
            </a:endParaRPr>
          </a:p>
        </p:txBody>
      </p:sp>
      <p:sp>
        <p:nvSpPr>
          <p:cNvPr id="2" name="Rectángulo 1"/>
          <p:cNvSpPr/>
          <p:nvPr/>
        </p:nvSpPr>
        <p:spPr>
          <a:xfrm>
            <a:off x="819955" y="2356623"/>
            <a:ext cx="3597499" cy="1569660"/>
          </a:xfrm>
          <a:prstGeom prst="rect">
            <a:avLst/>
          </a:prstGeom>
        </p:spPr>
        <p:txBody>
          <a:bodyPr wrap="square">
            <a:spAutoFit/>
          </a:bodyPr>
          <a:lstStyle/>
          <a:p>
            <a:pPr algn="just"/>
            <a:r>
              <a:rPr lang="es-PE" sz="1600" b="1" dirty="0">
                <a:solidFill>
                  <a:schemeClr val="bg1"/>
                </a:solidFill>
              </a:rPr>
              <a:t>Funciona de manera similar a include, pero en este caso, si el archivo no existe o contiene errores, nuestro programa no funcionará y obtendremos un fatal error en el </a:t>
            </a:r>
            <a:r>
              <a:rPr lang="es-PE" sz="1600" b="1" dirty="0" smtClean="0">
                <a:solidFill>
                  <a:schemeClr val="bg1"/>
                </a:solidFill>
              </a:rPr>
              <a:t>log.</a:t>
            </a:r>
            <a:endParaRPr lang="es-PE" sz="1600" b="1" dirty="0">
              <a:solidFill>
                <a:schemeClr val="bg1"/>
              </a:solidFill>
            </a:endParaRPr>
          </a:p>
        </p:txBody>
      </p:sp>
      <p:cxnSp>
        <p:nvCxnSpPr>
          <p:cNvPr id="18" name="Conector recto de flecha 17"/>
          <p:cNvCxnSpPr/>
          <p:nvPr/>
        </p:nvCxnSpPr>
        <p:spPr>
          <a:xfrm flipV="1">
            <a:off x="2756452" y="867859"/>
            <a:ext cx="3882615" cy="69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523702" y="2740653"/>
            <a:ext cx="165411" cy="3099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2703712" cy="393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780058" y="5206242"/>
            <a:ext cx="3263908" cy="1584878"/>
          </a:xfrm>
          <a:prstGeom prst="rect">
            <a:avLst/>
          </a:prstGeom>
        </p:spPr>
      </p:pic>
      <p:pic>
        <p:nvPicPr>
          <p:cNvPr id="9" name="Imagen 8"/>
          <p:cNvPicPr>
            <a:picLocks noChangeAspect="1"/>
          </p:cNvPicPr>
          <p:nvPr/>
        </p:nvPicPr>
        <p:blipFill>
          <a:blip r:embed="rId4"/>
          <a:stretch>
            <a:fillRect/>
          </a:stretch>
        </p:blipFill>
        <p:spPr>
          <a:xfrm>
            <a:off x="4548296" y="1394598"/>
            <a:ext cx="7416177" cy="3035734"/>
          </a:xfrm>
          <a:prstGeom prst="rect">
            <a:avLst/>
          </a:prstGeom>
        </p:spPr>
      </p:pic>
      <p:pic>
        <p:nvPicPr>
          <p:cNvPr id="10" name="Imagen 9"/>
          <p:cNvPicPr>
            <a:picLocks noChangeAspect="1"/>
          </p:cNvPicPr>
          <p:nvPr/>
        </p:nvPicPr>
        <p:blipFill>
          <a:blip r:embed="rId5"/>
          <a:stretch>
            <a:fillRect/>
          </a:stretch>
        </p:blipFill>
        <p:spPr>
          <a:xfrm>
            <a:off x="6955037" y="90358"/>
            <a:ext cx="3781425" cy="1304240"/>
          </a:xfrm>
          <a:prstGeom prst="rect">
            <a:avLst/>
          </a:prstGeom>
        </p:spPr>
      </p:pic>
      <p:pic>
        <p:nvPicPr>
          <p:cNvPr id="12" name="Imagen 11"/>
          <p:cNvPicPr>
            <a:picLocks noChangeAspect="1"/>
          </p:cNvPicPr>
          <p:nvPr/>
        </p:nvPicPr>
        <p:blipFill>
          <a:blip r:embed="rId6"/>
          <a:stretch>
            <a:fillRect/>
          </a:stretch>
        </p:blipFill>
        <p:spPr>
          <a:xfrm>
            <a:off x="7606178" y="4430332"/>
            <a:ext cx="2329334" cy="1361223"/>
          </a:xfrm>
          <a:prstGeom prst="rect">
            <a:avLst/>
          </a:prstGeom>
        </p:spPr>
      </p:pic>
      <p:pic>
        <p:nvPicPr>
          <p:cNvPr id="14" name="Imagen 13"/>
          <p:cNvPicPr>
            <a:picLocks noChangeAspect="1"/>
          </p:cNvPicPr>
          <p:nvPr/>
        </p:nvPicPr>
        <p:blipFill>
          <a:blip r:embed="rId7"/>
          <a:stretch>
            <a:fillRect/>
          </a:stretch>
        </p:blipFill>
        <p:spPr>
          <a:xfrm>
            <a:off x="4548296" y="5791555"/>
            <a:ext cx="7643704" cy="1009650"/>
          </a:xfrm>
          <a:prstGeom prst="rect">
            <a:avLst/>
          </a:prstGeom>
        </p:spPr>
      </p:pic>
    </p:spTree>
    <p:extLst>
      <p:ext uri="{BB962C8B-B14F-4D97-AF65-F5344CB8AC3E}">
        <p14:creationId xmlns:p14="http://schemas.microsoft.com/office/powerpoint/2010/main" val="342175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2052833" y="1773070"/>
            <a:ext cx="1594796" cy="369332"/>
          </a:xfrm>
          <a:prstGeom prst="rect">
            <a:avLst/>
          </a:prstGeom>
        </p:spPr>
        <p:txBody>
          <a:bodyPr wrap="none">
            <a:spAutoFit/>
          </a:bodyPr>
          <a:lstStyle/>
          <a:p>
            <a:r>
              <a:rPr lang="es-MX" dirty="0" smtClean="0">
                <a:solidFill>
                  <a:schemeClr val="bg1"/>
                </a:solidFill>
              </a:rPr>
              <a:t>require_once</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cxnSp>
        <p:nvCxnSpPr>
          <p:cNvPr id="18" name="Conector recto de flecha 17"/>
          <p:cNvCxnSpPr/>
          <p:nvPr/>
        </p:nvCxnSpPr>
        <p:spPr>
          <a:xfrm flipV="1">
            <a:off x="3207213" y="1564572"/>
            <a:ext cx="3177530" cy="6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251325" y="4879609"/>
            <a:ext cx="1338106" cy="516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905762" y="2294286"/>
            <a:ext cx="3392288" cy="1200329"/>
          </a:xfrm>
          <a:prstGeom prst="rect">
            <a:avLst/>
          </a:prstGeom>
        </p:spPr>
        <p:txBody>
          <a:bodyPr wrap="square">
            <a:spAutoFit/>
          </a:bodyPr>
          <a:lstStyle/>
          <a:p>
            <a:pPr algn="just"/>
            <a:r>
              <a:rPr lang="es-PE" dirty="0" smtClean="0">
                <a:solidFill>
                  <a:schemeClr val="bg1"/>
                </a:solidFill>
                <a:latin typeface="Arial" panose="020B0604020202020204" pitchFamily="34" charset="0"/>
              </a:rPr>
              <a:t>Similar a </a:t>
            </a:r>
            <a:r>
              <a:rPr lang="es-PE" dirty="0" err="1" smtClean="0">
                <a:solidFill>
                  <a:schemeClr val="bg1"/>
                </a:solidFill>
                <a:latin typeface="Arial" panose="020B0604020202020204" pitchFamily="34" charset="0"/>
              </a:rPr>
              <a:t>require</a:t>
            </a:r>
            <a:r>
              <a:rPr lang="es-PE" dirty="0" smtClean="0">
                <a:solidFill>
                  <a:schemeClr val="bg1"/>
                </a:solidFill>
                <a:latin typeface="Arial" panose="020B0604020202020204" pitchFamily="34" charset="0"/>
              </a:rPr>
              <a:t> </a:t>
            </a:r>
            <a:r>
              <a:rPr lang="es-PE" dirty="0" smtClean="0">
                <a:solidFill>
                  <a:schemeClr val="bg1"/>
                </a:solidFill>
                <a:latin typeface="Arial" panose="020B0604020202020204" pitchFamily="34" charset="0"/>
              </a:rPr>
              <a:t>con la salvedad de que impide la inclusión de un mismo archivo </a:t>
            </a:r>
            <a:r>
              <a:rPr lang="es-PE" dirty="0" smtClean="0">
                <a:solidFill>
                  <a:schemeClr val="bg1"/>
                </a:solidFill>
                <a:latin typeface="Arial" panose="020B0604020202020204" pitchFamily="34" charset="0"/>
              </a:rPr>
              <a:t>omitiéndolo.</a:t>
            </a:r>
            <a:endParaRPr lang="es-PE" dirty="0">
              <a:solidFill>
                <a:schemeClr val="bg1"/>
              </a:solidFill>
            </a:endParaRPr>
          </a:p>
        </p:txBody>
      </p:sp>
      <p:sp>
        <p:nvSpPr>
          <p:cNvPr id="9" name="CuadroTexto 8"/>
          <p:cNvSpPr txBox="1"/>
          <p:nvPr/>
        </p:nvSpPr>
        <p:spPr>
          <a:xfrm>
            <a:off x="4473771" y="2362332"/>
            <a:ext cx="1910972" cy="369332"/>
          </a:xfrm>
          <a:prstGeom prst="rect">
            <a:avLst/>
          </a:prstGeom>
          <a:noFill/>
        </p:spPr>
        <p:txBody>
          <a:bodyPr wrap="none" rtlCol="0">
            <a:spAutoFit/>
          </a:bodyPr>
          <a:lstStyle/>
          <a:p>
            <a:r>
              <a:rPr lang="es-PE" dirty="0" smtClean="0"/>
              <a:t>No genera Error</a:t>
            </a:r>
            <a:endParaRPr lang="es-PE" dirty="0"/>
          </a:p>
        </p:txBody>
      </p:sp>
      <p:pic>
        <p:nvPicPr>
          <p:cNvPr id="11" name="Imagen 10"/>
          <p:cNvPicPr>
            <a:picLocks noChangeAspect="1"/>
          </p:cNvPicPr>
          <p:nvPr/>
        </p:nvPicPr>
        <p:blipFill>
          <a:blip r:embed="rId3"/>
          <a:stretch>
            <a:fillRect/>
          </a:stretch>
        </p:blipFill>
        <p:spPr>
          <a:xfrm>
            <a:off x="6560464" y="327011"/>
            <a:ext cx="5384197" cy="3085754"/>
          </a:xfrm>
          <a:prstGeom prst="rect">
            <a:avLst/>
          </a:prstGeom>
        </p:spPr>
      </p:pic>
      <p:pic>
        <p:nvPicPr>
          <p:cNvPr id="12" name="Imagen 11"/>
          <p:cNvPicPr>
            <a:picLocks noChangeAspect="1"/>
          </p:cNvPicPr>
          <p:nvPr/>
        </p:nvPicPr>
        <p:blipFill>
          <a:blip r:embed="rId4"/>
          <a:stretch>
            <a:fillRect/>
          </a:stretch>
        </p:blipFill>
        <p:spPr>
          <a:xfrm>
            <a:off x="5772913" y="4879609"/>
            <a:ext cx="6171748" cy="1288140"/>
          </a:xfrm>
          <a:prstGeom prst="rect">
            <a:avLst/>
          </a:prstGeom>
        </p:spPr>
      </p:pic>
    </p:spTree>
    <p:extLst>
      <p:ext uri="{BB962C8B-B14F-4D97-AF65-F5344CB8AC3E}">
        <p14:creationId xmlns:p14="http://schemas.microsoft.com/office/powerpoint/2010/main" val="244278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47404" cy="1695796"/>
          </a:xfrm>
          <a:prstGeom prst="rect">
            <a:avLst/>
          </a:prstGeom>
          <a:noFill/>
          <a:ln>
            <a:noFill/>
          </a:ln>
        </p:spPr>
      </p:pic>
      <p:sp>
        <p:nvSpPr>
          <p:cNvPr id="4" name="AutoShape 4" descr="Resultado de imagen para atari ps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2" descr="Resultado de imagen para team"/>
          <p:cNvSpPr>
            <a:spLocks noChangeAspect="1" noChangeArrowheads="1"/>
          </p:cNvSpPr>
          <p:nvPr/>
        </p:nvSpPr>
        <p:spPr bwMode="auto">
          <a:xfrm>
            <a:off x="307975" y="144880"/>
            <a:ext cx="167857" cy="1678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Rectángulo 7"/>
          <p:cNvSpPr/>
          <p:nvPr/>
        </p:nvSpPr>
        <p:spPr>
          <a:xfrm>
            <a:off x="1486163" y="1772409"/>
            <a:ext cx="2479590" cy="369332"/>
          </a:xfrm>
          <a:prstGeom prst="rect">
            <a:avLst/>
          </a:prstGeom>
        </p:spPr>
        <p:txBody>
          <a:bodyPr wrap="none">
            <a:spAutoFit/>
          </a:bodyPr>
          <a:lstStyle/>
          <a:p>
            <a:r>
              <a:rPr lang="es-MX" dirty="0" smtClean="0">
                <a:solidFill>
                  <a:schemeClr val="bg1"/>
                </a:solidFill>
              </a:rPr>
              <a:t>A TENER EN CUENTA</a:t>
            </a:r>
            <a:endParaRPr lang="es-PE" dirty="0">
              <a:solidFill>
                <a:schemeClr val="bg1"/>
              </a:solidFill>
            </a:endParaRPr>
          </a:p>
        </p:txBody>
      </p:sp>
      <p:sp>
        <p:nvSpPr>
          <p:cNvPr id="2" name="Rectángulo 1"/>
          <p:cNvSpPr/>
          <p:nvPr/>
        </p:nvSpPr>
        <p:spPr>
          <a:xfrm>
            <a:off x="803157" y="2464235"/>
            <a:ext cx="3597499" cy="338554"/>
          </a:xfrm>
          <a:prstGeom prst="rect">
            <a:avLst/>
          </a:prstGeom>
        </p:spPr>
        <p:txBody>
          <a:bodyPr wrap="square">
            <a:spAutoFit/>
          </a:bodyPr>
          <a:lstStyle/>
          <a:p>
            <a:pPr algn="just"/>
            <a:endParaRPr lang="es-PE" sz="1600" dirty="0">
              <a:solidFill>
                <a:schemeClr val="bg1"/>
              </a:solidFill>
            </a:endParaRPr>
          </a:p>
        </p:txBody>
      </p:sp>
      <p:sp>
        <p:nvSpPr>
          <p:cNvPr id="10" name="Rectángulo 9"/>
          <p:cNvSpPr/>
          <p:nvPr/>
        </p:nvSpPr>
        <p:spPr>
          <a:xfrm>
            <a:off x="4748009" y="1864070"/>
            <a:ext cx="7139189" cy="1200329"/>
          </a:xfrm>
          <a:prstGeom prst="rect">
            <a:avLst/>
          </a:prstGeom>
        </p:spPr>
        <p:txBody>
          <a:bodyPr wrap="square">
            <a:spAutoFit/>
          </a:bodyPr>
          <a:lstStyle/>
          <a:p>
            <a:pPr algn="just"/>
            <a:r>
              <a:rPr lang="es-PE" dirty="0">
                <a:solidFill>
                  <a:srgbClr val="242729"/>
                </a:solidFill>
                <a:latin typeface="Arial" panose="020B0604020202020204" pitchFamily="34" charset="0"/>
              </a:rPr>
              <a:t>Podemos pensar en utilizar </a:t>
            </a:r>
            <a:r>
              <a:rPr lang="es-PE" b="1" dirty="0">
                <a:solidFill>
                  <a:srgbClr val="242729"/>
                </a:solidFill>
                <a:latin typeface="Arial" panose="020B0604020202020204" pitchFamily="34" charset="0"/>
              </a:rPr>
              <a:t>include</a:t>
            </a:r>
            <a:r>
              <a:rPr lang="es-PE" dirty="0">
                <a:solidFill>
                  <a:srgbClr val="242729"/>
                </a:solidFill>
                <a:latin typeface="Arial" panose="020B0604020202020204" pitchFamily="34" charset="0"/>
              </a:rPr>
              <a:t> cuando el archivo a introducir no sea determinante respecto al funcionamiento de nuestro programa. </a:t>
            </a:r>
            <a:r>
              <a:rPr lang="es-PE" b="1" dirty="0">
                <a:solidFill>
                  <a:srgbClr val="242729"/>
                </a:solidFill>
                <a:latin typeface="Arial" panose="020B0604020202020204" pitchFamily="34" charset="0"/>
              </a:rPr>
              <a:t>Require</a:t>
            </a:r>
            <a:r>
              <a:rPr lang="es-PE" dirty="0">
                <a:solidFill>
                  <a:srgbClr val="242729"/>
                </a:solidFill>
                <a:latin typeface="Arial" panose="020B0604020202020204" pitchFamily="34" charset="0"/>
              </a:rPr>
              <a:t> cuando dicho archivo sea necesario para el correcto funcionamiento de nuestro programa.</a:t>
            </a:r>
            <a:endParaRPr lang="es-PE" dirty="0"/>
          </a:p>
        </p:txBody>
      </p:sp>
      <p:sp>
        <p:nvSpPr>
          <p:cNvPr id="13" name="Rectángulo 12"/>
          <p:cNvSpPr/>
          <p:nvPr/>
        </p:nvSpPr>
        <p:spPr>
          <a:xfrm>
            <a:off x="4756169" y="3546130"/>
            <a:ext cx="7131029" cy="1477328"/>
          </a:xfrm>
          <a:prstGeom prst="rect">
            <a:avLst/>
          </a:prstGeom>
        </p:spPr>
        <p:txBody>
          <a:bodyPr wrap="square">
            <a:spAutoFit/>
          </a:bodyPr>
          <a:lstStyle/>
          <a:p>
            <a:pPr algn="just"/>
            <a:r>
              <a:rPr lang="es-PE" dirty="0">
                <a:solidFill>
                  <a:srgbClr val="242729"/>
                </a:solidFill>
                <a:latin typeface="Arial" panose="020B0604020202020204" pitchFamily="34" charset="0"/>
              </a:rPr>
              <a:t>Finalmente se debe utilizar las variantes con </a:t>
            </a:r>
            <a:r>
              <a:rPr lang="es-PE" b="1" dirty="0">
                <a:solidFill>
                  <a:srgbClr val="242729"/>
                </a:solidFill>
                <a:latin typeface="Arial" panose="020B0604020202020204" pitchFamily="34" charset="0"/>
              </a:rPr>
              <a:t>_once</a:t>
            </a:r>
            <a:r>
              <a:rPr lang="es-PE" dirty="0">
                <a:solidFill>
                  <a:srgbClr val="242729"/>
                </a:solidFill>
                <a:latin typeface="Arial" panose="020B0604020202020204" pitchFamily="34" charset="0"/>
              </a:rPr>
              <a:t> cuando nuestro programa tenga unas dimensiones considerables y pueda darse el caso de que la inclusión del fichero se produzca varias veces. Estas últimas variantes hay que usarlas solo en casos excepcionales ya que consumen más recursos que las anteriores.</a:t>
            </a:r>
            <a:endParaRPr lang="es-PE" dirty="0"/>
          </a:p>
        </p:txBody>
      </p:sp>
      <p:pic>
        <p:nvPicPr>
          <p:cNvPr id="1027" name="Picture 3" descr="Resultado de imagen para a tener en cuen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56" y="1695796"/>
            <a:ext cx="3794601" cy="3194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179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985</TotalTime>
  <Words>818</Words>
  <Application>Microsoft Office PowerPoint</Application>
  <PresentationFormat>Panorámica</PresentationFormat>
  <Paragraphs>107</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 Light</vt:lpstr>
      <vt:lpstr>Fira Sans</vt:lpstr>
      <vt:lpstr>Lucida Sans Unicode</vt:lpstr>
      <vt:lpstr>Rockwell</vt:lpstr>
      <vt:lpstr>Wingdings</vt:lpstr>
      <vt:lpstr>Atlas</vt:lpstr>
      <vt:lpstr>Presentación de PowerPoint</vt:lpstr>
      <vt:lpstr>DEFINICIONES BASICAS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Marco</cp:lastModifiedBy>
  <cp:revision>123</cp:revision>
  <dcterms:created xsi:type="dcterms:W3CDTF">2017-04-12T06:43:19Z</dcterms:created>
  <dcterms:modified xsi:type="dcterms:W3CDTF">2018-09-16T08:17:07Z</dcterms:modified>
</cp:coreProperties>
</file>