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2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3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4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C68C-14D0-4B30-80B4-6E22592AAE71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6F02-B8F8-4050-B934-4505B3255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64704"/>
            <a:ext cx="3796369" cy="12496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492896"/>
            <a:ext cx="9144000" cy="3684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2861320"/>
            <a:ext cx="9144000" cy="351656"/>
          </a:xfrm>
          <a:prstGeom prst="rect">
            <a:avLst/>
          </a:prstGeom>
          <a:solidFill>
            <a:srgbClr val="2C778C"/>
          </a:solidFill>
          <a:ln>
            <a:solidFill>
              <a:srgbClr val="2C77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5" y="5562327"/>
            <a:ext cx="2050585" cy="67498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6046" y="6207695"/>
            <a:ext cx="2719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www.peoplenetineducation.com.br</a:t>
            </a:r>
          </a:p>
          <a:p>
            <a:pPr algn="ctr"/>
            <a:r>
              <a:rPr lang="pt-BR" sz="1200" b="1" dirty="0" smtClean="0"/>
              <a:t>contato@peoplenetineducation.com.br</a:t>
            </a:r>
            <a:endParaRPr lang="pt-BR" sz="1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01476" y="4335487"/>
            <a:ext cx="4113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LIDERANÇA PARA RESULTADOS</a:t>
            </a:r>
          </a:p>
          <a:p>
            <a:pPr algn="ctr"/>
            <a:endParaRPr lang="pt-BR" sz="2400" b="1" dirty="0" smtClean="0">
              <a:solidFill>
                <a:srgbClr val="002060"/>
              </a:solidFill>
            </a:endParaRPr>
          </a:p>
          <a:p>
            <a:pPr algn="ctr"/>
            <a:endParaRPr lang="pt-BR" sz="2400" b="1" dirty="0">
              <a:solidFill>
                <a:srgbClr val="002060"/>
              </a:solidFill>
            </a:endParaRPr>
          </a:p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PDG</a:t>
            </a:r>
          </a:p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Programa </a:t>
            </a:r>
            <a:r>
              <a:rPr lang="pt-BR" sz="1200" b="1" dirty="0">
                <a:solidFill>
                  <a:srgbClr val="002060"/>
                </a:solidFill>
              </a:rPr>
              <a:t>D</a:t>
            </a:r>
            <a:r>
              <a:rPr lang="pt-BR" sz="1200" b="1" dirty="0" smtClean="0">
                <a:solidFill>
                  <a:srgbClr val="002060"/>
                </a:solidFill>
              </a:rPr>
              <a:t>e Capacitação De Gestores  Do Nível Operacional</a:t>
            </a:r>
          </a:p>
          <a:p>
            <a:pPr algn="ctr"/>
            <a:r>
              <a:rPr lang="pt-BR" sz="1200" b="1" dirty="0" smtClean="0">
                <a:solidFill>
                  <a:srgbClr val="002060"/>
                </a:solidFill>
              </a:rPr>
              <a:t>(Líderes, Supervisores, Mestres, Coordenadores)</a:t>
            </a:r>
            <a:endParaRPr lang="pt-B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6632"/>
            <a:ext cx="1276089" cy="4200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20688"/>
            <a:ext cx="9144000" cy="72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92696"/>
            <a:ext cx="9144000" cy="46053"/>
          </a:xfrm>
          <a:prstGeom prst="rect">
            <a:avLst/>
          </a:prstGeom>
          <a:solidFill>
            <a:srgbClr val="2C778C"/>
          </a:solidFill>
          <a:ln>
            <a:solidFill>
              <a:srgbClr val="2C77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6632"/>
            <a:ext cx="1276089" cy="4200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4195" y="1124744"/>
            <a:ext cx="453980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rgbClr val="002060"/>
                </a:solidFill>
              </a:rPr>
              <a:t>Bem Vindo ao </a:t>
            </a:r>
          </a:p>
          <a:p>
            <a:endParaRPr lang="pt-BR" sz="1500" b="1" dirty="0">
              <a:solidFill>
                <a:srgbClr val="002060"/>
              </a:solidFill>
            </a:endParaRPr>
          </a:p>
          <a:p>
            <a:r>
              <a:rPr lang="pt-BR" sz="1500" b="1" dirty="0" smtClean="0">
                <a:solidFill>
                  <a:srgbClr val="002060"/>
                </a:solidFill>
              </a:rPr>
              <a:t>Programa de Desenvolvimento de Líderes e Gestores  </a:t>
            </a:r>
          </a:p>
          <a:p>
            <a:pPr algn="ctr"/>
            <a:r>
              <a:rPr lang="pt-BR" sz="1500" b="1" dirty="0" smtClean="0">
                <a:solidFill>
                  <a:srgbClr val="002060"/>
                </a:solidFill>
              </a:rPr>
              <a:t>“LIDERANÇA PARA RESULTADOS”</a:t>
            </a:r>
          </a:p>
          <a:p>
            <a:pPr algn="ctr"/>
            <a:endParaRPr lang="pt-BR" sz="1200" b="1" dirty="0" smtClean="0">
              <a:solidFill>
                <a:srgbClr val="002060"/>
              </a:solidFill>
            </a:endParaRPr>
          </a:p>
          <a:p>
            <a:r>
              <a:rPr lang="pt-BR" sz="1200" b="1" i="1" dirty="0" smtClean="0">
                <a:solidFill>
                  <a:srgbClr val="002060"/>
                </a:solidFill>
              </a:rPr>
              <a:t>“Liderar não é impor; mas despertar nos outros a vontade de fazer</a:t>
            </a:r>
            <a:r>
              <a:rPr lang="pt-BR" sz="1200" b="1" dirty="0" smtClean="0">
                <a:solidFill>
                  <a:srgbClr val="002060"/>
                </a:solidFill>
              </a:rPr>
              <a:t>”</a:t>
            </a:r>
          </a:p>
          <a:p>
            <a:pPr algn="r"/>
            <a:r>
              <a:rPr lang="pt-BR" sz="1200" b="1" i="1" dirty="0" smtClean="0">
                <a:solidFill>
                  <a:srgbClr val="002060"/>
                </a:solidFill>
              </a:rPr>
              <a:t>Mahatma Gandhi</a:t>
            </a:r>
          </a:p>
          <a:p>
            <a:pPr algn="r"/>
            <a:endParaRPr lang="pt-BR" sz="1200" b="1" i="1" dirty="0">
              <a:solidFill>
                <a:srgbClr val="002060"/>
              </a:solidFill>
            </a:endParaRPr>
          </a:p>
          <a:p>
            <a:r>
              <a:rPr lang="pt-BR" sz="1200" b="1" dirty="0" smtClean="0">
                <a:solidFill>
                  <a:srgbClr val="002060"/>
                </a:solidFill>
              </a:rPr>
              <a:t>Este programa foi especialmente desenhado para  desenvolver seus participantes nas competências exigidas dos líderes-gestores atuantes nos níveis  tático – operacional.</a:t>
            </a:r>
          </a:p>
          <a:p>
            <a:endParaRPr lang="pt-BR" sz="1200" b="1" dirty="0" smtClean="0">
              <a:solidFill>
                <a:srgbClr val="002060"/>
              </a:solidFill>
            </a:endParaRPr>
          </a:p>
          <a:p>
            <a:r>
              <a:rPr lang="pt-BR" sz="1200" b="1" dirty="0" smtClean="0">
                <a:solidFill>
                  <a:srgbClr val="002060"/>
                </a:solidFill>
              </a:rPr>
              <a:t>Metodologia Orientada á Aprendizagem Acelerada</a:t>
            </a:r>
          </a:p>
          <a:p>
            <a:endParaRPr lang="pt-BR" sz="1200" b="1" dirty="0" smtClean="0">
              <a:solidFill>
                <a:srgbClr val="002060"/>
              </a:solidFill>
            </a:endParaRPr>
          </a:p>
          <a:p>
            <a:r>
              <a:rPr lang="pt-BR" sz="1400" b="1" u="sng" dirty="0" err="1" smtClean="0">
                <a:solidFill>
                  <a:srgbClr val="002060"/>
                </a:solidFill>
              </a:rPr>
              <a:t>Pré</a:t>
            </a:r>
            <a:r>
              <a:rPr lang="pt-BR" sz="1400" b="1" u="sng" dirty="0" smtClean="0">
                <a:solidFill>
                  <a:srgbClr val="002060"/>
                </a:solidFill>
              </a:rPr>
              <a:t>-Treinamento</a:t>
            </a:r>
          </a:p>
          <a:p>
            <a:r>
              <a:rPr lang="pt-BR" sz="1200" b="1" dirty="0" smtClean="0">
                <a:solidFill>
                  <a:srgbClr val="002060"/>
                </a:solidFill>
              </a:rPr>
              <a:t>Atividades </a:t>
            </a:r>
            <a:r>
              <a:rPr lang="pt-BR" sz="1200" b="1" dirty="0" err="1" smtClean="0">
                <a:solidFill>
                  <a:srgbClr val="002060"/>
                </a:solidFill>
              </a:rPr>
              <a:t>Pré-Work</a:t>
            </a:r>
            <a:r>
              <a:rPr lang="pt-BR" sz="1200" b="1" dirty="0" smtClean="0">
                <a:solidFill>
                  <a:srgbClr val="002060"/>
                </a:solidFill>
              </a:rPr>
              <a:t>   	| Preparação para o aprendizado</a:t>
            </a:r>
          </a:p>
          <a:p>
            <a:endParaRPr lang="pt-BR" sz="800" b="1" dirty="0" smtClean="0">
              <a:solidFill>
                <a:srgbClr val="002060"/>
              </a:solidFill>
            </a:endParaRPr>
          </a:p>
          <a:p>
            <a:r>
              <a:rPr lang="pt-BR" sz="1400" b="1" u="sng" dirty="0" smtClean="0">
                <a:solidFill>
                  <a:srgbClr val="002060"/>
                </a:solidFill>
              </a:rPr>
              <a:t>Durante Treinamento</a:t>
            </a:r>
          </a:p>
          <a:p>
            <a:pPr marL="171450" indent="-1714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Abordagem 70-30      	|  70% práticas  + 30% Base Conceitual</a:t>
            </a:r>
          </a:p>
          <a:p>
            <a:pPr marL="171450" indent="-1714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PBL 		| </a:t>
            </a:r>
            <a:r>
              <a:rPr lang="pt-BR" sz="1200" b="1" dirty="0" err="1" smtClean="0">
                <a:solidFill>
                  <a:srgbClr val="002060"/>
                </a:solidFill>
              </a:rPr>
              <a:t>Problem</a:t>
            </a:r>
            <a:r>
              <a:rPr lang="pt-BR" sz="1200" b="1" dirty="0" smtClean="0">
                <a:solidFill>
                  <a:srgbClr val="002060"/>
                </a:solidFill>
              </a:rPr>
              <a:t> </a:t>
            </a:r>
            <a:r>
              <a:rPr lang="pt-BR" sz="1200" b="1" dirty="0" err="1" smtClean="0">
                <a:solidFill>
                  <a:srgbClr val="002060"/>
                </a:solidFill>
              </a:rPr>
              <a:t>Based</a:t>
            </a:r>
            <a:r>
              <a:rPr lang="pt-BR" sz="1200" b="1" dirty="0" smtClean="0">
                <a:solidFill>
                  <a:srgbClr val="002060"/>
                </a:solidFill>
              </a:rPr>
              <a:t> Learning</a:t>
            </a:r>
            <a:endParaRPr lang="pt-BR" sz="1200" b="1" dirty="0">
              <a:solidFill>
                <a:srgbClr val="002060"/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PDI  - Plano de Desenvolvimento Individual   </a:t>
            </a:r>
          </a:p>
          <a:p>
            <a:pPr marL="171450" indent="-1714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Foco no desenvolvimento de competências</a:t>
            </a:r>
          </a:p>
          <a:p>
            <a:endParaRPr lang="pt-BR" sz="800" b="1" dirty="0" smtClean="0">
              <a:solidFill>
                <a:srgbClr val="002060"/>
              </a:solidFill>
            </a:endParaRPr>
          </a:p>
          <a:p>
            <a:r>
              <a:rPr lang="pt-BR" sz="1400" b="1" u="sng" dirty="0" smtClean="0">
                <a:solidFill>
                  <a:srgbClr val="002060"/>
                </a:solidFill>
              </a:rPr>
              <a:t>Pós </a:t>
            </a:r>
            <a:r>
              <a:rPr lang="pt-BR" sz="1400" b="1" u="sng" dirty="0" smtClean="0">
                <a:solidFill>
                  <a:srgbClr val="002060"/>
                </a:solidFill>
              </a:rPr>
              <a:t>Treinamento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Pílulas de conhecimento</a:t>
            </a:r>
          </a:p>
          <a:p>
            <a:pPr marL="285750" indent="-285750">
              <a:buFontTx/>
              <a:buChar char="-"/>
            </a:pPr>
            <a:r>
              <a:rPr lang="pt-BR" sz="1200" b="1" dirty="0" smtClean="0">
                <a:solidFill>
                  <a:srgbClr val="002060"/>
                </a:solidFill>
              </a:rPr>
              <a:t>Plataforma EAD para reforço</a:t>
            </a:r>
          </a:p>
          <a:p>
            <a:pPr marL="285750" indent="-285750">
              <a:buFontTx/>
              <a:buChar char="-"/>
            </a:pPr>
            <a:r>
              <a:rPr lang="pt-BR" sz="1200" b="1" dirty="0">
                <a:solidFill>
                  <a:srgbClr val="002060"/>
                </a:solidFill>
              </a:rPr>
              <a:t>PDI  - Plano de Desenvolvimento Individual   </a:t>
            </a:r>
            <a:endParaRPr lang="pt-B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6632"/>
            <a:ext cx="1276089" cy="4200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20688"/>
            <a:ext cx="9144000" cy="72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92696"/>
            <a:ext cx="9144000" cy="46053"/>
          </a:xfrm>
          <a:prstGeom prst="rect">
            <a:avLst/>
          </a:prstGeom>
          <a:solidFill>
            <a:srgbClr val="2C778C"/>
          </a:solidFill>
          <a:ln>
            <a:solidFill>
              <a:srgbClr val="2C77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6632"/>
            <a:ext cx="1276089" cy="4200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4195" y="908720"/>
            <a:ext cx="4539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rgbClr val="002060"/>
                </a:solidFill>
              </a:rPr>
              <a:t>Faça Aqui Suas </a:t>
            </a:r>
            <a:r>
              <a:rPr lang="pt-BR" sz="1500" b="1" dirty="0">
                <a:solidFill>
                  <a:srgbClr val="002060"/>
                </a:solidFill>
              </a:rPr>
              <a:t>A</a:t>
            </a:r>
            <a:r>
              <a:rPr lang="pt-BR" sz="1500" b="1" dirty="0" smtClean="0">
                <a:solidFill>
                  <a:srgbClr val="002060"/>
                </a:solidFill>
              </a:rPr>
              <a:t>notações Gerais</a:t>
            </a:r>
            <a:endParaRPr lang="pt-BR" sz="15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6632"/>
            <a:ext cx="1276089" cy="4200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620688"/>
            <a:ext cx="9144000" cy="72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92696"/>
            <a:ext cx="9144000" cy="46053"/>
          </a:xfrm>
          <a:prstGeom prst="rect">
            <a:avLst/>
          </a:prstGeom>
          <a:solidFill>
            <a:srgbClr val="2C778C"/>
          </a:solidFill>
          <a:ln>
            <a:solidFill>
              <a:srgbClr val="2C77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6632"/>
            <a:ext cx="1276089" cy="4200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40707" y="879385"/>
            <a:ext cx="4539805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02060"/>
                </a:solidFill>
              </a:rPr>
              <a:t>Competência Alvo</a:t>
            </a:r>
          </a:p>
          <a:p>
            <a:endParaRPr lang="pt-BR" sz="800" b="1" u="sng" dirty="0" smtClean="0">
              <a:solidFill>
                <a:srgbClr val="002060"/>
              </a:solidFill>
            </a:endParaRPr>
          </a:p>
          <a:p>
            <a:pPr algn="ctr"/>
            <a:r>
              <a:rPr lang="pt-BR" sz="1600" b="1" u="sng" dirty="0" smtClean="0">
                <a:solidFill>
                  <a:srgbClr val="002060"/>
                </a:solidFill>
              </a:rPr>
              <a:t>Analise de Problemas e Tomada de Decisão</a:t>
            </a:r>
            <a:endParaRPr lang="pt-BR" sz="1600" b="1" u="sng" dirty="0" smtClean="0">
              <a:solidFill>
                <a:srgbClr val="002060"/>
              </a:solidFill>
            </a:endParaRPr>
          </a:p>
          <a:p>
            <a:endParaRPr lang="pt-BR" sz="800" b="1" dirty="0">
              <a:solidFill>
                <a:srgbClr val="002060"/>
              </a:solidFill>
            </a:endParaRPr>
          </a:p>
          <a:p>
            <a:r>
              <a:rPr lang="pt-BR" sz="12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Habilidade de analise informações pertinentes para equacionar os problemas pela identificação de causas, gerando alternativas de solução  por meio da análise de vantagens 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desvantagens de cada opção  objetivando a decisão pela melhor decisão possível.</a:t>
            </a:r>
          </a:p>
          <a:p>
            <a:endParaRPr lang="pt-BR" sz="1500" b="1" dirty="0">
              <a:solidFill>
                <a:srgbClr val="002060"/>
              </a:solidFill>
            </a:endParaRPr>
          </a:p>
          <a:p>
            <a:r>
              <a:rPr lang="pt-BR" sz="12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praticar:</a:t>
            </a:r>
          </a:p>
          <a:p>
            <a:pPr marL="228600" indent="-228600">
              <a:buAutoNum type="arabicParenR"/>
            </a:pP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situações com cuidado para identificar o problema ou conjunto de problemas, de forma a poder tratar cada problema de forma isolada, mesmo que trabalhe em todos ao mesmo tempo;</a:t>
            </a:r>
          </a:p>
          <a:p>
            <a:pPr marL="228600" indent="-228600">
              <a:buAutoNum type="arabicParenR"/>
            </a:pP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 causas possíveis do problema, se o mesmo é recorrente, em que condições o mesmo aparece, suas consequências e grau de impacto no curto, médio e longo prazos. Utilize </a:t>
            </a:r>
            <a:r>
              <a:rPr lang="pt-BR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1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</a:t>
            </a:r>
            <a:r>
              <a:rPr lang="pt-BR" sz="11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</a:t>
            </a:r>
            <a:r>
              <a:rPr lang="pt-BR" sz="11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shikawa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entender o problema;</a:t>
            </a:r>
          </a:p>
          <a:p>
            <a:pPr marL="228600" indent="-228600">
              <a:buAutoNum type="arabicParenR"/>
            </a:pP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Desenvolva  possíveis alternativas para solucionar cada problema. Utilize técnicas como </a:t>
            </a:r>
            <a:r>
              <a:rPr lang="pt-BR" sz="11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Brainstrorming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NGT – Nominal </a:t>
            </a:r>
            <a:r>
              <a:rPr lang="pt-BR" sz="11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outras para este fim.</a:t>
            </a:r>
          </a:p>
          <a:p>
            <a:pPr marL="228600" indent="-228600">
              <a:buAutoNum type="arabicParenR"/>
            </a:pP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Analise as vantagens e desvantagens de cada opção, procure quantificar as mesmas com base em critérios científicos em termos de tempo, investimento e retorno. Isso facilitará a tomada de decisão;</a:t>
            </a:r>
          </a:p>
          <a:p>
            <a:pPr marL="228600" indent="-228600">
              <a:buAutoNum type="arabicParenR"/>
            </a:pPr>
            <a:r>
              <a:rPr lang="pt-BR" sz="11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base nos critérios acima, selecione a melhor opção e exponha a mesma a apreciação de colegas, especialmente se o problema transcende sua área ou impacta outras pessoas direta e indiretamente.</a:t>
            </a:r>
          </a:p>
        </p:txBody>
      </p:sp>
    </p:spTree>
    <p:extLst>
      <p:ext uri="{BB962C8B-B14F-4D97-AF65-F5344CB8AC3E}">
        <p14:creationId xmlns:p14="http://schemas.microsoft.com/office/powerpoint/2010/main" val="15737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309</Words>
  <Application>Microsoft Office PowerPoint</Application>
  <PresentationFormat>Apresentação na tela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Thinkpad</dc:creator>
  <cp:lastModifiedBy>Thinkpad</cp:lastModifiedBy>
  <cp:revision>18</cp:revision>
  <dcterms:created xsi:type="dcterms:W3CDTF">2015-09-12T14:36:55Z</dcterms:created>
  <dcterms:modified xsi:type="dcterms:W3CDTF">2015-09-23T18:58:26Z</dcterms:modified>
</cp:coreProperties>
</file>