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 id="2147484074" r:id="rId2"/>
  </p:sldMasterIdLst>
  <p:notesMasterIdLst>
    <p:notesMasterId r:id="rId24"/>
  </p:notesMasterIdLst>
  <p:handoutMasterIdLst>
    <p:handoutMasterId r:id="rId25"/>
  </p:handoutMasterIdLst>
  <p:sldIdLst>
    <p:sldId id="375" r:id="rId3"/>
    <p:sldId id="377" r:id="rId4"/>
    <p:sldId id="394" r:id="rId5"/>
    <p:sldId id="392" r:id="rId6"/>
    <p:sldId id="408" r:id="rId7"/>
    <p:sldId id="393" r:id="rId8"/>
    <p:sldId id="403" r:id="rId9"/>
    <p:sldId id="400" r:id="rId10"/>
    <p:sldId id="380" r:id="rId11"/>
    <p:sldId id="397" r:id="rId12"/>
    <p:sldId id="409" r:id="rId13"/>
    <p:sldId id="410" r:id="rId14"/>
    <p:sldId id="411" r:id="rId15"/>
    <p:sldId id="398" r:id="rId16"/>
    <p:sldId id="412" r:id="rId17"/>
    <p:sldId id="404" r:id="rId18"/>
    <p:sldId id="413" r:id="rId19"/>
    <p:sldId id="414" r:id="rId20"/>
    <p:sldId id="391" r:id="rId21"/>
    <p:sldId id="396" r:id="rId22"/>
    <p:sldId id="395" r:id="rId23"/>
  </p:sldIdLst>
  <p:sldSz cx="9144000" cy="6858000" type="screen4x3"/>
  <p:notesSz cx="6858000" cy="9144000"/>
  <p:custDataLst>
    <p:tags r:id="rId26"/>
  </p:custData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808"/>
    <a:srgbClr val="336699"/>
    <a:srgbClr val="669900"/>
    <a:srgbClr val="339933"/>
    <a:srgbClr val="006666"/>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94671" autoAdjust="0"/>
  </p:normalViewPr>
  <p:slideViewPr>
    <p:cSldViewPr showGuides="1">
      <p:cViewPr>
        <p:scale>
          <a:sx n="70" d="100"/>
          <a:sy n="70" d="100"/>
        </p:scale>
        <p:origin x="-1980" y="-480"/>
      </p:cViewPr>
      <p:guideLst>
        <p:guide orient="horz" pos="43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6" d="100"/>
          <a:sy n="56" d="100"/>
        </p:scale>
        <p:origin x="-285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3120FD-B849-491D-BAAF-B013FBCE00EA}" type="datetimeFigureOut">
              <a:rPr lang="pt-BR" smtClean="0"/>
              <a:pPr/>
              <a:t>29/11/2015</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33EE64-E3A0-4CAC-A4A8-75A3A0718DEA}" type="slidenum">
              <a:rPr lang="pt-BR" smtClean="0"/>
              <a:pPr/>
              <a:t>‹nº›</a:t>
            </a:fld>
            <a:endParaRPr lang="pt-BR"/>
          </a:p>
        </p:txBody>
      </p:sp>
    </p:spTree>
    <p:extLst>
      <p:ext uri="{BB962C8B-B14F-4D97-AF65-F5344CB8AC3E}">
        <p14:creationId xmlns="" xmlns:p14="http://schemas.microsoft.com/office/powerpoint/2010/main" val="3622499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5C502-630C-46D6-8E14-88D240A41A1A}" type="datetimeFigureOut">
              <a:rPr lang="pt-BR" smtClean="0"/>
              <a:pPr/>
              <a:t>29/11/2015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167527-87E6-4932-B243-0D0708464AEB}" type="slidenum">
              <a:rPr lang="pt-BR" smtClean="0"/>
              <a:pPr/>
              <a:t>‹nº›</a:t>
            </a:fld>
            <a:endParaRPr lang="pt-BR"/>
          </a:p>
        </p:txBody>
      </p:sp>
    </p:spTree>
    <p:extLst>
      <p:ext uri="{BB962C8B-B14F-4D97-AF65-F5344CB8AC3E}">
        <p14:creationId xmlns="" xmlns:p14="http://schemas.microsoft.com/office/powerpoint/2010/main" val="370561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E167527-87E6-4932-B243-0D0708464AEB}" type="slidenum">
              <a:rPr lang="pt-BR" smtClean="0"/>
              <a:pPr/>
              <a:t>14</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E167527-87E6-4932-B243-0D0708464AEB}" type="slidenum">
              <a:rPr lang="pt-BR" smtClean="0"/>
              <a:pPr/>
              <a:t>15</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endParaRPr lang="en-US" smtClean="0"/>
          </a:p>
        </p:txBody>
      </p:sp>
      <p:sp>
        <p:nvSpPr>
          <p:cNvPr id="33796" name="Slide Number Placeholder 3"/>
          <p:cNvSpPr>
            <a:spLocks noGrp="1"/>
          </p:cNvSpPr>
          <p:nvPr>
            <p:ph type="sldNum" sz="quarter" idx="5"/>
          </p:nvPr>
        </p:nvSpPr>
        <p:spPr bwMode="auto">
          <a:noFill/>
          <a:ln>
            <a:miter lim="800000"/>
            <a:headEnd/>
            <a:tailEnd/>
          </a:ln>
        </p:spPr>
        <p:txBody>
          <a:bodyPr/>
          <a:lstStyle/>
          <a:p>
            <a:fld id="{2B8A8C26-F475-45B9-987C-EDEFB09E38CF}" type="slidenum">
              <a:rPr lang="pt-BR" smtClean="0"/>
              <a:pPr/>
              <a:t>21</a:t>
            </a:fld>
            <a:endParaRPr lang="pt-B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A33F0560-95FC-4503-8A16-C566E39F60D1}" type="datetimeFigureOut">
              <a:rPr lang="pt-BR" smtClean="0"/>
              <a:pPr/>
              <a:t>29/11/2015</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D8D39CA2-C85E-425F-897E-88E7B1F10BF1}" type="slidenum">
              <a:rPr lang="pt-BR" smtClean="0"/>
              <a:pPr/>
              <a:t>‹nº›</a:t>
            </a:fld>
            <a:endParaRPr lang="pt-B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A33F0560-95FC-4503-8A16-C566E39F60D1}" type="datetimeFigureOut">
              <a:rPr lang="pt-BR" smtClean="0"/>
              <a:pPr/>
              <a:t>29/11/2015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D39CA2-C85E-425F-897E-88E7B1F10BF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A33F0560-95FC-4503-8A16-C566E39F60D1}" type="datetimeFigureOut">
              <a:rPr lang="pt-BR" smtClean="0"/>
              <a:pPr/>
              <a:t>29/11/2015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8D39CA2-C85E-425F-897E-88E7B1F10BF1}" type="slidenum">
              <a:rPr lang="pt-BR" smtClean="0"/>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pt-BR"/>
          </a:p>
        </p:txBody>
      </p:sp>
      <p:sp>
        <p:nvSpPr>
          <p:cNvPr id="72706" name="Rectangle 2"/>
          <p:cNvSpPr>
            <a:spLocks noGrp="1" noChangeArrowheads="1"/>
          </p:cNvSpPr>
          <p:nvPr>
            <p:ph type="ctrTitle"/>
          </p:nvPr>
        </p:nvSpPr>
        <p:spPr>
          <a:xfrm>
            <a:off x="685800" y="990600"/>
            <a:ext cx="7772400" cy="1371600"/>
          </a:xfrm>
        </p:spPr>
        <p:txBody>
          <a:bodyPr/>
          <a:lstStyle>
            <a:lvl1pPr>
              <a:defRPr sz="4000"/>
            </a:lvl1pPr>
          </a:lstStyle>
          <a:p>
            <a:r>
              <a:rPr lang="pt-BR" dirty="0"/>
              <a:t>Clique para editar o estilo do título </a:t>
            </a:r>
            <a:r>
              <a:rPr lang="pt-BR" dirty="0" smtClean="0"/>
              <a:t>mestre</a:t>
            </a:r>
            <a:endParaRPr lang="pt-BR" dirty="0"/>
          </a:p>
        </p:txBody>
      </p:sp>
      <p:sp>
        <p:nvSpPr>
          <p:cNvPr id="72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pt-BR"/>
              <a:t>Clique para editar o estilo do subtítulo mestre</a:t>
            </a:r>
          </a:p>
        </p:txBody>
      </p:sp>
      <p:sp>
        <p:nvSpPr>
          <p:cNvPr id="5" name="Rectangle 9"/>
          <p:cNvSpPr>
            <a:spLocks noGrp="1" noChangeArrowheads="1"/>
          </p:cNvSpPr>
          <p:nvPr>
            <p:ph type="dt" sz="half" idx="10"/>
          </p:nvPr>
        </p:nvSpPr>
        <p:spPr>
          <a:xfrm>
            <a:off x="685800" y="6248400"/>
            <a:ext cx="1905000" cy="457200"/>
          </a:xfrm>
        </p:spPr>
        <p:txBody>
          <a:bodyPr/>
          <a:lstStyle>
            <a:lvl1pPr>
              <a:defRPr/>
            </a:lvl1pPr>
          </a:lstStyle>
          <a:p>
            <a:pPr>
              <a:defRPr/>
            </a:pPr>
            <a:endParaRPr lang="pt-BR"/>
          </a:p>
        </p:txBody>
      </p:sp>
      <p:sp>
        <p:nvSpPr>
          <p:cNvPr id="6" name="Rectangle 10"/>
          <p:cNvSpPr>
            <a:spLocks noGrp="1" noChangeArrowheads="1"/>
          </p:cNvSpPr>
          <p:nvPr>
            <p:ph type="ftr" sz="quarter" idx="11"/>
          </p:nvPr>
        </p:nvSpPr>
        <p:spPr>
          <a:xfrm>
            <a:off x="3124200" y="6248400"/>
            <a:ext cx="2895600" cy="457200"/>
          </a:xfrm>
        </p:spPr>
        <p:txBody>
          <a:bodyPr/>
          <a:lstStyle>
            <a:lvl1pPr>
              <a:defRPr/>
            </a:lvl1pPr>
          </a:lstStyle>
          <a:p>
            <a:pPr>
              <a:defRPr/>
            </a:pPr>
            <a:endParaRPr lang="pt-BR"/>
          </a:p>
        </p:txBody>
      </p:sp>
      <p:sp>
        <p:nvSpPr>
          <p:cNvPr id="7" name="Rectangle 11"/>
          <p:cNvSpPr>
            <a:spLocks noGrp="1" noChangeArrowheads="1"/>
          </p:cNvSpPr>
          <p:nvPr>
            <p:ph type="sldNum" sz="quarter" idx="12"/>
          </p:nvPr>
        </p:nvSpPr>
        <p:spPr>
          <a:xfrm>
            <a:off x="6553200" y="6248400"/>
            <a:ext cx="1905000" cy="457200"/>
          </a:xfrm>
        </p:spPr>
        <p:txBody>
          <a:bodyPr/>
          <a:lstStyle>
            <a:lvl1pPr>
              <a:defRPr/>
            </a:lvl1pPr>
          </a:lstStyle>
          <a:p>
            <a:fld id="{F3771003-32DB-40D5-9018-65FF8810D36D}" type="slidenum">
              <a:rPr lang="pt-BR"/>
              <a:pPr/>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6"/>
          <p:cNvSpPr>
            <a:spLocks noGrp="1" noChangeArrowheads="1"/>
          </p:cNvSpPr>
          <p:nvPr>
            <p:ph type="dt" sz="half" idx="10"/>
          </p:nvPr>
        </p:nvSpPr>
        <p:spPr>
          <a:ln/>
        </p:spPr>
        <p:txBody>
          <a:bodyPr/>
          <a:lstStyle>
            <a:lvl1pPr>
              <a:defRPr/>
            </a:lvl1pPr>
          </a:lstStyle>
          <a:p>
            <a:pPr>
              <a:defRPr/>
            </a:pPr>
            <a:endParaRPr lang="pt-BR"/>
          </a:p>
        </p:txBody>
      </p:sp>
      <p:sp>
        <p:nvSpPr>
          <p:cNvPr id="5" name="Rectangle 7"/>
          <p:cNvSpPr>
            <a:spLocks noGrp="1" noChangeArrowheads="1"/>
          </p:cNvSpPr>
          <p:nvPr>
            <p:ph type="ftr" sz="quarter" idx="11"/>
          </p:nvPr>
        </p:nvSpPr>
        <p:spPr>
          <a:ln/>
        </p:spPr>
        <p:txBody>
          <a:bodyPr/>
          <a:lstStyle>
            <a:lvl1pPr>
              <a:defRPr/>
            </a:lvl1pPr>
          </a:lstStyle>
          <a:p>
            <a:pPr>
              <a:defRPr/>
            </a:pPr>
            <a:endParaRPr lang="pt-BR"/>
          </a:p>
        </p:txBody>
      </p:sp>
      <p:sp>
        <p:nvSpPr>
          <p:cNvPr id="6" name="Rectangle 8"/>
          <p:cNvSpPr>
            <a:spLocks noGrp="1" noChangeArrowheads="1"/>
          </p:cNvSpPr>
          <p:nvPr>
            <p:ph type="sldNum" sz="quarter" idx="12"/>
          </p:nvPr>
        </p:nvSpPr>
        <p:spPr>
          <a:ln/>
        </p:spPr>
        <p:txBody>
          <a:bodyPr/>
          <a:lstStyle>
            <a:lvl1pPr>
              <a:defRPr/>
            </a:lvl1pPr>
          </a:lstStyle>
          <a:p>
            <a:fld id="{D790563B-D27D-410B-B339-7CAAFED5B2E6}" type="slidenum">
              <a:rPr lang="pt-BR"/>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4" name="Picture 2" descr="Logo"/>
          <p:cNvPicPr>
            <a:picLocks noChangeAspect="1" noChangeArrowheads="1"/>
          </p:cNvPicPr>
          <p:nvPr userDrawn="1"/>
        </p:nvPicPr>
        <p:blipFill>
          <a:blip r:embed="rId2"/>
          <a:srcRect/>
          <a:stretch>
            <a:fillRect/>
          </a:stretch>
        </p:blipFill>
        <p:spPr bwMode="auto">
          <a:xfrm>
            <a:off x="5000625" y="714375"/>
            <a:ext cx="3559175" cy="701675"/>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5" name="Rectangle 6"/>
          <p:cNvSpPr>
            <a:spLocks noGrp="1" noChangeArrowheads="1"/>
          </p:cNvSpPr>
          <p:nvPr>
            <p:ph type="dt" sz="half" idx="10"/>
          </p:nvPr>
        </p:nvSpPr>
        <p:spPr/>
        <p:txBody>
          <a:bodyPr/>
          <a:lstStyle>
            <a:lvl1pPr>
              <a:defRPr/>
            </a:lvl1pPr>
          </a:lstStyle>
          <a:p>
            <a:pPr>
              <a:defRPr/>
            </a:pPr>
            <a:endParaRPr lang="pt-BR"/>
          </a:p>
        </p:txBody>
      </p:sp>
      <p:sp>
        <p:nvSpPr>
          <p:cNvPr id="6" name="Rectangle 7"/>
          <p:cNvSpPr>
            <a:spLocks noGrp="1" noChangeArrowheads="1"/>
          </p:cNvSpPr>
          <p:nvPr>
            <p:ph type="ftr" sz="quarter" idx="11"/>
          </p:nvPr>
        </p:nvSpPr>
        <p:spPr/>
        <p:txBody>
          <a:bodyPr/>
          <a:lstStyle>
            <a:lvl1pPr>
              <a:defRPr/>
            </a:lvl1pPr>
          </a:lstStyle>
          <a:p>
            <a:pPr>
              <a:defRPr/>
            </a:pPr>
            <a:endParaRPr lang="pt-BR"/>
          </a:p>
        </p:txBody>
      </p:sp>
      <p:sp>
        <p:nvSpPr>
          <p:cNvPr id="7" name="Rectangle 8"/>
          <p:cNvSpPr>
            <a:spLocks noGrp="1" noChangeArrowheads="1"/>
          </p:cNvSpPr>
          <p:nvPr>
            <p:ph type="sldNum" sz="quarter" idx="12"/>
          </p:nvPr>
        </p:nvSpPr>
        <p:spPr/>
        <p:txBody>
          <a:bodyPr/>
          <a:lstStyle>
            <a:lvl1pPr>
              <a:defRPr/>
            </a:lvl1pPr>
          </a:lstStyle>
          <a:p>
            <a:fld id="{32B0C8D2-5B19-483F-AE78-461C963931D4}" type="slidenum">
              <a:rPr lang="pt-BR"/>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6"/>
          <p:cNvSpPr>
            <a:spLocks noGrp="1" noChangeArrowheads="1"/>
          </p:cNvSpPr>
          <p:nvPr>
            <p:ph type="dt" sz="half" idx="10"/>
          </p:nvPr>
        </p:nvSpPr>
        <p:spPr>
          <a:ln/>
        </p:spPr>
        <p:txBody>
          <a:bodyPr/>
          <a:lstStyle>
            <a:lvl1pPr>
              <a:defRPr/>
            </a:lvl1pPr>
          </a:lstStyle>
          <a:p>
            <a:pPr>
              <a:defRPr/>
            </a:pPr>
            <a:endParaRPr lang="pt-BR"/>
          </a:p>
        </p:txBody>
      </p:sp>
      <p:sp>
        <p:nvSpPr>
          <p:cNvPr id="6" name="Rectangle 7"/>
          <p:cNvSpPr>
            <a:spLocks noGrp="1" noChangeArrowheads="1"/>
          </p:cNvSpPr>
          <p:nvPr>
            <p:ph type="ftr" sz="quarter" idx="11"/>
          </p:nvPr>
        </p:nvSpPr>
        <p:spPr>
          <a:ln/>
        </p:spPr>
        <p:txBody>
          <a:bodyPr/>
          <a:lstStyle>
            <a:lvl1pPr>
              <a:defRPr/>
            </a:lvl1pPr>
          </a:lstStyle>
          <a:p>
            <a:pPr>
              <a:defRPr/>
            </a:pPr>
            <a:endParaRPr lang="pt-BR"/>
          </a:p>
        </p:txBody>
      </p:sp>
      <p:sp>
        <p:nvSpPr>
          <p:cNvPr id="7" name="Rectangle 8"/>
          <p:cNvSpPr>
            <a:spLocks noGrp="1" noChangeArrowheads="1"/>
          </p:cNvSpPr>
          <p:nvPr>
            <p:ph type="sldNum" sz="quarter" idx="12"/>
          </p:nvPr>
        </p:nvSpPr>
        <p:spPr>
          <a:ln/>
        </p:spPr>
        <p:txBody>
          <a:bodyPr/>
          <a:lstStyle>
            <a:lvl1pPr>
              <a:defRPr/>
            </a:lvl1pPr>
          </a:lstStyle>
          <a:p>
            <a:fld id="{B83AA5BE-027E-42E0-AF59-D8CA9CCE9F18}" type="slidenum">
              <a:rPr lang="pt-BR"/>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6"/>
          <p:cNvSpPr>
            <a:spLocks noGrp="1" noChangeArrowheads="1"/>
          </p:cNvSpPr>
          <p:nvPr>
            <p:ph type="dt" sz="half" idx="10"/>
          </p:nvPr>
        </p:nvSpPr>
        <p:spPr>
          <a:ln/>
        </p:spPr>
        <p:txBody>
          <a:bodyPr/>
          <a:lstStyle>
            <a:lvl1pPr>
              <a:defRPr/>
            </a:lvl1pPr>
          </a:lstStyle>
          <a:p>
            <a:pPr>
              <a:defRPr/>
            </a:pPr>
            <a:endParaRPr lang="pt-BR"/>
          </a:p>
        </p:txBody>
      </p:sp>
      <p:sp>
        <p:nvSpPr>
          <p:cNvPr id="8" name="Rectangle 7"/>
          <p:cNvSpPr>
            <a:spLocks noGrp="1" noChangeArrowheads="1"/>
          </p:cNvSpPr>
          <p:nvPr>
            <p:ph type="ftr" sz="quarter" idx="11"/>
          </p:nvPr>
        </p:nvSpPr>
        <p:spPr>
          <a:ln/>
        </p:spPr>
        <p:txBody>
          <a:bodyPr/>
          <a:lstStyle>
            <a:lvl1pPr>
              <a:defRPr/>
            </a:lvl1pPr>
          </a:lstStyle>
          <a:p>
            <a:pPr>
              <a:defRPr/>
            </a:pPr>
            <a:endParaRPr lang="pt-BR"/>
          </a:p>
        </p:txBody>
      </p:sp>
      <p:sp>
        <p:nvSpPr>
          <p:cNvPr id="9" name="Rectangle 8"/>
          <p:cNvSpPr>
            <a:spLocks noGrp="1" noChangeArrowheads="1"/>
          </p:cNvSpPr>
          <p:nvPr>
            <p:ph type="sldNum" sz="quarter" idx="12"/>
          </p:nvPr>
        </p:nvSpPr>
        <p:spPr>
          <a:ln/>
        </p:spPr>
        <p:txBody>
          <a:bodyPr/>
          <a:lstStyle>
            <a:lvl1pPr>
              <a:defRPr/>
            </a:lvl1pPr>
          </a:lstStyle>
          <a:p>
            <a:fld id="{DA997D6C-3952-4902-A27D-8DA4C4B28F50}" type="slidenum">
              <a:rPr lang="pt-BR"/>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6"/>
          <p:cNvSpPr>
            <a:spLocks noGrp="1" noChangeArrowheads="1"/>
          </p:cNvSpPr>
          <p:nvPr>
            <p:ph type="dt" sz="half" idx="10"/>
          </p:nvPr>
        </p:nvSpPr>
        <p:spPr>
          <a:ln/>
        </p:spPr>
        <p:txBody>
          <a:bodyPr/>
          <a:lstStyle>
            <a:lvl1pPr>
              <a:defRPr/>
            </a:lvl1pPr>
          </a:lstStyle>
          <a:p>
            <a:pPr>
              <a:defRPr/>
            </a:pPr>
            <a:endParaRPr lang="pt-BR"/>
          </a:p>
        </p:txBody>
      </p:sp>
      <p:sp>
        <p:nvSpPr>
          <p:cNvPr id="4" name="Rectangle 7"/>
          <p:cNvSpPr>
            <a:spLocks noGrp="1" noChangeArrowheads="1"/>
          </p:cNvSpPr>
          <p:nvPr>
            <p:ph type="ftr" sz="quarter" idx="11"/>
          </p:nvPr>
        </p:nvSpPr>
        <p:spPr>
          <a:ln/>
        </p:spPr>
        <p:txBody>
          <a:bodyPr/>
          <a:lstStyle>
            <a:lvl1pPr>
              <a:defRPr/>
            </a:lvl1pPr>
          </a:lstStyle>
          <a:p>
            <a:pPr>
              <a:defRPr/>
            </a:pPr>
            <a:endParaRPr lang="pt-BR"/>
          </a:p>
        </p:txBody>
      </p:sp>
      <p:sp>
        <p:nvSpPr>
          <p:cNvPr id="5" name="Rectangle 8"/>
          <p:cNvSpPr>
            <a:spLocks noGrp="1" noChangeArrowheads="1"/>
          </p:cNvSpPr>
          <p:nvPr>
            <p:ph type="sldNum" sz="quarter" idx="12"/>
          </p:nvPr>
        </p:nvSpPr>
        <p:spPr>
          <a:ln/>
        </p:spPr>
        <p:txBody>
          <a:bodyPr/>
          <a:lstStyle>
            <a:lvl1pPr>
              <a:defRPr/>
            </a:lvl1pPr>
          </a:lstStyle>
          <a:p>
            <a:fld id="{F26C500B-4425-4631-812E-95D9CE823EF4}" type="slidenum">
              <a:rPr lang="pt-BR"/>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pic>
        <p:nvPicPr>
          <p:cNvPr id="2" name="Picture 3" descr="Logo"/>
          <p:cNvPicPr>
            <a:picLocks noChangeAspect="1" noChangeArrowheads="1"/>
          </p:cNvPicPr>
          <p:nvPr userDrawn="1"/>
        </p:nvPicPr>
        <p:blipFill>
          <a:blip r:embed="rId2"/>
          <a:srcRect/>
          <a:stretch>
            <a:fillRect/>
          </a:stretch>
        </p:blipFill>
        <p:spPr bwMode="auto">
          <a:xfrm>
            <a:off x="5819775" y="6143625"/>
            <a:ext cx="3262313" cy="642938"/>
          </a:xfrm>
          <a:prstGeom prst="rect">
            <a:avLst/>
          </a:prstGeom>
          <a:noFill/>
          <a:ln w="9525">
            <a:noFill/>
            <a:miter lim="800000"/>
            <a:headEnd/>
            <a:tailEnd/>
          </a:ln>
        </p:spPr>
      </p:pic>
      <p:sp>
        <p:nvSpPr>
          <p:cNvPr id="3" name="Rectangle 6"/>
          <p:cNvSpPr>
            <a:spLocks noGrp="1" noChangeArrowheads="1"/>
          </p:cNvSpPr>
          <p:nvPr>
            <p:ph type="dt" sz="half" idx="10"/>
          </p:nvPr>
        </p:nvSpPr>
        <p:spPr/>
        <p:txBody>
          <a:bodyPr/>
          <a:lstStyle>
            <a:lvl1pPr>
              <a:defRPr/>
            </a:lvl1pPr>
          </a:lstStyle>
          <a:p>
            <a:pPr>
              <a:defRPr/>
            </a:pPr>
            <a:endParaRPr lang="pt-BR"/>
          </a:p>
        </p:txBody>
      </p:sp>
      <p:sp>
        <p:nvSpPr>
          <p:cNvPr id="4" name="Rectangle 7"/>
          <p:cNvSpPr>
            <a:spLocks noGrp="1" noChangeArrowheads="1"/>
          </p:cNvSpPr>
          <p:nvPr>
            <p:ph type="ftr" sz="quarter" idx="11"/>
          </p:nvPr>
        </p:nvSpPr>
        <p:spPr/>
        <p:txBody>
          <a:bodyPr/>
          <a:lstStyle>
            <a:lvl1pPr>
              <a:defRPr/>
            </a:lvl1pPr>
          </a:lstStyle>
          <a:p>
            <a:pPr>
              <a:defRPr/>
            </a:pPr>
            <a:endParaRPr lang="pt-BR"/>
          </a:p>
        </p:txBody>
      </p:sp>
      <p:sp>
        <p:nvSpPr>
          <p:cNvPr id="5" name="Rectangle 8"/>
          <p:cNvSpPr>
            <a:spLocks noGrp="1" noChangeArrowheads="1"/>
          </p:cNvSpPr>
          <p:nvPr>
            <p:ph type="sldNum" sz="quarter" idx="12"/>
          </p:nvPr>
        </p:nvSpPr>
        <p:spPr/>
        <p:txBody>
          <a:bodyPr/>
          <a:lstStyle>
            <a:lvl1pPr>
              <a:defRPr/>
            </a:lvl1pPr>
          </a:lstStyle>
          <a:p>
            <a:fld id="{4ADC0E7A-2CCB-4CE6-89BC-FEE54649DCD3}" type="slidenum">
              <a:rPr lang="pt-BR"/>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6"/>
          <p:cNvSpPr>
            <a:spLocks noGrp="1" noChangeArrowheads="1"/>
          </p:cNvSpPr>
          <p:nvPr>
            <p:ph type="dt" sz="half" idx="10"/>
          </p:nvPr>
        </p:nvSpPr>
        <p:spPr>
          <a:ln/>
        </p:spPr>
        <p:txBody>
          <a:bodyPr/>
          <a:lstStyle>
            <a:lvl1pPr>
              <a:defRPr/>
            </a:lvl1pPr>
          </a:lstStyle>
          <a:p>
            <a:pPr>
              <a:defRPr/>
            </a:pPr>
            <a:endParaRPr lang="pt-BR"/>
          </a:p>
        </p:txBody>
      </p:sp>
      <p:sp>
        <p:nvSpPr>
          <p:cNvPr id="6" name="Rectangle 7"/>
          <p:cNvSpPr>
            <a:spLocks noGrp="1" noChangeArrowheads="1"/>
          </p:cNvSpPr>
          <p:nvPr>
            <p:ph type="ftr" sz="quarter" idx="11"/>
          </p:nvPr>
        </p:nvSpPr>
        <p:spPr>
          <a:ln/>
        </p:spPr>
        <p:txBody>
          <a:bodyPr/>
          <a:lstStyle>
            <a:lvl1pPr>
              <a:defRPr/>
            </a:lvl1pPr>
          </a:lstStyle>
          <a:p>
            <a:pPr>
              <a:defRPr/>
            </a:pPr>
            <a:endParaRPr lang="pt-BR"/>
          </a:p>
        </p:txBody>
      </p:sp>
      <p:sp>
        <p:nvSpPr>
          <p:cNvPr id="7" name="Rectangle 8"/>
          <p:cNvSpPr>
            <a:spLocks noGrp="1" noChangeArrowheads="1"/>
          </p:cNvSpPr>
          <p:nvPr>
            <p:ph type="sldNum" sz="quarter" idx="12"/>
          </p:nvPr>
        </p:nvSpPr>
        <p:spPr>
          <a:ln/>
        </p:spPr>
        <p:txBody>
          <a:bodyPr/>
          <a:lstStyle>
            <a:lvl1pPr>
              <a:defRPr/>
            </a:lvl1pPr>
          </a:lstStyle>
          <a:p>
            <a:fld id="{61652AAF-5ACC-4AB5-9FA4-FEEFE472D094}"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A33F0560-95FC-4503-8A16-C566E39F60D1}" type="datetimeFigureOut">
              <a:rPr lang="pt-BR" smtClean="0"/>
              <a:pPr/>
              <a:t>29/11/2015</a:t>
            </a:fld>
            <a:endParaRPr lang="pt-BR"/>
          </a:p>
        </p:txBody>
      </p:sp>
      <p:sp>
        <p:nvSpPr>
          <p:cNvPr id="9" name="Espaço Reservado para Número de Slide 8"/>
          <p:cNvSpPr>
            <a:spLocks noGrp="1"/>
          </p:cNvSpPr>
          <p:nvPr>
            <p:ph type="sldNum" sz="quarter" idx="15"/>
          </p:nvPr>
        </p:nvSpPr>
        <p:spPr/>
        <p:txBody>
          <a:bodyPr rtlCol="0"/>
          <a:lstStyle/>
          <a:p>
            <a:fld id="{D8D39CA2-C85E-425F-897E-88E7B1F10BF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6"/>
          <p:cNvSpPr>
            <a:spLocks noGrp="1" noChangeArrowheads="1"/>
          </p:cNvSpPr>
          <p:nvPr>
            <p:ph type="dt" sz="half" idx="10"/>
          </p:nvPr>
        </p:nvSpPr>
        <p:spPr>
          <a:ln/>
        </p:spPr>
        <p:txBody>
          <a:bodyPr/>
          <a:lstStyle>
            <a:lvl1pPr>
              <a:defRPr/>
            </a:lvl1pPr>
          </a:lstStyle>
          <a:p>
            <a:pPr>
              <a:defRPr/>
            </a:pPr>
            <a:endParaRPr lang="pt-BR"/>
          </a:p>
        </p:txBody>
      </p:sp>
      <p:sp>
        <p:nvSpPr>
          <p:cNvPr id="6" name="Rectangle 7"/>
          <p:cNvSpPr>
            <a:spLocks noGrp="1" noChangeArrowheads="1"/>
          </p:cNvSpPr>
          <p:nvPr>
            <p:ph type="ftr" sz="quarter" idx="11"/>
          </p:nvPr>
        </p:nvSpPr>
        <p:spPr>
          <a:ln/>
        </p:spPr>
        <p:txBody>
          <a:bodyPr/>
          <a:lstStyle>
            <a:lvl1pPr>
              <a:defRPr/>
            </a:lvl1pPr>
          </a:lstStyle>
          <a:p>
            <a:pPr>
              <a:defRPr/>
            </a:pPr>
            <a:endParaRPr lang="pt-BR"/>
          </a:p>
        </p:txBody>
      </p:sp>
      <p:sp>
        <p:nvSpPr>
          <p:cNvPr id="7" name="Rectangle 8"/>
          <p:cNvSpPr>
            <a:spLocks noGrp="1" noChangeArrowheads="1"/>
          </p:cNvSpPr>
          <p:nvPr>
            <p:ph type="sldNum" sz="quarter" idx="12"/>
          </p:nvPr>
        </p:nvSpPr>
        <p:spPr>
          <a:ln/>
        </p:spPr>
        <p:txBody>
          <a:bodyPr/>
          <a:lstStyle>
            <a:lvl1pPr>
              <a:defRPr/>
            </a:lvl1pPr>
          </a:lstStyle>
          <a:p>
            <a:fld id="{2578F2A7-C7E0-47F8-9895-943CE1C1629A}" type="slidenum">
              <a:rPr lang="pt-BR"/>
              <a:pPr/>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6"/>
          <p:cNvSpPr>
            <a:spLocks noGrp="1" noChangeArrowheads="1"/>
          </p:cNvSpPr>
          <p:nvPr>
            <p:ph type="dt" sz="half" idx="10"/>
          </p:nvPr>
        </p:nvSpPr>
        <p:spPr>
          <a:ln/>
        </p:spPr>
        <p:txBody>
          <a:bodyPr/>
          <a:lstStyle>
            <a:lvl1pPr>
              <a:defRPr/>
            </a:lvl1pPr>
          </a:lstStyle>
          <a:p>
            <a:pPr>
              <a:defRPr/>
            </a:pPr>
            <a:endParaRPr lang="pt-BR"/>
          </a:p>
        </p:txBody>
      </p:sp>
      <p:sp>
        <p:nvSpPr>
          <p:cNvPr id="5" name="Rectangle 7"/>
          <p:cNvSpPr>
            <a:spLocks noGrp="1" noChangeArrowheads="1"/>
          </p:cNvSpPr>
          <p:nvPr>
            <p:ph type="ftr" sz="quarter" idx="11"/>
          </p:nvPr>
        </p:nvSpPr>
        <p:spPr>
          <a:ln/>
        </p:spPr>
        <p:txBody>
          <a:bodyPr/>
          <a:lstStyle>
            <a:lvl1pPr>
              <a:defRPr/>
            </a:lvl1pPr>
          </a:lstStyle>
          <a:p>
            <a:pPr>
              <a:defRPr/>
            </a:pPr>
            <a:endParaRPr lang="pt-BR"/>
          </a:p>
        </p:txBody>
      </p:sp>
      <p:sp>
        <p:nvSpPr>
          <p:cNvPr id="6" name="Rectangle 8"/>
          <p:cNvSpPr>
            <a:spLocks noGrp="1" noChangeArrowheads="1"/>
          </p:cNvSpPr>
          <p:nvPr>
            <p:ph type="sldNum" sz="quarter" idx="12"/>
          </p:nvPr>
        </p:nvSpPr>
        <p:spPr>
          <a:ln/>
        </p:spPr>
        <p:txBody>
          <a:bodyPr/>
          <a:lstStyle>
            <a:lvl1pPr>
              <a:defRPr/>
            </a:lvl1pPr>
          </a:lstStyle>
          <a:p>
            <a:fld id="{DFDD74D2-D5E9-4F24-8DA5-4A67B931D988}" type="slidenum">
              <a:rPr lang="pt-BR"/>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73838" y="304800"/>
            <a:ext cx="2001837" cy="57150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566738" y="304800"/>
            <a:ext cx="5854700" cy="57150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6"/>
          <p:cNvSpPr>
            <a:spLocks noGrp="1" noChangeArrowheads="1"/>
          </p:cNvSpPr>
          <p:nvPr>
            <p:ph type="dt" sz="half" idx="10"/>
          </p:nvPr>
        </p:nvSpPr>
        <p:spPr>
          <a:ln/>
        </p:spPr>
        <p:txBody>
          <a:bodyPr/>
          <a:lstStyle>
            <a:lvl1pPr>
              <a:defRPr/>
            </a:lvl1pPr>
          </a:lstStyle>
          <a:p>
            <a:pPr>
              <a:defRPr/>
            </a:pPr>
            <a:endParaRPr lang="pt-BR"/>
          </a:p>
        </p:txBody>
      </p:sp>
      <p:sp>
        <p:nvSpPr>
          <p:cNvPr id="5" name="Rectangle 7"/>
          <p:cNvSpPr>
            <a:spLocks noGrp="1" noChangeArrowheads="1"/>
          </p:cNvSpPr>
          <p:nvPr>
            <p:ph type="ftr" sz="quarter" idx="11"/>
          </p:nvPr>
        </p:nvSpPr>
        <p:spPr>
          <a:ln/>
        </p:spPr>
        <p:txBody>
          <a:bodyPr/>
          <a:lstStyle>
            <a:lvl1pPr>
              <a:defRPr/>
            </a:lvl1pPr>
          </a:lstStyle>
          <a:p>
            <a:pPr>
              <a:defRPr/>
            </a:pPr>
            <a:endParaRPr lang="pt-BR"/>
          </a:p>
        </p:txBody>
      </p:sp>
      <p:sp>
        <p:nvSpPr>
          <p:cNvPr id="6" name="Rectangle 8"/>
          <p:cNvSpPr>
            <a:spLocks noGrp="1" noChangeArrowheads="1"/>
          </p:cNvSpPr>
          <p:nvPr>
            <p:ph type="sldNum" sz="quarter" idx="12"/>
          </p:nvPr>
        </p:nvSpPr>
        <p:spPr>
          <a:ln/>
        </p:spPr>
        <p:txBody>
          <a:bodyPr/>
          <a:lstStyle>
            <a:lvl1pPr>
              <a:defRPr/>
            </a:lvl1pPr>
          </a:lstStyle>
          <a:p>
            <a:fld id="{356468AD-F5C7-40F4-8380-E3E7F94A9E4C}" type="slidenum">
              <a:rPr lang="pt-BR"/>
              <a:pPr/>
              <a:t>‹nº›</a:t>
            </a:fld>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ítulo e conteúd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A33F0560-95FC-4503-8A16-C566E39F60D1}" type="datetimeFigureOut">
              <a:rPr lang="pt-BR" smtClean="0"/>
              <a:pPr/>
              <a:t>29/11/2015</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D8D39CA2-C85E-425F-897E-88E7B1F10BF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A33F0560-95FC-4503-8A16-C566E39F60D1}" type="datetimeFigureOut">
              <a:rPr lang="pt-BR" smtClean="0"/>
              <a:pPr/>
              <a:t>29/11/2015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8D39CA2-C85E-425F-897E-88E7B1F10BF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A33F0560-95FC-4503-8A16-C566E39F60D1}" type="datetimeFigureOut">
              <a:rPr lang="pt-BR" smtClean="0"/>
              <a:pPr/>
              <a:t>29/11/2015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8D39CA2-C85E-425F-897E-88E7B1F10BF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A33F0560-95FC-4503-8A16-C566E39F60D1}" type="datetimeFigureOut">
              <a:rPr lang="pt-BR" smtClean="0"/>
              <a:pPr/>
              <a:t>29/11/2015</a:t>
            </a:fld>
            <a:endParaRPr lang="pt-BR"/>
          </a:p>
        </p:txBody>
      </p:sp>
      <p:sp>
        <p:nvSpPr>
          <p:cNvPr id="7" name="Espaço Reservado para Número de Slide 6"/>
          <p:cNvSpPr>
            <a:spLocks noGrp="1"/>
          </p:cNvSpPr>
          <p:nvPr>
            <p:ph type="sldNum" sz="quarter" idx="11"/>
          </p:nvPr>
        </p:nvSpPr>
        <p:spPr/>
        <p:txBody>
          <a:bodyPr rtlCol="0"/>
          <a:lstStyle/>
          <a:p>
            <a:fld id="{D8D39CA2-C85E-425F-897E-88E7B1F10BF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33F0560-95FC-4503-8A16-C566E39F60D1}" type="datetimeFigureOut">
              <a:rPr lang="pt-BR" smtClean="0"/>
              <a:pPr/>
              <a:t>29/11/2015</a:t>
            </a:fld>
            <a:endParaRPr lang="pt-BR"/>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a:xfrm>
            <a:off x="8129016" y="6364176"/>
            <a:ext cx="609600" cy="521208"/>
          </a:xfrm>
        </p:spPr>
        <p:txBody>
          <a:bodyPr/>
          <a:lstStyle/>
          <a:p>
            <a:fld id="{D8D39CA2-C85E-425F-897E-88E7B1F10BF1}" type="slidenum">
              <a:rPr lang="pt-BR" smtClean="0"/>
              <a:pPr/>
              <a:t>‹nº›</a:t>
            </a:fld>
            <a:endParaRPr lang="pt-BR"/>
          </a:p>
        </p:txBody>
      </p:sp>
      <p:sp>
        <p:nvSpPr>
          <p:cNvPr id="5" name="Retângulo de cantos arredondados 4"/>
          <p:cNvSpPr/>
          <p:nvPr userDrawn="1"/>
        </p:nvSpPr>
        <p:spPr>
          <a:xfrm>
            <a:off x="179512" y="179360"/>
            <a:ext cx="5832648" cy="5853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205153" y="260648"/>
            <a:ext cx="972108" cy="621439"/>
          </a:xfrm>
          <a:prstGeom prst="rect">
            <a:avLst/>
          </a:prstGeom>
        </p:spPr>
      </p:pic>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A33F0560-95FC-4503-8A16-C566E39F60D1}" type="datetimeFigureOut">
              <a:rPr lang="pt-BR" smtClean="0"/>
              <a:pPr/>
              <a:t>29/11/2015</a:t>
            </a:fld>
            <a:endParaRPr lang="pt-BR"/>
          </a:p>
        </p:txBody>
      </p:sp>
      <p:sp>
        <p:nvSpPr>
          <p:cNvPr id="22" name="Espaço Reservado para Número de Slide 21"/>
          <p:cNvSpPr>
            <a:spLocks noGrp="1"/>
          </p:cNvSpPr>
          <p:nvPr>
            <p:ph type="sldNum" sz="quarter" idx="15"/>
          </p:nvPr>
        </p:nvSpPr>
        <p:spPr/>
        <p:txBody>
          <a:bodyPr rtlCol="0"/>
          <a:lstStyle/>
          <a:p>
            <a:fld id="{D8D39CA2-C85E-425F-897E-88E7B1F10BF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A33F0560-95FC-4503-8A16-C566E39F60D1}" type="datetimeFigureOut">
              <a:rPr lang="pt-BR" smtClean="0"/>
              <a:pPr/>
              <a:t>29/11/2015</a:t>
            </a:fld>
            <a:endParaRPr lang="pt-BR"/>
          </a:p>
        </p:txBody>
      </p:sp>
      <p:sp>
        <p:nvSpPr>
          <p:cNvPr id="18" name="Espaço Reservado para Número de Slide 17"/>
          <p:cNvSpPr>
            <a:spLocks noGrp="1"/>
          </p:cNvSpPr>
          <p:nvPr>
            <p:ph type="sldNum" sz="quarter" idx="11"/>
          </p:nvPr>
        </p:nvSpPr>
        <p:spPr/>
        <p:txBody>
          <a:bodyPr rtlCol="0"/>
          <a:lstStyle/>
          <a:p>
            <a:fld id="{D8D39CA2-C85E-425F-897E-88E7B1F10BF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3F0560-95FC-4503-8A16-C566E39F60D1}" type="datetimeFigureOut">
              <a:rPr lang="pt-BR" smtClean="0"/>
              <a:pPr/>
              <a:t>29/11/2015</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8D39CA2-C85E-425F-897E-88E7B1F10BF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pt-BR" smtClean="0"/>
              <a:t>Clique para editar o estilo do título mestre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pt-B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lstStyle/>
          <a:p>
            <a:endParaRPr lang="pt-BR"/>
          </a:p>
        </p:txBody>
      </p:sp>
      <p:sp>
        <p:nvSpPr>
          <p:cNvPr id="716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ea typeface="+mn-ea"/>
                <a:cs typeface="Arial" charset="0"/>
              </a:defRPr>
            </a:lvl1pPr>
          </a:lstStyle>
          <a:p>
            <a:pPr>
              <a:defRPr/>
            </a:pPr>
            <a:endParaRPr lang="pt-BR"/>
          </a:p>
        </p:txBody>
      </p:sp>
      <p:sp>
        <p:nvSpPr>
          <p:cNvPr id="716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Verdana" pitchFamily="34" charset="0"/>
                <a:ea typeface="+mn-ea"/>
                <a:cs typeface="Arial" charset="0"/>
              </a:defRPr>
            </a:lvl1pPr>
          </a:lstStyle>
          <a:p>
            <a:pPr>
              <a:defRPr/>
            </a:pPr>
            <a:endParaRPr lang="pt-BR"/>
          </a:p>
        </p:txBody>
      </p:sp>
      <p:sp>
        <p:nvSpPr>
          <p:cNvPr id="716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8B888B-59D9-4309-8BEC-4F069F7B2DB8}"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ＭＳ Ｐゴシック" charset="0"/>
          <a:cs typeface="+mj-cs"/>
        </a:defRPr>
      </a:lvl1pPr>
      <a:lvl2pPr algn="l" rtl="0" eaLnBrk="0" fontAlgn="base" hangingPunct="0">
        <a:spcBef>
          <a:spcPct val="0"/>
        </a:spcBef>
        <a:spcAft>
          <a:spcPct val="0"/>
        </a:spcAft>
        <a:defRPr sz="3800">
          <a:solidFill>
            <a:schemeClr val="tx2"/>
          </a:solidFill>
          <a:latin typeface="Verdana" pitchFamily="34" charset="0"/>
          <a:ea typeface="ＭＳ Ｐゴシック" charset="0"/>
          <a:cs typeface="Arial" charset="0"/>
        </a:defRPr>
      </a:lvl2pPr>
      <a:lvl3pPr algn="l" rtl="0" eaLnBrk="0" fontAlgn="base" hangingPunct="0">
        <a:spcBef>
          <a:spcPct val="0"/>
        </a:spcBef>
        <a:spcAft>
          <a:spcPct val="0"/>
        </a:spcAft>
        <a:defRPr sz="3800">
          <a:solidFill>
            <a:schemeClr val="tx2"/>
          </a:solidFill>
          <a:latin typeface="Verdana" pitchFamily="34" charset="0"/>
          <a:ea typeface="ＭＳ Ｐゴシック" charset="0"/>
          <a:cs typeface="Arial" charset="0"/>
        </a:defRPr>
      </a:lvl3pPr>
      <a:lvl4pPr algn="l" rtl="0" eaLnBrk="0" fontAlgn="base" hangingPunct="0">
        <a:spcBef>
          <a:spcPct val="0"/>
        </a:spcBef>
        <a:spcAft>
          <a:spcPct val="0"/>
        </a:spcAft>
        <a:defRPr sz="3800">
          <a:solidFill>
            <a:schemeClr val="tx2"/>
          </a:solidFill>
          <a:latin typeface="Verdana" pitchFamily="34" charset="0"/>
          <a:ea typeface="ＭＳ Ｐゴシック" charset="0"/>
          <a:cs typeface="Arial" charset="0"/>
        </a:defRPr>
      </a:lvl4pPr>
      <a:lvl5pPr algn="l" rtl="0" eaLnBrk="0" fontAlgn="base" hangingPunct="0">
        <a:spcBef>
          <a:spcPct val="0"/>
        </a:spcBef>
        <a:spcAft>
          <a:spcPct val="0"/>
        </a:spcAft>
        <a:defRPr sz="3800">
          <a:solidFill>
            <a:schemeClr val="tx2"/>
          </a:solidFill>
          <a:latin typeface="Verdana" pitchFamily="34" charset="0"/>
          <a:ea typeface="ＭＳ Ｐゴシック"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ＭＳ Ｐゴシック" charset="0"/>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Arial" charset="0"/>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Arial" charset="0"/>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Arial" charset="0"/>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Arial" charset="0"/>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peoplenetineducation.com.br/"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emf"/><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tângulo 1"/>
          <p:cNvSpPr/>
          <p:nvPr/>
        </p:nvSpPr>
        <p:spPr>
          <a:xfrm>
            <a:off x="0" y="-1587"/>
            <a:ext cx="9144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logotipo-peoplenet in education.JPG"/>
          <p:cNvPicPr>
            <a:picLocks noChangeAspect="1"/>
          </p:cNvPicPr>
          <p:nvPr/>
        </p:nvPicPr>
        <p:blipFill>
          <a:blip r:embed="rId3" cstate="print"/>
          <a:stretch>
            <a:fillRect/>
          </a:stretch>
        </p:blipFill>
        <p:spPr>
          <a:xfrm>
            <a:off x="0" y="5866295"/>
            <a:ext cx="8929718" cy="777391"/>
          </a:xfrm>
          <a:prstGeom prst="rect">
            <a:avLst/>
          </a:prstGeom>
        </p:spPr>
      </p:pic>
      <p:pic>
        <p:nvPicPr>
          <p:cNvPr id="8" name="Imagem 7" descr="116.png"/>
          <p:cNvPicPr>
            <a:picLocks noChangeAspect="1"/>
          </p:cNvPicPr>
          <p:nvPr/>
        </p:nvPicPr>
        <p:blipFill>
          <a:blip r:embed="rId4"/>
          <a:stretch>
            <a:fillRect/>
          </a:stretch>
        </p:blipFill>
        <p:spPr>
          <a:xfrm>
            <a:off x="357157" y="-381502"/>
            <a:ext cx="8709927" cy="5810766"/>
          </a:xfrm>
          <a:prstGeom prst="rect">
            <a:avLst/>
          </a:prstGeom>
        </p:spPr>
      </p:pic>
    </p:spTree>
    <p:custDataLst>
      <p:tags r:id="rId1"/>
    </p:custDataLst>
    <p:extLst>
      <p:ext uri="{BB962C8B-B14F-4D97-AF65-F5344CB8AC3E}">
        <p14:creationId xmlns="" xmlns:p14="http://schemas.microsoft.com/office/powerpoint/2010/main" val="1528826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71406" y="1484076"/>
            <a:ext cx="8929750" cy="307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pt-BR" sz="1400" b="1" dirty="0" smtClean="0">
                <a:latin typeface="Gisha"/>
              </a:rPr>
              <a:t>Treinamento:  Formação de Multiplicadores (24 horas)</a:t>
            </a:r>
          </a:p>
          <a:p>
            <a:endParaRPr lang="pt-BR" sz="1400" b="1" dirty="0" smtClean="0">
              <a:latin typeface="Gisha"/>
            </a:endParaRPr>
          </a:p>
          <a:p>
            <a:r>
              <a:rPr lang="pt-BR" sz="1400" b="1" dirty="0" smtClean="0">
                <a:latin typeface="Gisha"/>
              </a:rPr>
              <a:t>Objetivos:</a:t>
            </a:r>
          </a:p>
          <a:p>
            <a:endParaRPr lang="pt-BR" sz="1400" b="1" dirty="0" smtClean="0">
              <a:latin typeface="Gisha"/>
            </a:endParaRPr>
          </a:p>
          <a:p>
            <a:pPr lvl="0"/>
            <a:r>
              <a:rPr lang="pt-BR" sz="1400" dirty="0" smtClean="0">
                <a:latin typeface="Gisha"/>
              </a:rPr>
              <a:t>Obter comunicação no processo de multiplicação eficaz do conhecimento</a:t>
            </a:r>
          </a:p>
          <a:p>
            <a:pPr lvl="0"/>
            <a:r>
              <a:rPr lang="pt-BR" sz="1400" dirty="0" smtClean="0">
                <a:latin typeface="Gisha"/>
              </a:rPr>
              <a:t>Ações para promover e garantir a comunicação com o público, através de um planejamento viável</a:t>
            </a:r>
          </a:p>
          <a:p>
            <a:pPr lvl="0"/>
            <a:r>
              <a:rPr lang="pt-BR" sz="1400" dirty="0" smtClean="0">
                <a:latin typeface="Gisha"/>
              </a:rPr>
              <a:t>Aprender a controlar o medo e superação gradativa da inibição para transmitir segurança nas apresentações;</a:t>
            </a:r>
          </a:p>
          <a:p>
            <a:pPr lvl="0"/>
            <a:r>
              <a:rPr lang="pt-BR" sz="1400" dirty="0" smtClean="0">
                <a:latin typeface="Gisha"/>
              </a:rPr>
              <a:t>Expressão verbal (voz, dicção e vocabulário) e não verbal (postura, gestos e olhar) para obter e manter a atenção dos ouvintes;</a:t>
            </a:r>
          </a:p>
          <a:p>
            <a:pPr lvl="0"/>
            <a:r>
              <a:rPr lang="pt-BR" sz="1400" dirty="0" smtClean="0">
                <a:latin typeface="Gisha"/>
              </a:rPr>
              <a:t>Papel do multiplicador: função e competências necessárias para atuações bem sucedidas.</a:t>
            </a:r>
          </a:p>
          <a:p>
            <a:pPr lvl="0"/>
            <a:r>
              <a:rPr lang="pt-BR" sz="1400" dirty="0" smtClean="0">
                <a:latin typeface="Gisha"/>
              </a:rPr>
              <a:t>Aprender a desenvolver avaliações (</a:t>
            </a:r>
            <a:r>
              <a:rPr lang="pt-BR" sz="1400" dirty="0" err="1" smtClean="0">
                <a:latin typeface="Gisha"/>
              </a:rPr>
              <a:t>quizz</a:t>
            </a:r>
            <a:r>
              <a:rPr lang="pt-BR" sz="1400" dirty="0" smtClean="0">
                <a:latin typeface="Gisha"/>
              </a:rPr>
              <a:t>, questões de fácil entendimento, questões abertas, questões fechadas)</a:t>
            </a:r>
          </a:p>
          <a:p>
            <a:pPr lvl="0"/>
            <a:r>
              <a:rPr lang="pt-BR" sz="1400" dirty="0" smtClean="0">
                <a:latin typeface="Gisha"/>
              </a:rPr>
              <a:t>Desenvolver habilidades para montar um plano de aula</a:t>
            </a:r>
          </a:p>
          <a:p>
            <a:pPr marL="228600" lvl="0" indent="-228600"/>
            <a:endParaRPr lang="pt-BR" sz="1200" b="1" dirty="0" smtClean="0">
              <a:solidFill>
                <a:prstClr val="black"/>
              </a:solidFill>
              <a:latin typeface="Gisha"/>
              <a:cs typeface="Arial" pitchFamily="34" charset="0"/>
            </a:endParaRPr>
          </a:p>
        </p:txBody>
      </p:sp>
      <p:sp>
        <p:nvSpPr>
          <p:cNvPr id="4" name="Retângulo de cantos arredondados 3"/>
          <p:cNvSpPr/>
          <p:nvPr/>
        </p:nvSpPr>
        <p:spPr>
          <a:xfrm>
            <a:off x="571472" y="428604"/>
            <a:ext cx="7858180" cy="1000132"/>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solidFill>
                  <a:schemeClr val="bg1"/>
                </a:solidFill>
              </a:rPr>
              <a:t>Formação do Multiplicador</a:t>
            </a:r>
          </a:p>
        </p:txBody>
      </p:sp>
      <p:grpSp>
        <p:nvGrpSpPr>
          <p:cNvPr id="9"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71406" y="1484076"/>
            <a:ext cx="892975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lvl="0"/>
            <a:r>
              <a:rPr lang="pt-BR" sz="1400" b="1" dirty="0" smtClean="0">
                <a:solidFill>
                  <a:schemeClr val="tx1">
                    <a:lumMod val="65000"/>
                    <a:lumOff val="35000"/>
                  </a:schemeClr>
                </a:solidFill>
                <a:latin typeface="Gisha"/>
              </a:rPr>
              <a:t>1</a:t>
            </a:r>
            <a:r>
              <a:rPr lang="pt-BR" sz="1400" b="1" baseline="30000" dirty="0" smtClean="0">
                <a:solidFill>
                  <a:schemeClr val="tx1">
                    <a:lumMod val="65000"/>
                    <a:lumOff val="35000"/>
                  </a:schemeClr>
                </a:solidFill>
                <a:latin typeface="Gisha"/>
              </a:rPr>
              <a:t>a</a:t>
            </a:r>
            <a:r>
              <a:rPr lang="pt-BR" sz="1400" b="1" dirty="0" smtClean="0">
                <a:solidFill>
                  <a:schemeClr val="tx1">
                    <a:lumMod val="65000"/>
                    <a:lumOff val="35000"/>
                  </a:schemeClr>
                </a:solidFill>
                <a:latin typeface="Gisha"/>
              </a:rPr>
              <a:t> Etapa: Formação </a:t>
            </a:r>
            <a:endParaRPr lang="pt-BR" sz="1400" dirty="0" smtClean="0">
              <a:solidFill>
                <a:schemeClr val="tx1">
                  <a:lumMod val="65000"/>
                  <a:lumOff val="35000"/>
                </a:schemeClr>
              </a:solidFill>
              <a:latin typeface="Gisha"/>
            </a:endParaRPr>
          </a:p>
          <a:p>
            <a:pPr lvl="0"/>
            <a:r>
              <a:rPr lang="pt-BR" sz="1400" dirty="0" smtClean="0">
                <a:solidFill>
                  <a:schemeClr val="tx1">
                    <a:lumMod val="65000"/>
                    <a:lumOff val="35000"/>
                  </a:schemeClr>
                </a:solidFill>
                <a:latin typeface="Gisha"/>
              </a:rPr>
              <a:t>24  horas para o grupo todo, programadas em 3 dias (datas a serem definidas com o RH).</a:t>
            </a:r>
          </a:p>
          <a:p>
            <a:pPr lvl="0"/>
            <a:r>
              <a:rPr lang="pt-BR" sz="1400" dirty="0" smtClean="0">
                <a:solidFill>
                  <a:schemeClr val="tx1">
                    <a:lumMod val="65000"/>
                    <a:lumOff val="35000"/>
                  </a:schemeClr>
                </a:solidFill>
                <a:latin typeface="Gisha"/>
              </a:rPr>
              <a:t> </a:t>
            </a:r>
          </a:p>
          <a:p>
            <a:pPr lvl="0"/>
            <a:r>
              <a:rPr lang="pt-BR" sz="1400" b="1" dirty="0" smtClean="0">
                <a:solidFill>
                  <a:schemeClr val="tx1">
                    <a:lumMod val="65000"/>
                    <a:lumOff val="35000"/>
                  </a:schemeClr>
                </a:solidFill>
                <a:latin typeface="Gisha"/>
              </a:rPr>
              <a:t>2</a:t>
            </a:r>
            <a:r>
              <a:rPr lang="pt-BR" sz="1400" b="1" baseline="30000" dirty="0" smtClean="0">
                <a:solidFill>
                  <a:schemeClr val="tx1">
                    <a:lumMod val="65000"/>
                    <a:lumOff val="35000"/>
                  </a:schemeClr>
                </a:solidFill>
                <a:latin typeface="Gisha"/>
              </a:rPr>
              <a:t>a</a:t>
            </a:r>
            <a:r>
              <a:rPr lang="pt-BR" sz="1400" b="1" dirty="0" smtClean="0">
                <a:solidFill>
                  <a:schemeClr val="tx1">
                    <a:lumMod val="65000"/>
                    <a:lumOff val="35000"/>
                  </a:schemeClr>
                </a:solidFill>
                <a:latin typeface="Gisha"/>
              </a:rPr>
              <a:t> Etapa: Projeto Aplicativo</a:t>
            </a:r>
            <a:endParaRPr lang="pt-BR" sz="1400" dirty="0" smtClean="0">
              <a:solidFill>
                <a:schemeClr val="tx1">
                  <a:lumMod val="65000"/>
                  <a:lumOff val="35000"/>
                </a:schemeClr>
              </a:solidFill>
              <a:latin typeface="Gisha"/>
            </a:endParaRPr>
          </a:p>
          <a:p>
            <a:pPr lvl="0"/>
            <a:r>
              <a:rPr lang="pt-BR" sz="1400" dirty="0" smtClean="0">
                <a:solidFill>
                  <a:schemeClr val="tx1">
                    <a:lumMod val="65000"/>
                    <a:lumOff val="35000"/>
                  </a:schemeClr>
                </a:solidFill>
                <a:latin typeface="Gisha"/>
              </a:rPr>
              <a:t>8 horas - O objetivo é instigar o interesse, buscar dados e  envolver a equipe na busca de soluções e construção de treinamentos, gerando visibilidade dos profissionais. </a:t>
            </a:r>
            <a:br>
              <a:rPr lang="pt-BR" sz="1400" dirty="0" smtClean="0">
                <a:solidFill>
                  <a:schemeClr val="tx1">
                    <a:lumMod val="65000"/>
                    <a:lumOff val="35000"/>
                  </a:schemeClr>
                </a:solidFill>
                <a:latin typeface="Gisha"/>
              </a:rPr>
            </a:br>
            <a:endParaRPr lang="pt-BR" sz="1400" dirty="0" smtClean="0">
              <a:solidFill>
                <a:schemeClr val="tx1">
                  <a:lumMod val="65000"/>
                  <a:lumOff val="35000"/>
                </a:schemeClr>
              </a:solidFill>
              <a:latin typeface="Gisha"/>
            </a:endParaRPr>
          </a:p>
          <a:p>
            <a:pPr lvl="0"/>
            <a:r>
              <a:rPr lang="pt-BR" sz="1400" dirty="0" smtClean="0">
                <a:solidFill>
                  <a:schemeClr val="tx1">
                    <a:lumMod val="65000"/>
                    <a:lumOff val="35000"/>
                  </a:schemeClr>
                </a:solidFill>
                <a:latin typeface="Gisha"/>
              </a:rPr>
              <a:t> </a:t>
            </a:r>
            <a:r>
              <a:rPr lang="pt-BR" sz="1400" b="1" dirty="0" smtClean="0">
                <a:solidFill>
                  <a:schemeClr val="tx1">
                    <a:lumMod val="65000"/>
                    <a:lumOff val="35000"/>
                  </a:schemeClr>
                </a:solidFill>
                <a:latin typeface="Gisha"/>
              </a:rPr>
              <a:t>3</a:t>
            </a:r>
            <a:r>
              <a:rPr lang="pt-BR" sz="1400" b="1" baseline="30000" dirty="0" smtClean="0">
                <a:solidFill>
                  <a:schemeClr val="tx1">
                    <a:lumMod val="65000"/>
                    <a:lumOff val="35000"/>
                  </a:schemeClr>
                </a:solidFill>
                <a:latin typeface="Gisha"/>
              </a:rPr>
              <a:t>a</a:t>
            </a:r>
            <a:r>
              <a:rPr lang="pt-BR" sz="1400" b="1" dirty="0" smtClean="0">
                <a:solidFill>
                  <a:schemeClr val="tx1">
                    <a:lumMod val="65000"/>
                    <a:lumOff val="35000"/>
                  </a:schemeClr>
                </a:solidFill>
                <a:latin typeface="Gisha"/>
              </a:rPr>
              <a:t> Etapa: Apresentação do Projeto</a:t>
            </a:r>
            <a:endParaRPr lang="pt-BR" sz="1400" dirty="0" smtClean="0">
              <a:solidFill>
                <a:schemeClr val="tx1">
                  <a:lumMod val="65000"/>
                  <a:lumOff val="35000"/>
                </a:schemeClr>
              </a:solidFill>
              <a:latin typeface="Gisha"/>
            </a:endParaRPr>
          </a:p>
          <a:p>
            <a:pPr lvl="0"/>
            <a:r>
              <a:rPr lang="pt-BR" sz="1400" dirty="0" smtClean="0">
                <a:solidFill>
                  <a:schemeClr val="tx1">
                    <a:lumMod val="65000"/>
                    <a:lumOff val="35000"/>
                  </a:schemeClr>
                </a:solidFill>
                <a:latin typeface="Gisha"/>
              </a:rPr>
              <a:t>8 horas. os grupos apresentarão à organização , em forma de banca, os projetos desenvolvidos durante o curso e aplicados em suas áreas de atuação. </a:t>
            </a:r>
          </a:p>
          <a:p>
            <a:pPr lvl="0"/>
            <a:endParaRPr lang="pt-BR" sz="1400" dirty="0" smtClean="0">
              <a:solidFill>
                <a:schemeClr val="tx1">
                  <a:lumMod val="65000"/>
                  <a:lumOff val="35000"/>
                </a:schemeClr>
              </a:solidFill>
              <a:latin typeface="Gisha"/>
            </a:endParaRPr>
          </a:p>
          <a:p>
            <a:pPr lvl="0"/>
            <a:r>
              <a:rPr lang="pt-BR" sz="1400" b="1" dirty="0" smtClean="0">
                <a:solidFill>
                  <a:schemeClr val="tx1">
                    <a:lumMod val="65000"/>
                    <a:lumOff val="35000"/>
                  </a:schemeClr>
                </a:solidFill>
                <a:latin typeface="Gisha"/>
              </a:rPr>
              <a:t>4</a:t>
            </a:r>
            <a:r>
              <a:rPr lang="pt-BR" sz="1400" b="1" baseline="30000" dirty="0" smtClean="0">
                <a:solidFill>
                  <a:schemeClr val="tx1">
                    <a:lumMod val="65000"/>
                    <a:lumOff val="35000"/>
                  </a:schemeClr>
                </a:solidFill>
                <a:latin typeface="Gisha"/>
              </a:rPr>
              <a:t>a</a:t>
            </a:r>
            <a:r>
              <a:rPr lang="pt-BR" sz="1400" b="1" dirty="0" smtClean="0">
                <a:solidFill>
                  <a:schemeClr val="tx1">
                    <a:lumMod val="65000"/>
                    <a:lumOff val="35000"/>
                  </a:schemeClr>
                </a:solidFill>
                <a:latin typeface="Gisha"/>
              </a:rPr>
              <a:t> Etapa: Acompanhamento do Projeto</a:t>
            </a:r>
            <a:endParaRPr lang="pt-BR" sz="1400" dirty="0" smtClean="0">
              <a:solidFill>
                <a:schemeClr val="tx1">
                  <a:lumMod val="65000"/>
                  <a:lumOff val="35000"/>
                </a:schemeClr>
              </a:solidFill>
              <a:latin typeface="Gisha"/>
            </a:endParaRPr>
          </a:p>
          <a:p>
            <a:pPr lvl="0"/>
            <a:r>
              <a:rPr lang="pt-BR" sz="1400" dirty="0" smtClean="0">
                <a:solidFill>
                  <a:schemeClr val="tx1">
                    <a:lumMod val="65000"/>
                    <a:lumOff val="35000"/>
                  </a:schemeClr>
                </a:solidFill>
                <a:latin typeface="Gisha"/>
              </a:rPr>
              <a:t> Entrevistas com multiplicadores e participantes</a:t>
            </a:r>
          </a:p>
          <a:p>
            <a:pPr lvl="0">
              <a:buFont typeface="Arial" pitchFamily="34" charset="0"/>
              <a:buChar char="•"/>
            </a:pPr>
            <a:r>
              <a:rPr lang="pt-BR" sz="1400" dirty="0" smtClean="0">
                <a:solidFill>
                  <a:schemeClr val="tx1">
                    <a:lumMod val="65000"/>
                    <a:lumOff val="35000"/>
                  </a:schemeClr>
                </a:solidFill>
                <a:latin typeface="Gisha"/>
              </a:rPr>
              <a:t>Análise da avaliação de reação</a:t>
            </a:r>
          </a:p>
          <a:p>
            <a:pPr lvl="0">
              <a:buFont typeface="Arial" pitchFamily="34" charset="0"/>
              <a:buChar char="•"/>
            </a:pPr>
            <a:r>
              <a:rPr lang="pt-BR" sz="1400" dirty="0" smtClean="0">
                <a:solidFill>
                  <a:schemeClr val="tx1">
                    <a:lumMod val="65000"/>
                    <a:lumOff val="35000"/>
                  </a:schemeClr>
                </a:solidFill>
                <a:latin typeface="Gisha"/>
              </a:rPr>
              <a:t>Recomendações</a:t>
            </a:r>
          </a:p>
          <a:p>
            <a:pPr marL="228600" lvl="0" indent="-228600"/>
            <a:endParaRPr lang="pt-BR" sz="1400" b="1" dirty="0" smtClean="0">
              <a:solidFill>
                <a:schemeClr val="tx1">
                  <a:lumMod val="65000"/>
                  <a:lumOff val="35000"/>
                </a:schemeClr>
              </a:solidFill>
              <a:latin typeface="Gisha"/>
              <a:cs typeface="Arial" pitchFamily="34" charset="0"/>
            </a:endParaRPr>
          </a:p>
          <a:p>
            <a:pPr lvl="0"/>
            <a:r>
              <a:rPr lang="pt-BR" sz="1400" b="1" dirty="0" smtClean="0">
                <a:solidFill>
                  <a:schemeClr val="tx1">
                    <a:lumMod val="65000"/>
                    <a:lumOff val="35000"/>
                  </a:schemeClr>
                </a:solidFill>
                <a:latin typeface="Gisha"/>
              </a:rPr>
              <a:t>5</a:t>
            </a:r>
            <a:r>
              <a:rPr lang="pt-BR" sz="1400" b="1" baseline="30000" dirty="0" smtClean="0">
                <a:solidFill>
                  <a:schemeClr val="tx1">
                    <a:lumMod val="65000"/>
                    <a:lumOff val="35000"/>
                  </a:schemeClr>
                </a:solidFill>
                <a:latin typeface="Gisha"/>
              </a:rPr>
              <a:t>a</a:t>
            </a:r>
            <a:r>
              <a:rPr lang="pt-BR" sz="1400" b="1" dirty="0" smtClean="0">
                <a:solidFill>
                  <a:schemeClr val="tx1">
                    <a:lumMod val="65000"/>
                    <a:lumOff val="35000"/>
                  </a:schemeClr>
                </a:solidFill>
                <a:latin typeface="Gisha"/>
              </a:rPr>
              <a:t> Etapa: Avaliação do Projeto</a:t>
            </a:r>
            <a:endParaRPr lang="pt-BR" sz="1400" dirty="0" smtClean="0">
              <a:solidFill>
                <a:schemeClr val="tx1">
                  <a:lumMod val="65000"/>
                  <a:lumOff val="35000"/>
                </a:schemeClr>
              </a:solidFill>
              <a:latin typeface="Gisha"/>
            </a:endParaRPr>
          </a:p>
          <a:p>
            <a:pPr lvl="0"/>
            <a:r>
              <a:rPr lang="pt-BR" sz="1400" dirty="0" smtClean="0">
                <a:solidFill>
                  <a:schemeClr val="tx1">
                    <a:lumMod val="65000"/>
                    <a:lumOff val="35000"/>
                  </a:schemeClr>
                </a:solidFill>
                <a:latin typeface="Gisha"/>
              </a:rPr>
              <a:t> </a:t>
            </a:r>
          </a:p>
          <a:p>
            <a:pPr lvl="0"/>
            <a:r>
              <a:rPr lang="pt-BR" sz="1400" dirty="0" smtClean="0">
                <a:solidFill>
                  <a:schemeClr val="tx1">
                    <a:lumMod val="65000"/>
                    <a:lumOff val="35000"/>
                  </a:schemeClr>
                </a:solidFill>
                <a:latin typeface="Gisha"/>
              </a:rPr>
              <a:t>Entrega de relatórios com o parecer do consultor, sobre o desenvolvimento do treinamento, envolvimento dos participantes e sugestões de continuidade para consolidar os conceitos apresentados. </a:t>
            </a:r>
          </a:p>
          <a:p>
            <a:pPr lvl="0"/>
            <a:r>
              <a:rPr lang="pt-BR" sz="1400" dirty="0" smtClean="0">
                <a:solidFill>
                  <a:schemeClr val="tx1">
                    <a:lumMod val="65000"/>
                    <a:lumOff val="35000"/>
                  </a:schemeClr>
                </a:solidFill>
                <a:latin typeface="Gisha"/>
              </a:rPr>
              <a:t>Envio das “Avaliações de Reação” tabuladas, com a percepção dos participantes sobre a aplicação do treinamento.</a:t>
            </a:r>
          </a:p>
          <a:p>
            <a:pPr marL="228600" lvl="0" indent="-228600"/>
            <a:endParaRPr lang="pt-BR" sz="1200" b="1" dirty="0" smtClean="0">
              <a:solidFill>
                <a:prstClr val="black"/>
              </a:solidFill>
              <a:latin typeface="Arial" pitchFamily="34" charset="0"/>
              <a:cs typeface="Arial" pitchFamily="34" charset="0"/>
            </a:endParaRPr>
          </a:p>
        </p:txBody>
      </p:sp>
      <p:sp>
        <p:nvSpPr>
          <p:cNvPr id="4" name="Retângulo de cantos arredondados 3"/>
          <p:cNvSpPr/>
          <p:nvPr/>
        </p:nvSpPr>
        <p:spPr>
          <a:xfrm>
            <a:off x="571472" y="428604"/>
            <a:ext cx="7858180" cy="1000132"/>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solidFill>
                  <a:schemeClr val="bg1"/>
                </a:solidFill>
              </a:rPr>
              <a:t>Formação do Multiplicador</a:t>
            </a:r>
          </a:p>
        </p:txBody>
      </p:sp>
      <p:grpSp>
        <p:nvGrpSpPr>
          <p:cNvPr id="2"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71406" y="1484076"/>
            <a:ext cx="892975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pt-BR" sz="1400" b="1" dirty="0" smtClean="0">
                <a:solidFill>
                  <a:schemeClr val="tx1">
                    <a:lumMod val="65000"/>
                    <a:lumOff val="35000"/>
                  </a:schemeClr>
                </a:solidFill>
                <a:latin typeface="Gisha"/>
              </a:rPr>
              <a:t>Treinamento:  Formação de Multiplicadores (24 horas) Conteúdos:</a:t>
            </a:r>
          </a:p>
          <a:p>
            <a:endParaRPr lang="pt-BR" sz="1400" b="1" dirty="0" smtClean="0">
              <a:solidFill>
                <a:schemeClr val="tx1">
                  <a:lumMod val="65000"/>
                  <a:lumOff val="35000"/>
                </a:schemeClr>
              </a:solidFill>
              <a:latin typeface="Gisha"/>
            </a:endParaRPr>
          </a:p>
          <a:p>
            <a:pPr algn="just"/>
            <a:r>
              <a:rPr lang="pt-BR" sz="1400" b="1" dirty="0" smtClean="0">
                <a:solidFill>
                  <a:schemeClr val="tx1">
                    <a:lumMod val="65000"/>
                    <a:lumOff val="35000"/>
                  </a:schemeClr>
                </a:solidFill>
                <a:latin typeface="Gisha"/>
              </a:rPr>
              <a:t>Organizando conteúdos estratégicos no processo de multiplicação eficaz do conhecimento</a:t>
            </a:r>
            <a:endParaRPr lang="pt-BR" sz="1400" dirty="0" smtClean="0">
              <a:solidFill>
                <a:schemeClr val="tx1">
                  <a:lumMod val="65000"/>
                  <a:lumOff val="35000"/>
                </a:schemeClr>
              </a:solidFill>
              <a:latin typeface="Gisha"/>
            </a:endParaRPr>
          </a:p>
          <a:p>
            <a:pPr lvl="0" algn="just"/>
            <a:r>
              <a:rPr lang="pt-BR" sz="1400" dirty="0" err="1" smtClean="0">
                <a:solidFill>
                  <a:schemeClr val="tx1">
                    <a:lumMod val="65000"/>
                    <a:lumOff val="35000"/>
                  </a:schemeClr>
                </a:solidFill>
                <a:latin typeface="Gisha"/>
              </a:rPr>
              <a:t>Andragogia</a:t>
            </a:r>
            <a:r>
              <a:rPr lang="pt-BR" sz="1400" dirty="0" smtClean="0">
                <a:solidFill>
                  <a:schemeClr val="tx1">
                    <a:lumMod val="65000"/>
                    <a:lumOff val="35000"/>
                  </a:schemeClr>
                </a:solidFill>
                <a:latin typeface="Gisha"/>
              </a:rPr>
              <a:t>: contribuições no processo ensino-aprendizagem para o trabalho com adultos;</a:t>
            </a:r>
          </a:p>
          <a:p>
            <a:pPr lvl="0" algn="just"/>
            <a:r>
              <a:rPr lang="pt-BR" sz="1400" dirty="0" smtClean="0">
                <a:solidFill>
                  <a:schemeClr val="tx1">
                    <a:lumMod val="65000"/>
                    <a:lumOff val="35000"/>
                  </a:schemeClr>
                </a:solidFill>
                <a:latin typeface="Gisha"/>
              </a:rPr>
              <a:t>Público (amigável, desmotivado, descrente e participativo): características e abordagens eficazes para obter resultados, através de atitudes empáticas;</a:t>
            </a:r>
          </a:p>
          <a:p>
            <a:pPr lvl="0" algn="just"/>
            <a:endParaRPr lang="pt-BR" sz="1400" dirty="0" smtClean="0">
              <a:solidFill>
                <a:schemeClr val="tx1">
                  <a:lumMod val="65000"/>
                  <a:lumOff val="35000"/>
                </a:schemeClr>
              </a:solidFill>
              <a:latin typeface="Gisha"/>
            </a:endParaRPr>
          </a:p>
          <a:p>
            <a:pPr algn="just"/>
            <a:r>
              <a:rPr lang="pt-BR" sz="1400" b="1" dirty="0" smtClean="0">
                <a:solidFill>
                  <a:schemeClr val="tx1">
                    <a:lumMod val="65000"/>
                    <a:lumOff val="35000"/>
                  </a:schemeClr>
                </a:solidFill>
                <a:latin typeface="Gisha"/>
              </a:rPr>
              <a:t>Realizando atuações bem sucedidas no processo de multiplicação eficaz do conhecimento</a:t>
            </a:r>
            <a:endParaRPr lang="pt-BR" sz="1400" dirty="0" smtClean="0">
              <a:solidFill>
                <a:schemeClr val="tx1">
                  <a:lumMod val="65000"/>
                  <a:lumOff val="35000"/>
                </a:schemeClr>
              </a:solidFill>
              <a:latin typeface="Gisha"/>
            </a:endParaRPr>
          </a:p>
          <a:p>
            <a:pPr lvl="0" algn="just"/>
            <a:r>
              <a:rPr lang="pt-BR" sz="1400" dirty="0" smtClean="0">
                <a:solidFill>
                  <a:schemeClr val="tx1">
                    <a:lumMod val="65000"/>
                    <a:lumOff val="35000"/>
                  </a:schemeClr>
                </a:solidFill>
                <a:latin typeface="Gisha"/>
              </a:rPr>
              <a:t>Plano de aula para garantir o enfoque dos pontos essenciais do programa e o controle eficaz do tempo;</a:t>
            </a:r>
          </a:p>
          <a:p>
            <a:pPr lvl="0" algn="just"/>
            <a:r>
              <a:rPr lang="pt-BR" sz="1400" dirty="0" smtClean="0">
                <a:solidFill>
                  <a:schemeClr val="tx1">
                    <a:lumMod val="65000"/>
                    <a:lumOff val="35000"/>
                  </a:schemeClr>
                </a:solidFill>
                <a:latin typeface="Gisha"/>
              </a:rPr>
              <a:t>Métodos de condução (exposição, estudo de caso, reunião de discussão e atividade lúdica/vivencial);</a:t>
            </a:r>
          </a:p>
          <a:p>
            <a:pPr lvl="0" algn="just"/>
            <a:r>
              <a:rPr lang="pt-BR" sz="1400" dirty="0" smtClean="0">
                <a:solidFill>
                  <a:schemeClr val="tx1">
                    <a:lumMod val="65000"/>
                    <a:lumOff val="35000"/>
                  </a:schemeClr>
                </a:solidFill>
                <a:latin typeface="Gisha"/>
              </a:rPr>
              <a:t>Recursos audiovisuais para proporcionar melhor assimilação das informações apresentadas;</a:t>
            </a:r>
          </a:p>
          <a:p>
            <a:pPr lvl="0" algn="just"/>
            <a:r>
              <a:rPr lang="pt-BR" sz="1400" dirty="0" smtClean="0">
                <a:solidFill>
                  <a:schemeClr val="tx1">
                    <a:lumMod val="65000"/>
                    <a:lumOff val="35000"/>
                  </a:schemeClr>
                </a:solidFill>
                <a:latin typeface="Gisha"/>
              </a:rPr>
              <a:t>Segurança, entusiasmo e naturalidade para impressionar positivamente os ouvintes.</a:t>
            </a:r>
          </a:p>
          <a:p>
            <a:pPr lvl="0" algn="just"/>
            <a:endParaRPr lang="pt-BR" sz="1400" dirty="0" smtClean="0">
              <a:solidFill>
                <a:schemeClr val="tx1">
                  <a:lumMod val="65000"/>
                  <a:lumOff val="35000"/>
                </a:schemeClr>
              </a:solidFill>
              <a:latin typeface="Gisha"/>
            </a:endParaRPr>
          </a:p>
          <a:p>
            <a:pPr algn="just"/>
            <a:r>
              <a:rPr lang="pt-BR" sz="1400" b="1" dirty="0" smtClean="0">
                <a:solidFill>
                  <a:schemeClr val="tx1">
                    <a:lumMod val="65000"/>
                    <a:lumOff val="35000"/>
                  </a:schemeClr>
                </a:solidFill>
                <a:latin typeface="Gisha"/>
              </a:rPr>
              <a:t>Vivenciando atuações simuladas no processo de multiplicação eficaz do conhecimento </a:t>
            </a:r>
            <a:endParaRPr lang="pt-BR" sz="1400" dirty="0" smtClean="0">
              <a:solidFill>
                <a:schemeClr val="tx1">
                  <a:lumMod val="65000"/>
                  <a:lumOff val="35000"/>
                </a:schemeClr>
              </a:solidFill>
              <a:latin typeface="Gisha"/>
            </a:endParaRPr>
          </a:p>
          <a:p>
            <a:pPr lvl="0" algn="just">
              <a:buFont typeface="Wingdings" pitchFamily="2" charset="2"/>
              <a:buChar char="ü"/>
            </a:pPr>
            <a:r>
              <a:rPr lang="pt-BR" sz="1400" dirty="0" smtClean="0">
                <a:solidFill>
                  <a:schemeClr val="tx1">
                    <a:lumMod val="65000"/>
                    <a:lumOff val="35000"/>
                  </a:schemeClr>
                </a:solidFill>
                <a:latin typeface="Gisha"/>
              </a:rPr>
              <a:t>Exercícios práticos, jogos e atividades variadas num ambiente pedagogicamente estruturado;</a:t>
            </a:r>
          </a:p>
          <a:p>
            <a:pPr lvl="0" algn="just">
              <a:buFont typeface="Wingdings" pitchFamily="2" charset="2"/>
              <a:buChar char="ü"/>
            </a:pPr>
            <a:r>
              <a:rPr lang="pt-BR" sz="1400" dirty="0" smtClean="0">
                <a:solidFill>
                  <a:schemeClr val="tx1">
                    <a:lumMod val="65000"/>
                    <a:lumOff val="35000"/>
                  </a:schemeClr>
                </a:solidFill>
                <a:latin typeface="Gisha"/>
              </a:rPr>
              <a:t>Atividades para estimular a quebra da introversão e propiciar o desenvolvimento pessoal;</a:t>
            </a:r>
          </a:p>
          <a:p>
            <a:pPr lvl="0" algn="just">
              <a:buFont typeface="Wingdings" pitchFamily="2" charset="2"/>
              <a:buChar char="ü"/>
            </a:pPr>
            <a:r>
              <a:rPr lang="pt-BR" sz="1400" dirty="0" smtClean="0">
                <a:solidFill>
                  <a:schemeClr val="tx1">
                    <a:lumMod val="65000"/>
                    <a:lumOff val="35000"/>
                  </a:schemeClr>
                </a:solidFill>
                <a:latin typeface="Gisha"/>
              </a:rPr>
              <a:t>Utilização produtiva de filmagens (vídeo) para auto-análise e aprimoramento de performance;</a:t>
            </a:r>
          </a:p>
          <a:p>
            <a:pPr lvl="0" algn="just">
              <a:buFont typeface="Wingdings" pitchFamily="2" charset="2"/>
              <a:buChar char="ü"/>
            </a:pPr>
            <a:r>
              <a:rPr lang="pt-BR" sz="1400" dirty="0" smtClean="0">
                <a:solidFill>
                  <a:schemeClr val="tx1">
                    <a:lumMod val="65000"/>
                    <a:lumOff val="35000"/>
                  </a:schemeClr>
                </a:solidFill>
                <a:latin typeface="Gisha"/>
              </a:rPr>
              <a:t>Exercícios de “feedback” para a identificação de pontos a serem melhorados nos desempenhos.</a:t>
            </a:r>
          </a:p>
          <a:p>
            <a:pPr lvl="0" algn="just"/>
            <a:endParaRPr lang="pt-BR" sz="1400" dirty="0" smtClean="0">
              <a:solidFill>
                <a:schemeClr val="tx1">
                  <a:lumMod val="65000"/>
                  <a:lumOff val="35000"/>
                </a:schemeClr>
              </a:solidFill>
              <a:latin typeface="Gisha"/>
            </a:endParaRPr>
          </a:p>
          <a:p>
            <a:pPr algn="just"/>
            <a:r>
              <a:rPr lang="pt-BR" sz="1400" b="1" dirty="0" smtClean="0">
                <a:solidFill>
                  <a:schemeClr val="tx1">
                    <a:lumMod val="65000"/>
                    <a:lumOff val="35000"/>
                  </a:schemeClr>
                </a:solidFill>
                <a:latin typeface="Gisha"/>
              </a:rPr>
              <a:t>Aprendendo a desenvolver avaliações</a:t>
            </a:r>
            <a:endParaRPr lang="pt-BR" sz="1400" dirty="0" smtClean="0">
              <a:solidFill>
                <a:schemeClr val="tx1">
                  <a:lumMod val="65000"/>
                  <a:lumOff val="35000"/>
                </a:schemeClr>
              </a:solidFill>
              <a:latin typeface="Gisha"/>
            </a:endParaRPr>
          </a:p>
          <a:p>
            <a:pPr lvl="0" algn="just"/>
            <a:r>
              <a:rPr lang="pt-BR" sz="1400" dirty="0" smtClean="0">
                <a:solidFill>
                  <a:schemeClr val="tx1">
                    <a:lumMod val="65000"/>
                    <a:lumOff val="35000"/>
                  </a:schemeClr>
                </a:solidFill>
                <a:latin typeface="Gisha"/>
              </a:rPr>
              <a:t>Exercícios práticos, jogos e atividades variadas num ambiente pedagogicamente estruturado;</a:t>
            </a:r>
          </a:p>
          <a:p>
            <a:endParaRPr lang="pt-BR" sz="1400" dirty="0" smtClean="0">
              <a:solidFill>
                <a:schemeClr val="tx1">
                  <a:lumMod val="65000"/>
                  <a:lumOff val="35000"/>
                </a:schemeClr>
              </a:solidFill>
              <a:latin typeface="Gisha"/>
            </a:endParaRPr>
          </a:p>
          <a:p>
            <a:pPr marL="228600" lvl="0" indent="-228600"/>
            <a:endParaRPr lang="pt-BR" sz="1200" b="1" dirty="0" smtClean="0">
              <a:solidFill>
                <a:schemeClr val="tx1">
                  <a:lumMod val="65000"/>
                  <a:lumOff val="35000"/>
                </a:schemeClr>
              </a:solidFill>
              <a:latin typeface="Gisha"/>
              <a:cs typeface="Arial" pitchFamily="34" charset="0"/>
            </a:endParaRPr>
          </a:p>
        </p:txBody>
      </p:sp>
      <p:sp>
        <p:nvSpPr>
          <p:cNvPr id="4" name="Retângulo de cantos arredondados 3"/>
          <p:cNvSpPr/>
          <p:nvPr/>
        </p:nvSpPr>
        <p:spPr>
          <a:xfrm>
            <a:off x="571472" y="428604"/>
            <a:ext cx="7858180" cy="1000132"/>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solidFill>
                  <a:schemeClr val="bg1"/>
                </a:solidFill>
              </a:rPr>
              <a:t>Formação do Multiplicador</a:t>
            </a:r>
          </a:p>
        </p:txBody>
      </p:sp>
      <p:grpSp>
        <p:nvGrpSpPr>
          <p:cNvPr id="2"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71406" y="1484076"/>
            <a:ext cx="8929750" cy="2646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pt-BR" sz="1400" b="1" dirty="0" smtClean="0">
                <a:solidFill>
                  <a:schemeClr val="tx1">
                    <a:lumMod val="65000"/>
                    <a:lumOff val="35000"/>
                  </a:schemeClr>
                </a:solidFill>
                <a:latin typeface="Gisha"/>
              </a:rPr>
              <a:t>Treinamento:  Formação de Multiplicadores (24 horas)</a:t>
            </a:r>
          </a:p>
          <a:p>
            <a:endParaRPr lang="pt-BR" sz="1400" b="1" dirty="0" smtClean="0">
              <a:solidFill>
                <a:schemeClr val="tx1">
                  <a:lumMod val="65000"/>
                  <a:lumOff val="35000"/>
                </a:schemeClr>
              </a:solidFill>
              <a:latin typeface="Gisha"/>
            </a:endParaRPr>
          </a:p>
          <a:p>
            <a:r>
              <a:rPr lang="pt-BR" sz="1400" b="1" dirty="0" smtClean="0">
                <a:solidFill>
                  <a:schemeClr val="tx1">
                    <a:lumMod val="65000"/>
                    <a:lumOff val="35000"/>
                  </a:schemeClr>
                </a:solidFill>
                <a:latin typeface="Gisha"/>
              </a:rPr>
              <a:t>Metodologia</a:t>
            </a:r>
          </a:p>
          <a:p>
            <a:endParaRPr lang="pt-BR" sz="1400" b="1" dirty="0" smtClean="0">
              <a:solidFill>
                <a:schemeClr val="tx1">
                  <a:lumMod val="65000"/>
                  <a:lumOff val="35000"/>
                </a:schemeClr>
              </a:solidFill>
              <a:latin typeface="Gisha"/>
            </a:endParaRPr>
          </a:p>
          <a:p>
            <a:r>
              <a:rPr lang="pt-BR" sz="1400" dirty="0" smtClean="0">
                <a:solidFill>
                  <a:schemeClr val="tx1">
                    <a:lumMod val="65000"/>
                    <a:lumOff val="35000"/>
                  </a:schemeClr>
                </a:solidFill>
                <a:latin typeface="Gisha"/>
              </a:rPr>
              <a:t>O equilíbrio entre a teoria e a prática norteia as atividades do curso, visando o desenvolvimento de uma sólida qualificação para atuar com competência. Para favorecer as análises e as correções necessárias com conveniência, são realizadas e disponibilizadas gravações num </a:t>
            </a:r>
            <a:r>
              <a:rPr lang="pt-BR" sz="1400" dirty="0" err="1" smtClean="0">
                <a:solidFill>
                  <a:schemeClr val="tx1">
                    <a:lumMod val="65000"/>
                    <a:lumOff val="35000"/>
                  </a:schemeClr>
                </a:solidFill>
                <a:latin typeface="Gisha"/>
              </a:rPr>
              <a:t>pen</a:t>
            </a:r>
            <a:r>
              <a:rPr lang="pt-BR" sz="1400" dirty="0" smtClean="0">
                <a:solidFill>
                  <a:schemeClr val="tx1">
                    <a:lumMod val="65000"/>
                    <a:lumOff val="35000"/>
                  </a:schemeClr>
                </a:solidFill>
                <a:latin typeface="Gisha"/>
              </a:rPr>
              <a:t> drive individual. Com a utilização de recursos audiovisuais, são realizadas apresentações que proporcionam maior assimilação. O resultado é um trabalho participativo e altamente envolvente, baseado em exposições dialogadas, exercícios práticos, exercícios de feedback e atividades lúdicas. Um relatório de aproveitamento, baseado na aprendizagem obtida durante o curso, permitirá uma análise objetiva de progresso e desempenho.</a:t>
            </a:r>
          </a:p>
          <a:p>
            <a:pPr marL="228600" lvl="0" indent="-228600"/>
            <a:endParaRPr lang="pt-BR" sz="1200" dirty="0" smtClean="0">
              <a:solidFill>
                <a:schemeClr val="tx1">
                  <a:lumMod val="65000"/>
                  <a:lumOff val="35000"/>
                </a:schemeClr>
              </a:solidFill>
              <a:latin typeface="Gisha"/>
              <a:cs typeface="Arial" pitchFamily="34" charset="0"/>
            </a:endParaRPr>
          </a:p>
        </p:txBody>
      </p:sp>
      <p:sp>
        <p:nvSpPr>
          <p:cNvPr id="4" name="Retângulo de cantos arredondados 3"/>
          <p:cNvSpPr/>
          <p:nvPr/>
        </p:nvSpPr>
        <p:spPr>
          <a:xfrm>
            <a:off x="571472" y="428604"/>
            <a:ext cx="7858180" cy="1000132"/>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solidFill>
                  <a:schemeClr val="bg1"/>
                </a:solidFill>
              </a:rPr>
              <a:t>Formação do Multiplicador</a:t>
            </a:r>
          </a:p>
        </p:txBody>
      </p:sp>
      <p:grpSp>
        <p:nvGrpSpPr>
          <p:cNvPr id="2"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571472" y="1357298"/>
            <a:ext cx="80645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lvl="0"/>
            <a:r>
              <a:rPr lang="pt-BR" sz="1400" b="1" dirty="0" smtClean="0">
                <a:solidFill>
                  <a:schemeClr val="tx1">
                    <a:lumMod val="65000"/>
                    <a:lumOff val="35000"/>
                  </a:schemeClr>
                </a:solidFill>
                <a:latin typeface="Gisha"/>
              </a:rPr>
              <a:t>1 – Desenvolver ferramenta para acompanhamento dos resultados das ações realizadas com os multiplicadores internos:</a:t>
            </a:r>
          </a:p>
          <a:p>
            <a:pPr lvl="0"/>
            <a:endParaRPr lang="pt-BR" sz="1400" dirty="0" smtClean="0">
              <a:solidFill>
                <a:schemeClr val="tx1">
                  <a:lumMod val="65000"/>
                  <a:lumOff val="35000"/>
                </a:schemeClr>
              </a:solidFill>
              <a:latin typeface="Gisha"/>
            </a:endParaRPr>
          </a:p>
          <a:p>
            <a:pPr lvl="0">
              <a:buFontTx/>
              <a:buChar char="-"/>
            </a:pPr>
            <a:r>
              <a:rPr lang="pt-BR" sz="1400" dirty="0" smtClean="0">
                <a:solidFill>
                  <a:schemeClr val="tx1">
                    <a:lumMod val="65000"/>
                    <a:lumOff val="35000"/>
                  </a:schemeClr>
                </a:solidFill>
                <a:latin typeface="Gisha"/>
              </a:rPr>
              <a:t> Definição de relatório de acompanhamento</a:t>
            </a:r>
          </a:p>
          <a:p>
            <a:pPr lvl="0">
              <a:buFontTx/>
              <a:buChar char="-"/>
            </a:pPr>
            <a:r>
              <a:rPr lang="pt-BR" sz="1400" dirty="0" smtClean="0">
                <a:solidFill>
                  <a:schemeClr val="tx1">
                    <a:lumMod val="65000"/>
                    <a:lumOff val="35000"/>
                  </a:schemeClr>
                </a:solidFill>
                <a:latin typeface="Gisha"/>
              </a:rPr>
              <a:t> Criação de Indicadores de Desempenho e ferramentas de avaliação e pesquisas de satisfação</a:t>
            </a:r>
          </a:p>
        </p:txBody>
      </p:sp>
      <p:sp>
        <p:nvSpPr>
          <p:cNvPr id="4" name="Retângulo de cantos arredondados 3"/>
          <p:cNvSpPr/>
          <p:nvPr/>
        </p:nvSpPr>
        <p:spPr>
          <a:xfrm>
            <a:off x="571472" y="428604"/>
            <a:ext cx="6929486"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t>Mensuração de Resultados</a:t>
            </a:r>
          </a:p>
        </p:txBody>
      </p:sp>
      <p:grpSp>
        <p:nvGrpSpPr>
          <p:cNvPr id="9"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3"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4"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571472" y="1357298"/>
            <a:ext cx="8064500" cy="160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pt-BR" sz="1400" b="1" dirty="0" smtClean="0">
                <a:solidFill>
                  <a:schemeClr val="tx1">
                    <a:lumMod val="65000"/>
                    <a:lumOff val="35000"/>
                  </a:schemeClr>
                </a:solidFill>
                <a:latin typeface="Gisha"/>
              </a:rPr>
              <a:t>Criação de um plano de incentivo para fortalecer a adesão ao programa dos multiplicadores existentes</a:t>
            </a:r>
          </a:p>
          <a:p>
            <a:r>
              <a:rPr lang="pt-BR" sz="1400" b="1" dirty="0" smtClean="0">
                <a:solidFill>
                  <a:schemeClr val="tx1">
                    <a:lumMod val="65000"/>
                    <a:lumOff val="35000"/>
                  </a:schemeClr>
                </a:solidFill>
                <a:latin typeface="Gisha"/>
              </a:rPr>
              <a:t>Criação de um plano para despertar o interesse de novos multiplicadores</a:t>
            </a:r>
          </a:p>
          <a:p>
            <a:endParaRPr lang="pt-BR" sz="1400" dirty="0" smtClean="0">
              <a:solidFill>
                <a:schemeClr val="tx1">
                  <a:lumMod val="65000"/>
                  <a:lumOff val="35000"/>
                </a:schemeClr>
              </a:solidFill>
              <a:latin typeface="Gisha"/>
            </a:endParaRPr>
          </a:p>
          <a:p>
            <a:pPr>
              <a:buFontTx/>
              <a:buChar char="-"/>
            </a:pPr>
            <a:r>
              <a:rPr lang="pt-BR" sz="1400" dirty="0" smtClean="0">
                <a:solidFill>
                  <a:schemeClr val="tx1">
                    <a:lumMod val="65000"/>
                    <a:lumOff val="35000"/>
                  </a:schemeClr>
                </a:solidFill>
                <a:latin typeface="Gisha"/>
              </a:rPr>
              <a:t> Definição de relatório de acompanhamento</a:t>
            </a:r>
          </a:p>
          <a:p>
            <a:pPr>
              <a:buFontTx/>
              <a:buChar char="-"/>
            </a:pPr>
            <a:r>
              <a:rPr lang="pt-BR" sz="1400" dirty="0" smtClean="0">
                <a:solidFill>
                  <a:schemeClr val="tx1">
                    <a:lumMod val="65000"/>
                    <a:lumOff val="35000"/>
                  </a:schemeClr>
                </a:solidFill>
                <a:latin typeface="Gisha"/>
              </a:rPr>
              <a:t> Criação de Indicadores de Desempenho e ferramentas de avaliação e pesquisas de satisfação</a:t>
            </a:r>
          </a:p>
          <a:p>
            <a:pPr>
              <a:buFontTx/>
              <a:buChar char="-"/>
            </a:pPr>
            <a:r>
              <a:rPr lang="pt-BR" sz="1400" dirty="0" smtClean="0">
                <a:solidFill>
                  <a:schemeClr val="tx1">
                    <a:lumMod val="65000"/>
                    <a:lumOff val="35000"/>
                  </a:schemeClr>
                </a:solidFill>
                <a:latin typeface="Gisha"/>
              </a:rPr>
              <a:t>Consolidar a cultura de aprendizado na empresa</a:t>
            </a:r>
          </a:p>
        </p:txBody>
      </p:sp>
      <p:sp>
        <p:nvSpPr>
          <p:cNvPr id="4" name="Retângulo de cantos arredondados 3"/>
          <p:cNvSpPr/>
          <p:nvPr/>
        </p:nvSpPr>
        <p:spPr>
          <a:xfrm>
            <a:off x="571472" y="428604"/>
            <a:ext cx="6929486"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t>Programa de Incentivo</a:t>
            </a:r>
          </a:p>
        </p:txBody>
      </p:sp>
      <p:grpSp>
        <p:nvGrpSpPr>
          <p:cNvPr id="2"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3"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4"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34"/>
          <p:cNvSpPr>
            <a:spLocks noChangeArrowheads="1"/>
          </p:cNvSpPr>
          <p:nvPr/>
        </p:nvSpPr>
        <p:spPr bwMode="auto">
          <a:xfrm>
            <a:off x="357158" y="1428736"/>
            <a:ext cx="8208962" cy="4570482"/>
          </a:xfrm>
          <a:prstGeom prst="rect">
            <a:avLst/>
          </a:prstGeom>
          <a:noFill/>
          <a:ln w="9525">
            <a:noFill/>
            <a:miter lim="800000"/>
            <a:headEnd/>
            <a:tailEnd/>
          </a:ln>
        </p:spPr>
        <p:txBody>
          <a:bodyPr anchor="ctr">
            <a:spAutoFit/>
          </a:bodyPr>
          <a:lstStyle/>
          <a:p>
            <a:pPr algn="ctr">
              <a:tabLst>
                <a:tab pos="685800" algn="l"/>
              </a:tabLst>
            </a:pPr>
            <a:endParaRPr lang="pt-BR" sz="100" dirty="0"/>
          </a:p>
          <a:p>
            <a:pPr algn="ctr">
              <a:tabLst>
                <a:tab pos="685800" algn="l"/>
              </a:tabLst>
            </a:pPr>
            <a:r>
              <a:rPr lang="pt-BR" sz="1400" b="1" dirty="0"/>
              <a:t>   </a:t>
            </a:r>
            <a:endParaRPr lang="pt-BR" sz="1400" dirty="0"/>
          </a:p>
          <a:p>
            <a:pPr algn="just">
              <a:lnSpc>
                <a:spcPct val="150000"/>
              </a:lnSpc>
            </a:pPr>
            <a:r>
              <a:rPr lang="pt-BR" sz="1400" dirty="0" smtClean="0">
                <a:solidFill>
                  <a:schemeClr val="tx1">
                    <a:lumMod val="65000"/>
                    <a:lumOff val="35000"/>
                  </a:schemeClr>
                </a:solidFill>
                <a:latin typeface="Gisha" pitchFamily="34" charset="0"/>
              </a:rPr>
              <a:t>Nessa etapa entregaremos a  independência plena para a multiplicação de treinamentos da Liquigás. Iremos tornar mais facilmente compreensível um determinado assunto por meio de  técnicas que pode ser : textos, desenhos </a:t>
            </a:r>
            <a:r>
              <a:rPr lang="pt-BR" sz="1400" dirty="0" err="1" smtClean="0">
                <a:solidFill>
                  <a:schemeClr val="tx1">
                    <a:lumMod val="65000"/>
                    <a:lumOff val="35000"/>
                  </a:schemeClr>
                </a:solidFill>
                <a:latin typeface="Gisha" pitchFamily="34" charset="0"/>
              </a:rPr>
              <a:t>estorias</a:t>
            </a:r>
            <a:r>
              <a:rPr lang="pt-BR" sz="1400" dirty="0" smtClean="0">
                <a:solidFill>
                  <a:schemeClr val="tx1">
                    <a:lumMod val="65000"/>
                    <a:lumOff val="35000"/>
                  </a:schemeClr>
                </a:solidFill>
                <a:latin typeface="Gisha" pitchFamily="34" charset="0"/>
              </a:rPr>
              <a:t> em quadrinhos, vídeos, jogos etc. E o mesmo treinamento poderá ser multiplicado com a mesma qualidade e eficiência quantas vezes forem necessárias.</a:t>
            </a:r>
          </a:p>
          <a:p>
            <a:pPr algn="just">
              <a:lnSpc>
                <a:spcPct val="150000"/>
              </a:lnSpc>
            </a:pPr>
            <a:endParaRPr lang="pt-BR" sz="1400" dirty="0" smtClean="0">
              <a:solidFill>
                <a:schemeClr val="tx1">
                  <a:lumMod val="65000"/>
                  <a:lumOff val="35000"/>
                </a:schemeClr>
              </a:solidFill>
              <a:latin typeface="Gisha" pitchFamily="34" charset="0"/>
            </a:endParaRPr>
          </a:p>
          <a:p>
            <a:pPr algn="just">
              <a:lnSpc>
                <a:spcPct val="150000"/>
              </a:lnSpc>
            </a:pPr>
            <a:r>
              <a:rPr lang="pt-BR" sz="1400" b="1" dirty="0" smtClean="0">
                <a:solidFill>
                  <a:schemeClr val="tx1">
                    <a:lumMod val="65000"/>
                    <a:lumOff val="35000"/>
                  </a:schemeClr>
                </a:solidFill>
                <a:latin typeface="Gisha" pitchFamily="34" charset="0"/>
              </a:rPr>
              <a:t>Entregáveis: </a:t>
            </a:r>
          </a:p>
          <a:p>
            <a:pPr algn="just">
              <a:lnSpc>
                <a:spcPct val="150000"/>
              </a:lnSpc>
              <a:buFont typeface="Wingdings" pitchFamily="2" charset="2"/>
              <a:buChar char="ü"/>
            </a:pPr>
            <a:r>
              <a:rPr lang="pt-BR" sz="1400" dirty="0" smtClean="0">
                <a:solidFill>
                  <a:schemeClr val="tx1">
                    <a:lumMod val="65000"/>
                    <a:lumOff val="35000"/>
                  </a:schemeClr>
                </a:solidFill>
                <a:latin typeface="Gisha" pitchFamily="34" charset="0"/>
              </a:rPr>
              <a:t>Ementa do Curso</a:t>
            </a:r>
          </a:p>
          <a:p>
            <a:pPr algn="just">
              <a:lnSpc>
                <a:spcPct val="150000"/>
              </a:lnSpc>
              <a:buFont typeface="Wingdings" pitchFamily="2" charset="2"/>
              <a:buChar char="ü"/>
            </a:pPr>
            <a:r>
              <a:rPr lang="pt-BR" sz="1400" dirty="0" smtClean="0">
                <a:solidFill>
                  <a:schemeClr val="tx1">
                    <a:lumMod val="65000"/>
                    <a:lumOff val="35000"/>
                  </a:schemeClr>
                </a:solidFill>
                <a:latin typeface="Gisha" pitchFamily="34" charset="0"/>
              </a:rPr>
              <a:t>Plano de Aula</a:t>
            </a:r>
          </a:p>
          <a:p>
            <a:pPr algn="just">
              <a:lnSpc>
                <a:spcPct val="150000"/>
              </a:lnSpc>
              <a:buFont typeface="Wingdings" pitchFamily="2" charset="2"/>
              <a:buChar char="ü"/>
            </a:pPr>
            <a:r>
              <a:rPr lang="pt-BR" sz="1400" dirty="0" smtClean="0">
                <a:solidFill>
                  <a:schemeClr val="tx1">
                    <a:lumMod val="65000"/>
                    <a:lumOff val="35000"/>
                  </a:schemeClr>
                </a:solidFill>
                <a:latin typeface="Gisha" pitchFamily="34" charset="0"/>
              </a:rPr>
              <a:t>Apostila</a:t>
            </a:r>
          </a:p>
          <a:p>
            <a:pPr algn="just">
              <a:lnSpc>
                <a:spcPct val="150000"/>
              </a:lnSpc>
              <a:buFont typeface="Wingdings" pitchFamily="2" charset="2"/>
              <a:buChar char="ü"/>
            </a:pPr>
            <a:r>
              <a:rPr lang="pt-BR" sz="1400" dirty="0" smtClean="0">
                <a:solidFill>
                  <a:schemeClr val="tx1">
                    <a:lumMod val="65000"/>
                    <a:lumOff val="35000"/>
                  </a:schemeClr>
                </a:solidFill>
                <a:latin typeface="Gisha" pitchFamily="34" charset="0"/>
              </a:rPr>
              <a:t>Exercícios</a:t>
            </a:r>
          </a:p>
          <a:p>
            <a:pPr algn="just">
              <a:lnSpc>
                <a:spcPct val="150000"/>
              </a:lnSpc>
              <a:buFont typeface="Wingdings" pitchFamily="2" charset="2"/>
              <a:buChar char="ü"/>
            </a:pPr>
            <a:r>
              <a:rPr lang="pt-BR" sz="1400" dirty="0" smtClean="0">
                <a:solidFill>
                  <a:schemeClr val="tx1">
                    <a:lumMod val="65000"/>
                    <a:lumOff val="35000"/>
                  </a:schemeClr>
                </a:solidFill>
                <a:latin typeface="Gisha" pitchFamily="34" charset="0"/>
              </a:rPr>
              <a:t>Atividades Educacionais</a:t>
            </a:r>
          </a:p>
          <a:p>
            <a:pPr algn="just">
              <a:lnSpc>
                <a:spcPct val="150000"/>
              </a:lnSpc>
            </a:pPr>
            <a:endParaRPr lang="pt-BR" sz="1400" dirty="0" smtClean="0">
              <a:solidFill>
                <a:schemeClr val="tx1">
                  <a:lumMod val="65000"/>
                  <a:lumOff val="35000"/>
                </a:schemeClr>
              </a:solidFill>
              <a:latin typeface="Gisha" pitchFamily="34" charset="0"/>
            </a:endParaRPr>
          </a:p>
          <a:p>
            <a:pPr algn="just">
              <a:lnSpc>
                <a:spcPct val="150000"/>
              </a:lnSpc>
            </a:pPr>
            <a:endParaRPr lang="pt-BR" sz="1600" b="1" dirty="0">
              <a:solidFill>
                <a:srgbClr val="003399"/>
              </a:solidFill>
              <a:latin typeface="Gisha" pitchFamily="34" charset="0"/>
            </a:endParaRPr>
          </a:p>
        </p:txBody>
      </p:sp>
      <p:sp>
        <p:nvSpPr>
          <p:cNvPr id="4" name="Retângulo de cantos arredondados 3"/>
          <p:cNvSpPr/>
          <p:nvPr/>
        </p:nvSpPr>
        <p:spPr>
          <a:xfrm>
            <a:off x="571472" y="428604"/>
            <a:ext cx="6786610"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err="1" smtClean="0"/>
              <a:t>Didatização</a:t>
            </a:r>
            <a:r>
              <a:rPr lang="pt-BR" sz="2800" b="1" dirty="0" smtClean="0"/>
              <a:t> de todo conteúdo</a:t>
            </a:r>
            <a:br>
              <a:rPr lang="pt-BR" sz="2800" b="1" dirty="0" smtClean="0"/>
            </a:br>
            <a:endParaRPr lang="pt-BR" sz="2800" b="1" dirty="0"/>
          </a:p>
        </p:txBody>
      </p:sp>
      <p:grpSp>
        <p:nvGrpSpPr>
          <p:cNvPr id="7" name="Grupo 6"/>
          <p:cNvGrpSpPr/>
          <p:nvPr/>
        </p:nvGrpSpPr>
        <p:grpSpPr>
          <a:xfrm>
            <a:off x="428596" y="6215082"/>
            <a:ext cx="8501122" cy="428628"/>
            <a:chOff x="428596" y="6215082"/>
            <a:chExt cx="8501122" cy="428628"/>
          </a:xfrm>
        </p:grpSpPr>
        <p:pic>
          <p:nvPicPr>
            <p:cNvPr id="8" name="Imagem 7"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9"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34"/>
          <p:cNvSpPr>
            <a:spLocks noChangeArrowheads="1"/>
          </p:cNvSpPr>
          <p:nvPr/>
        </p:nvSpPr>
        <p:spPr bwMode="auto">
          <a:xfrm>
            <a:off x="357158" y="1714488"/>
            <a:ext cx="8208962" cy="2631490"/>
          </a:xfrm>
          <a:prstGeom prst="rect">
            <a:avLst/>
          </a:prstGeom>
          <a:noFill/>
          <a:ln w="9525">
            <a:noFill/>
            <a:miter lim="800000"/>
            <a:headEnd/>
            <a:tailEnd/>
          </a:ln>
        </p:spPr>
        <p:txBody>
          <a:bodyPr anchor="ctr">
            <a:spAutoFit/>
          </a:bodyPr>
          <a:lstStyle/>
          <a:p>
            <a:pPr algn="ctr">
              <a:tabLst>
                <a:tab pos="685800" algn="l"/>
              </a:tabLst>
            </a:pPr>
            <a:endParaRPr lang="pt-BR" sz="100" dirty="0"/>
          </a:p>
          <a:p>
            <a:pPr algn="ctr">
              <a:tabLst>
                <a:tab pos="685800" algn="l"/>
              </a:tabLst>
            </a:pPr>
            <a:r>
              <a:rPr lang="pt-BR" sz="1400" b="1" dirty="0"/>
              <a:t>   </a:t>
            </a:r>
            <a:endParaRPr lang="pt-BR" sz="1400" dirty="0"/>
          </a:p>
          <a:p>
            <a:pPr algn="just">
              <a:lnSpc>
                <a:spcPct val="150000"/>
              </a:lnSpc>
            </a:pPr>
            <a:r>
              <a:rPr lang="pt-BR" sz="1400" dirty="0" smtClean="0">
                <a:solidFill>
                  <a:schemeClr val="tx1">
                    <a:lumMod val="65000"/>
                    <a:lumOff val="35000"/>
                  </a:schemeClr>
                </a:solidFill>
                <a:latin typeface="Gisha" pitchFamily="34" charset="0"/>
              </a:rPr>
              <a:t>Os Treinamento serão modelados e desenvolvidos com base no conhecimento teórico e científico detido pela própria instituição </a:t>
            </a:r>
            <a:r>
              <a:rPr lang="pt-BR" sz="1400" dirty="0" err="1" smtClean="0">
                <a:solidFill>
                  <a:schemeClr val="tx1">
                    <a:lumMod val="65000"/>
                    <a:lumOff val="35000"/>
                  </a:schemeClr>
                </a:solidFill>
                <a:latin typeface="Gisha" pitchFamily="34" charset="0"/>
              </a:rPr>
              <a:t>e-ou</a:t>
            </a:r>
            <a:r>
              <a:rPr lang="pt-BR" sz="1400" dirty="0" smtClean="0">
                <a:solidFill>
                  <a:schemeClr val="tx1">
                    <a:lumMod val="65000"/>
                    <a:lumOff val="35000"/>
                  </a:schemeClr>
                </a:solidFill>
                <a:latin typeface="Gisha" pitchFamily="34" charset="0"/>
              </a:rPr>
              <a:t> adquiridos externamente fazendo com que estes programas atendam na medida às necessidades da organização. O processo consiste do seguinte conjunto de atividades: Analisar, selecionar e inter-relacionar o conhecimento científico e técnico, dando a ele uma relevância e um julgamento de valor, adequando-o às reais possibilidades cognitivas dos colaboradores”</a:t>
            </a:r>
          </a:p>
          <a:p>
            <a:pPr algn="just">
              <a:lnSpc>
                <a:spcPct val="150000"/>
              </a:lnSpc>
            </a:pPr>
            <a:endParaRPr lang="pt-BR" sz="1600" b="1" dirty="0">
              <a:solidFill>
                <a:srgbClr val="003399"/>
              </a:solidFill>
              <a:latin typeface="Gisha" pitchFamily="34" charset="0"/>
            </a:endParaRPr>
          </a:p>
        </p:txBody>
      </p:sp>
      <p:sp>
        <p:nvSpPr>
          <p:cNvPr id="4" name="Retângulo de cantos arredondados 3"/>
          <p:cNvSpPr/>
          <p:nvPr/>
        </p:nvSpPr>
        <p:spPr>
          <a:xfrm>
            <a:off x="571472" y="428604"/>
            <a:ext cx="6786610"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err="1" smtClean="0"/>
              <a:t>Didatização</a:t>
            </a:r>
            <a:r>
              <a:rPr lang="pt-BR" sz="2800" b="1" dirty="0" smtClean="0"/>
              <a:t> de todo conteúdo</a:t>
            </a:r>
            <a:br>
              <a:rPr lang="pt-BR" sz="2800" b="1" dirty="0" smtClean="0"/>
            </a:br>
            <a:endParaRPr lang="pt-BR" sz="2800" b="1" dirty="0"/>
          </a:p>
        </p:txBody>
      </p:sp>
      <p:grpSp>
        <p:nvGrpSpPr>
          <p:cNvPr id="2" name="Grupo 6"/>
          <p:cNvGrpSpPr/>
          <p:nvPr/>
        </p:nvGrpSpPr>
        <p:grpSpPr>
          <a:xfrm>
            <a:off x="428596" y="6215082"/>
            <a:ext cx="8501122" cy="428628"/>
            <a:chOff x="428596" y="6215082"/>
            <a:chExt cx="8501122" cy="428628"/>
          </a:xfrm>
        </p:grpSpPr>
        <p:pic>
          <p:nvPicPr>
            <p:cNvPr id="8" name="Imagem 7"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9"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34"/>
          <p:cNvSpPr>
            <a:spLocks noChangeArrowheads="1"/>
          </p:cNvSpPr>
          <p:nvPr/>
        </p:nvSpPr>
        <p:spPr bwMode="auto">
          <a:xfrm>
            <a:off x="357158" y="1714488"/>
            <a:ext cx="8208962" cy="2631490"/>
          </a:xfrm>
          <a:prstGeom prst="rect">
            <a:avLst/>
          </a:prstGeom>
          <a:noFill/>
          <a:ln w="9525">
            <a:noFill/>
            <a:miter lim="800000"/>
            <a:headEnd/>
            <a:tailEnd/>
          </a:ln>
        </p:spPr>
        <p:txBody>
          <a:bodyPr anchor="ctr">
            <a:spAutoFit/>
          </a:bodyPr>
          <a:lstStyle/>
          <a:p>
            <a:pPr algn="ctr">
              <a:tabLst>
                <a:tab pos="685800" algn="l"/>
              </a:tabLst>
            </a:pPr>
            <a:endParaRPr lang="pt-BR" sz="100" dirty="0"/>
          </a:p>
          <a:p>
            <a:pPr algn="ctr">
              <a:tabLst>
                <a:tab pos="685800" algn="l"/>
              </a:tabLst>
            </a:pPr>
            <a:r>
              <a:rPr lang="pt-BR" sz="1400" b="1" dirty="0"/>
              <a:t>   </a:t>
            </a:r>
            <a:endParaRPr lang="pt-BR" sz="1400" dirty="0"/>
          </a:p>
          <a:p>
            <a:pPr>
              <a:lnSpc>
                <a:spcPct val="150000"/>
              </a:lnSpc>
              <a:buFont typeface="Wingdings" pitchFamily="2" charset="2"/>
              <a:buChar char="ü"/>
            </a:pPr>
            <a:r>
              <a:rPr lang="pt-BR" sz="1400" dirty="0" smtClean="0">
                <a:solidFill>
                  <a:schemeClr val="tx1">
                    <a:lumMod val="65000"/>
                    <a:lumOff val="35000"/>
                  </a:schemeClr>
                </a:solidFill>
                <a:latin typeface="Gisha" pitchFamily="34" charset="0"/>
              </a:rPr>
              <a:t>Geração de treinamentos específicos ás necessidades da organização;</a:t>
            </a:r>
          </a:p>
          <a:p>
            <a:pPr>
              <a:lnSpc>
                <a:spcPct val="150000"/>
              </a:lnSpc>
              <a:buFont typeface="Wingdings" pitchFamily="2" charset="2"/>
              <a:buChar char="ü"/>
            </a:pPr>
            <a:r>
              <a:rPr lang="pt-BR" sz="1400" dirty="0" smtClean="0">
                <a:solidFill>
                  <a:schemeClr val="tx1">
                    <a:lumMod val="65000"/>
                    <a:lumOff val="35000"/>
                  </a:schemeClr>
                </a:solidFill>
                <a:latin typeface="Gisha" pitchFamily="34" charset="0"/>
              </a:rPr>
              <a:t>Otimização da relação Investimento x Retorno;</a:t>
            </a:r>
          </a:p>
          <a:p>
            <a:pPr>
              <a:lnSpc>
                <a:spcPct val="150000"/>
              </a:lnSpc>
              <a:buFont typeface="Wingdings" pitchFamily="2" charset="2"/>
              <a:buChar char="ü"/>
            </a:pPr>
            <a:r>
              <a:rPr lang="pt-BR" sz="1400" dirty="0" smtClean="0">
                <a:solidFill>
                  <a:schemeClr val="tx1">
                    <a:lumMod val="65000"/>
                    <a:lumOff val="35000"/>
                  </a:schemeClr>
                </a:solidFill>
                <a:latin typeface="Gisha" pitchFamily="34" charset="0"/>
              </a:rPr>
              <a:t>Maximização da qualidade e efetividade dos treinamentos;</a:t>
            </a:r>
          </a:p>
          <a:p>
            <a:pPr>
              <a:lnSpc>
                <a:spcPct val="150000"/>
              </a:lnSpc>
              <a:buFont typeface="Wingdings" pitchFamily="2" charset="2"/>
              <a:buChar char="ü"/>
            </a:pPr>
            <a:r>
              <a:rPr lang="pt-BR" sz="1400" dirty="0" smtClean="0">
                <a:solidFill>
                  <a:schemeClr val="tx1">
                    <a:lumMod val="65000"/>
                    <a:lumOff val="35000"/>
                  </a:schemeClr>
                </a:solidFill>
                <a:latin typeface="Gisha" pitchFamily="34" charset="0"/>
              </a:rPr>
              <a:t>Domínio sobre o conteúdo e treinamentos;</a:t>
            </a:r>
          </a:p>
          <a:p>
            <a:pPr>
              <a:lnSpc>
                <a:spcPct val="150000"/>
              </a:lnSpc>
              <a:buFont typeface="Wingdings" pitchFamily="2" charset="2"/>
              <a:buChar char="ü"/>
            </a:pPr>
            <a:r>
              <a:rPr lang="pt-BR" sz="1400" dirty="0" smtClean="0">
                <a:solidFill>
                  <a:schemeClr val="tx1">
                    <a:lumMod val="65000"/>
                    <a:lumOff val="35000"/>
                  </a:schemeClr>
                </a:solidFill>
                <a:latin typeface="Gisha" pitchFamily="34" charset="0"/>
              </a:rPr>
              <a:t>Valorização e motivação dos colaboradores envolvidos;</a:t>
            </a:r>
            <a:br>
              <a:rPr lang="pt-BR" sz="1400" dirty="0" smtClean="0">
                <a:solidFill>
                  <a:schemeClr val="tx1">
                    <a:lumMod val="65000"/>
                    <a:lumOff val="35000"/>
                  </a:schemeClr>
                </a:solidFill>
                <a:latin typeface="Gisha" pitchFamily="34" charset="0"/>
              </a:rPr>
            </a:br>
            <a:endParaRPr lang="pt-BR" sz="1400" dirty="0" smtClean="0">
              <a:solidFill>
                <a:schemeClr val="tx1">
                  <a:lumMod val="65000"/>
                  <a:lumOff val="35000"/>
                </a:schemeClr>
              </a:solidFill>
              <a:latin typeface="Gisha" pitchFamily="34" charset="0"/>
            </a:endParaRPr>
          </a:p>
          <a:p>
            <a:pPr>
              <a:lnSpc>
                <a:spcPct val="150000"/>
              </a:lnSpc>
            </a:pPr>
            <a:endParaRPr lang="pt-BR" sz="1600" b="1" dirty="0">
              <a:solidFill>
                <a:srgbClr val="003399"/>
              </a:solidFill>
              <a:latin typeface="Gisha" pitchFamily="34" charset="0"/>
            </a:endParaRPr>
          </a:p>
        </p:txBody>
      </p:sp>
      <p:sp>
        <p:nvSpPr>
          <p:cNvPr id="4" name="Retângulo de cantos arredondados 3"/>
          <p:cNvSpPr/>
          <p:nvPr/>
        </p:nvSpPr>
        <p:spPr>
          <a:xfrm>
            <a:off x="571472" y="428604"/>
            <a:ext cx="8286808"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Benefícios da </a:t>
            </a:r>
            <a:r>
              <a:rPr lang="pt-BR" sz="2800" b="1" dirty="0" err="1" smtClean="0"/>
              <a:t>Didatização</a:t>
            </a:r>
            <a:r>
              <a:rPr lang="pt-BR" sz="2800" b="1" dirty="0" smtClean="0"/>
              <a:t> de Conteúdo</a:t>
            </a:r>
            <a:br>
              <a:rPr lang="pt-BR" sz="2800" b="1" dirty="0" smtClean="0"/>
            </a:br>
            <a:endParaRPr lang="pt-BR" sz="2800" b="1" dirty="0"/>
          </a:p>
        </p:txBody>
      </p:sp>
      <p:grpSp>
        <p:nvGrpSpPr>
          <p:cNvPr id="2" name="Grupo 6"/>
          <p:cNvGrpSpPr/>
          <p:nvPr/>
        </p:nvGrpSpPr>
        <p:grpSpPr>
          <a:xfrm>
            <a:off x="428596" y="6215082"/>
            <a:ext cx="8501122" cy="428628"/>
            <a:chOff x="428596" y="6215082"/>
            <a:chExt cx="8501122" cy="428628"/>
          </a:xfrm>
        </p:grpSpPr>
        <p:pic>
          <p:nvPicPr>
            <p:cNvPr id="8" name="Imagem 7"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9"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tângulo de cantos arredondados 3"/>
          <p:cNvSpPr/>
          <p:nvPr/>
        </p:nvSpPr>
        <p:spPr>
          <a:xfrm>
            <a:off x="571472" y="428604"/>
            <a:ext cx="4500594"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Proposta Comercial</a:t>
            </a:r>
            <a:br>
              <a:rPr lang="pt-BR" sz="2800" b="1" dirty="0" smtClean="0"/>
            </a:br>
            <a:endParaRPr lang="pt-BR" sz="2800" b="1" dirty="0"/>
          </a:p>
        </p:txBody>
      </p:sp>
      <p:sp>
        <p:nvSpPr>
          <p:cNvPr id="9" name="CaixaDeTexto 8"/>
          <p:cNvSpPr txBox="1"/>
          <p:nvPr/>
        </p:nvSpPr>
        <p:spPr>
          <a:xfrm>
            <a:off x="714348" y="3929066"/>
            <a:ext cx="7786742" cy="369332"/>
          </a:xfrm>
          <a:prstGeom prst="rect">
            <a:avLst/>
          </a:prstGeom>
          <a:noFill/>
        </p:spPr>
        <p:txBody>
          <a:bodyPr wrap="square" rtlCol="0">
            <a:spAutoFit/>
          </a:bodyPr>
          <a:lstStyle/>
          <a:p>
            <a:endParaRPr lang="pt-BR" dirty="0">
              <a:solidFill>
                <a:schemeClr val="tx1">
                  <a:lumMod val="65000"/>
                  <a:lumOff val="35000"/>
                </a:schemeClr>
              </a:solidFill>
            </a:endParaRPr>
          </a:p>
        </p:txBody>
      </p:sp>
      <p:grpSp>
        <p:nvGrpSpPr>
          <p:cNvPr id="12" name="Grupo 11"/>
          <p:cNvGrpSpPr/>
          <p:nvPr/>
        </p:nvGrpSpPr>
        <p:grpSpPr>
          <a:xfrm>
            <a:off x="428596" y="6215082"/>
            <a:ext cx="8501122" cy="428628"/>
            <a:chOff x="428596" y="6215082"/>
            <a:chExt cx="8501122" cy="428628"/>
          </a:xfrm>
        </p:grpSpPr>
        <p:pic>
          <p:nvPicPr>
            <p:cNvPr id="13" name="Imagem 12"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4"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graphicFrame>
        <p:nvGraphicFramePr>
          <p:cNvPr id="16" name="Table 1"/>
          <p:cNvGraphicFramePr>
            <a:graphicFrameLocks noGrp="1"/>
          </p:cNvGraphicFramePr>
          <p:nvPr/>
        </p:nvGraphicFramePr>
        <p:xfrm>
          <a:off x="357158" y="1285860"/>
          <a:ext cx="8135938" cy="3508138"/>
        </p:xfrm>
        <a:graphic>
          <a:graphicData uri="http://schemas.openxmlformats.org/drawingml/2006/table">
            <a:tbl>
              <a:tblPr/>
              <a:tblGrid>
                <a:gridCol w="2997200"/>
                <a:gridCol w="3930650"/>
                <a:gridCol w="1208088"/>
              </a:tblGrid>
              <a:tr h="30420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Calibri" pitchFamily="34" charset="0"/>
                          <a:ea typeface="MS PGothic" pitchFamily="34" charset="-128"/>
                        </a:rPr>
                        <a:t>ETAPA</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1596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Calibri" pitchFamily="34" charset="0"/>
                          <a:ea typeface="MS PGothic" pitchFamily="34" charset="-128"/>
                        </a:rPr>
                        <a:t>CARGA HORÁRIA</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1596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Calibri" pitchFamily="34" charset="0"/>
                          <a:ea typeface="MS PGothic" pitchFamily="34" charset="-128"/>
                        </a:rPr>
                        <a:t>INVESTIMENTO</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215967"/>
                    </a:solidFill>
                  </a:tcPr>
                </a:tc>
              </a:tr>
              <a:tr h="60196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pt-BR" sz="1200" b="1" i="0" u="none" strike="noStrike" cap="none" normalizeH="0" baseline="0" dirty="0" smtClean="0">
                          <a:ln>
                            <a:noFill/>
                          </a:ln>
                          <a:solidFill>
                            <a:schemeClr val="tx1">
                              <a:lumMod val="50000"/>
                              <a:lumOff val="50000"/>
                            </a:schemeClr>
                          </a:solidFill>
                          <a:effectLst/>
                          <a:latin typeface="Calibri" pitchFamily="34" charset="0"/>
                          <a:ea typeface="MS PGothic" pitchFamily="34" charset="-128"/>
                        </a:rPr>
                        <a:t>IDENTIFICAÇÃO DE TEMAS E ESTRATÉGIA EDUCACIONAL</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r>
              <a:tr h="59705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MS PGothic" pitchFamily="34" charset="-128"/>
                        </a:rPr>
                        <a:t>IDENTIFICAÇÃO DOS COLABORADORES</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r>
              <a:tr h="3980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MS PGothic" pitchFamily="34" charset="-128"/>
                        </a:rPr>
                        <a:t>FORMAÇÃO DO MULTIPLICADOR</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r>
              <a:tr h="53562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MS PGothic" pitchFamily="34" charset="-128"/>
                        </a:rPr>
                        <a:t>MENSURAÇÃO DOS RESULTADOS</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kern="1200" cap="none" normalizeH="0" baseline="0" dirty="0" smtClean="0">
                        <a:ln>
                          <a:noFill/>
                        </a:ln>
                        <a:solidFill>
                          <a:srgbClr val="000000"/>
                        </a:solidFill>
                        <a:effectLst/>
                        <a:latin typeface="Calibri" pitchFamily="34" charset="0"/>
                        <a:ea typeface="MS PGothic" pitchFamily="34" charset="-128"/>
                        <a:cs typeface="+mn-cs"/>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r>
              <a:tr h="53562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MS PGothic" pitchFamily="34" charset="-128"/>
                        </a:rPr>
                        <a:t>INCENTIVOS</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kern="1200" cap="none" normalizeH="0" baseline="0" dirty="0" smtClean="0">
                        <a:ln>
                          <a:noFill/>
                        </a:ln>
                        <a:solidFill>
                          <a:srgbClr val="000000"/>
                        </a:solidFill>
                        <a:effectLst/>
                        <a:latin typeface="Calibri" pitchFamily="34" charset="0"/>
                        <a:ea typeface="MS PGothic" pitchFamily="34" charset="-128"/>
                        <a:cs typeface="+mn-cs"/>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r>
              <a:tr h="53562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ea typeface="MS PGothic" pitchFamily="34" charset="-128"/>
                        </a:rPr>
                        <a:t>DIDATIZAÇÃO DE CONTEÚDO</a:t>
                      </a: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200" b="0" i="0" u="none" strike="noStrike" kern="1200" cap="none" normalizeH="0" baseline="0" dirty="0" smtClean="0">
                        <a:ln>
                          <a:noFill/>
                        </a:ln>
                        <a:solidFill>
                          <a:srgbClr val="000000"/>
                        </a:solidFill>
                        <a:effectLst/>
                        <a:latin typeface="Calibri" pitchFamily="34" charset="0"/>
                        <a:ea typeface="MS PGothic" pitchFamily="34" charset="-128"/>
                        <a:cs typeface="+mn-cs"/>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alibri" pitchFamily="34" charset="0"/>
                        <a:ea typeface="MS PGothic" pitchFamily="34" charset="-128"/>
                      </a:endParaRPr>
                    </a:p>
                  </a:txBody>
                  <a:tcPr marL="7579" marR="7579" marT="7581"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
        <p:nvSpPr>
          <p:cNvPr id="17" name="Retângulo 16"/>
          <p:cNvSpPr/>
          <p:nvPr/>
        </p:nvSpPr>
        <p:spPr>
          <a:xfrm>
            <a:off x="3143240" y="5214950"/>
            <a:ext cx="2229265" cy="369332"/>
          </a:xfrm>
          <a:prstGeom prst="rect">
            <a:avLst/>
          </a:prstGeom>
        </p:spPr>
        <p:txBody>
          <a:bodyPr wrap="none">
            <a:spAutoFit/>
          </a:bodyPr>
          <a:lstStyle/>
          <a:p>
            <a:r>
              <a:rPr lang="pt-BR" dirty="0" smtClean="0"/>
              <a:t>*horas estimadas</a:t>
            </a:r>
            <a:endParaRPr lang="pt-BR" dirty="0"/>
          </a:p>
        </p:txBody>
      </p:sp>
      <p:sp>
        <p:nvSpPr>
          <p:cNvPr id="18" name="CaixaDeTexto 17"/>
          <p:cNvSpPr txBox="1"/>
          <p:nvPr/>
        </p:nvSpPr>
        <p:spPr>
          <a:xfrm>
            <a:off x="1500166" y="5643578"/>
            <a:ext cx="5688632" cy="307777"/>
          </a:xfrm>
          <a:prstGeom prst="rect">
            <a:avLst/>
          </a:prstGeom>
          <a:noFill/>
        </p:spPr>
        <p:txBody>
          <a:bodyPr wrap="square" rtlCol="0">
            <a:spAutoFit/>
          </a:bodyPr>
          <a:lstStyle/>
          <a:p>
            <a:pPr algn="ctr"/>
            <a:r>
              <a:rPr lang="pt-BR" sz="1400" b="1" dirty="0" smtClean="0"/>
              <a:t>Valor hora da Consultoria: R$ </a:t>
            </a:r>
            <a:endParaRPr lang="pt-BR" sz="1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Retângulo de cantos arredondados 3"/>
          <p:cNvSpPr/>
          <p:nvPr/>
        </p:nvSpPr>
        <p:spPr>
          <a:xfrm>
            <a:off x="0" y="0"/>
            <a:ext cx="9144000" cy="1785950"/>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t>PROPOSTA PARA PROGRAMA DE FORMAÇÃO DE MULTIPLICADORES</a:t>
            </a:r>
          </a:p>
        </p:txBody>
      </p:sp>
      <p:pic>
        <p:nvPicPr>
          <p:cNvPr id="12" name="Imagem 11" descr="people plataforma 05.png"/>
          <p:cNvPicPr>
            <a:picLocks noChangeAspect="1"/>
          </p:cNvPicPr>
          <p:nvPr/>
        </p:nvPicPr>
        <p:blipFill>
          <a:blip r:embed="rId2" cstate="print"/>
          <a:stretch>
            <a:fillRect/>
          </a:stretch>
        </p:blipFill>
        <p:spPr>
          <a:xfrm>
            <a:off x="1142976" y="1793366"/>
            <a:ext cx="2714644" cy="5064634"/>
          </a:xfrm>
          <a:prstGeom prst="rect">
            <a:avLst/>
          </a:prstGeom>
        </p:spPr>
      </p:pic>
      <p:sp>
        <p:nvSpPr>
          <p:cNvPr id="13" name="CaixaDeTexto 12"/>
          <p:cNvSpPr txBox="1"/>
          <p:nvPr/>
        </p:nvSpPr>
        <p:spPr>
          <a:xfrm>
            <a:off x="3857620" y="2357430"/>
            <a:ext cx="5000660" cy="2062103"/>
          </a:xfrm>
          <a:prstGeom prst="rect">
            <a:avLst/>
          </a:prstGeom>
          <a:noFill/>
        </p:spPr>
        <p:txBody>
          <a:bodyPr wrap="square" rtlCol="0">
            <a:spAutoFit/>
          </a:bodyPr>
          <a:lstStyle/>
          <a:p>
            <a:pPr algn="ctr"/>
            <a:r>
              <a:rPr lang="pt-BR" sz="3200" b="1" dirty="0" smtClean="0">
                <a:solidFill>
                  <a:srgbClr val="336699"/>
                </a:solidFill>
              </a:rPr>
              <a:t>“Programa de Capacitação de Multiplicadores”</a:t>
            </a:r>
            <a:r>
              <a:rPr lang="pt-BR" sz="3200" b="1" dirty="0" smtClean="0">
                <a:solidFill>
                  <a:srgbClr val="669900"/>
                </a:solidFill>
              </a:rPr>
              <a:t> </a:t>
            </a:r>
          </a:p>
          <a:p>
            <a:pPr algn="ctr"/>
            <a:r>
              <a:rPr lang="pt-BR" sz="3200" b="1" dirty="0" smtClean="0">
                <a:solidFill>
                  <a:srgbClr val="669900"/>
                </a:solidFill>
              </a:rPr>
              <a:t>LIQUIGÁS</a:t>
            </a:r>
            <a:endParaRPr lang="pt-BR" sz="3200" b="1" dirty="0">
              <a:solidFill>
                <a:srgbClr val="669900"/>
              </a:solidFill>
            </a:endParaRPr>
          </a:p>
        </p:txBody>
      </p:sp>
      <p:grpSp>
        <p:nvGrpSpPr>
          <p:cNvPr id="10" name="Grupo 9"/>
          <p:cNvGrpSpPr/>
          <p:nvPr/>
        </p:nvGrpSpPr>
        <p:grpSpPr>
          <a:xfrm>
            <a:off x="428596" y="6215082"/>
            <a:ext cx="8501122" cy="428628"/>
            <a:chOff x="428596" y="6215082"/>
            <a:chExt cx="8501122" cy="428628"/>
          </a:xfrm>
        </p:grpSpPr>
        <p:pic>
          <p:nvPicPr>
            <p:cNvPr id="8" name="Imagem 7" descr="logotipo-peoplenet in education.JPG"/>
            <p:cNvPicPr>
              <a:picLocks noChangeAspect="1"/>
            </p:cNvPicPr>
            <p:nvPr/>
          </p:nvPicPr>
          <p:blipFill>
            <a:blip r:embed="rId3" cstate="print"/>
            <a:stretch>
              <a:fillRect/>
            </a:stretch>
          </p:blipFill>
          <p:spPr>
            <a:xfrm>
              <a:off x="428596" y="6286520"/>
              <a:ext cx="4102971" cy="357190"/>
            </a:xfrm>
            <a:prstGeom prst="rect">
              <a:avLst/>
            </a:prstGeom>
          </p:spPr>
        </p:pic>
        <p:pic>
          <p:nvPicPr>
            <p:cNvPr id="27650" name="Picture 2" descr="http://concursos2015.net/wp-content/uploads/2014/08/liquigas.jpg"/>
            <p:cNvPicPr>
              <a:picLocks noChangeAspect="1" noChangeArrowheads="1"/>
            </p:cNvPicPr>
            <p:nvPr/>
          </p:nvPicPr>
          <p:blipFill>
            <a:blip r:embed="rId4" cstate="print"/>
            <a:srcRect/>
            <a:stretch>
              <a:fillRect/>
            </a:stretch>
          </p:blipFill>
          <p:spPr bwMode="auto">
            <a:xfrm>
              <a:off x="7639100" y="6215082"/>
              <a:ext cx="1290618" cy="419149"/>
            </a:xfrm>
            <a:prstGeom prst="rect">
              <a:avLst/>
            </a:prstGeom>
            <a:noFill/>
          </p:spPr>
        </p:pic>
      </p:gr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tângulo de cantos arredondados 3"/>
          <p:cNvSpPr/>
          <p:nvPr/>
        </p:nvSpPr>
        <p:spPr>
          <a:xfrm>
            <a:off x="571472" y="428604"/>
            <a:ext cx="5357850"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Seu contato comercial</a:t>
            </a:r>
            <a:br>
              <a:rPr lang="pt-BR" sz="2800" b="1" dirty="0" smtClean="0"/>
            </a:br>
            <a:endParaRPr lang="pt-BR" sz="2800" b="1" dirty="0"/>
          </a:p>
        </p:txBody>
      </p:sp>
      <p:sp>
        <p:nvSpPr>
          <p:cNvPr id="9" name="CaixaDeTexto 8"/>
          <p:cNvSpPr txBox="1"/>
          <p:nvPr/>
        </p:nvSpPr>
        <p:spPr>
          <a:xfrm>
            <a:off x="714348" y="3929066"/>
            <a:ext cx="7786742" cy="369332"/>
          </a:xfrm>
          <a:prstGeom prst="rect">
            <a:avLst/>
          </a:prstGeom>
          <a:noFill/>
        </p:spPr>
        <p:txBody>
          <a:bodyPr wrap="square" rtlCol="0">
            <a:spAutoFit/>
          </a:bodyPr>
          <a:lstStyle/>
          <a:p>
            <a:endParaRPr lang="pt-BR" dirty="0">
              <a:solidFill>
                <a:schemeClr val="tx1">
                  <a:lumMod val="65000"/>
                  <a:lumOff val="35000"/>
                </a:schemeClr>
              </a:solidFill>
            </a:endParaRPr>
          </a:p>
        </p:txBody>
      </p:sp>
      <p:sp>
        <p:nvSpPr>
          <p:cNvPr id="11" name="CaixaDeTexto 10"/>
          <p:cNvSpPr txBox="1"/>
          <p:nvPr/>
        </p:nvSpPr>
        <p:spPr>
          <a:xfrm>
            <a:off x="571472" y="2357430"/>
            <a:ext cx="8358246" cy="2616101"/>
          </a:xfrm>
          <a:prstGeom prst="rect">
            <a:avLst/>
          </a:prstGeom>
          <a:noFill/>
        </p:spPr>
        <p:txBody>
          <a:bodyPr wrap="square" rtlCol="0">
            <a:spAutoFit/>
          </a:bodyPr>
          <a:lstStyle/>
          <a:p>
            <a:r>
              <a:rPr lang="pt-BR" sz="3200" dirty="0" smtClean="0">
                <a:solidFill>
                  <a:schemeClr val="tx1">
                    <a:lumMod val="65000"/>
                    <a:lumOff val="35000"/>
                  </a:schemeClr>
                </a:solidFill>
                <a:latin typeface="Gisha" pitchFamily="34" charset="0"/>
              </a:rPr>
              <a:t>Luciane Chiodi</a:t>
            </a:r>
          </a:p>
          <a:p>
            <a:r>
              <a:rPr lang="pt-BR" sz="3200" b="1" dirty="0" smtClean="0">
                <a:solidFill>
                  <a:schemeClr val="tx1">
                    <a:lumMod val="65000"/>
                    <a:lumOff val="35000"/>
                  </a:schemeClr>
                </a:solidFill>
                <a:latin typeface="Gisha" pitchFamily="34" charset="0"/>
              </a:rPr>
              <a:t>011 99154-4790</a:t>
            </a:r>
          </a:p>
          <a:p>
            <a:r>
              <a:rPr lang="pt-BR" sz="3200" b="1" dirty="0" smtClean="0">
                <a:solidFill>
                  <a:schemeClr val="tx1">
                    <a:lumMod val="65000"/>
                    <a:lumOff val="35000"/>
                  </a:schemeClr>
                </a:solidFill>
                <a:latin typeface="Gisha" pitchFamily="34" charset="0"/>
              </a:rPr>
              <a:t>011 2537-1728</a:t>
            </a:r>
          </a:p>
          <a:p>
            <a:r>
              <a:rPr lang="pt-BR" sz="3200" b="1" dirty="0" smtClean="0">
                <a:solidFill>
                  <a:schemeClr val="tx1">
                    <a:lumMod val="65000"/>
                    <a:lumOff val="35000"/>
                  </a:schemeClr>
                </a:solidFill>
                <a:latin typeface="Gisha" pitchFamily="34" charset="0"/>
              </a:rPr>
              <a:t>luchiodi@peoplenetineducation.com.br</a:t>
            </a:r>
            <a:endParaRPr lang="pt-BR" sz="3200" b="1" dirty="0" smtClean="0"/>
          </a:p>
          <a:p>
            <a:r>
              <a:rPr lang="pt-BR" dirty="0" smtClean="0">
                <a:solidFill>
                  <a:schemeClr val="tx1">
                    <a:lumMod val="65000"/>
                    <a:lumOff val="35000"/>
                  </a:schemeClr>
                </a:solidFill>
                <a:latin typeface="Gisha" pitchFamily="34" charset="0"/>
              </a:rPr>
              <a:t>. </a:t>
            </a:r>
            <a:endParaRPr lang="pt-BR" dirty="0" smtClean="0">
              <a:solidFill>
                <a:schemeClr val="tx1">
                  <a:lumMod val="65000"/>
                  <a:lumOff val="35000"/>
                </a:schemeClr>
              </a:solidFill>
            </a:endParaRPr>
          </a:p>
          <a:p>
            <a:endParaRPr lang="pt-BR" dirty="0"/>
          </a:p>
        </p:txBody>
      </p:sp>
      <p:grpSp>
        <p:nvGrpSpPr>
          <p:cNvPr id="8" name="Grupo 7"/>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2"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642910" y="1571612"/>
            <a:ext cx="8286808" cy="863600"/>
          </a:xfrm>
          <a:prstGeom prst="rect">
            <a:avLst/>
          </a:prstGeom>
          <a:noFill/>
          <a:ln w="9525">
            <a:noFill/>
            <a:miter lim="800000"/>
            <a:headEnd/>
            <a:tailEnd/>
          </a:ln>
        </p:spPr>
        <p:txBody>
          <a:bodyPr/>
          <a:lstStyle/>
          <a:p>
            <a:pPr>
              <a:spcBef>
                <a:spcPct val="20000"/>
              </a:spcBef>
            </a:pPr>
            <a:r>
              <a:rPr lang="pt-BR" sz="1600" dirty="0" smtClean="0">
                <a:latin typeface="Gisha"/>
                <a:cs typeface="Gisha"/>
              </a:rPr>
              <a:t>Nossas ações estão pautadas em nossa crença de que somente por meio de uma abordagem civilizatória (Formar </a:t>
            </a:r>
            <a:r>
              <a:rPr lang="pt-BR" sz="1600" b="1" dirty="0" smtClean="0">
                <a:solidFill>
                  <a:srgbClr val="F8A808"/>
                </a:solidFill>
                <a:latin typeface="Gisha"/>
                <a:cs typeface="Gisha"/>
              </a:rPr>
              <a:t>indivíduos</a:t>
            </a:r>
            <a:r>
              <a:rPr lang="pt-BR" sz="1600" dirty="0" smtClean="0">
                <a:latin typeface="Gisha"/>
                <a:cs typeface="Gisha"/>
              </a:rPr>
              <a:t>, desenvolver verdadeiros </a:t>
            </a:r>
            <a:r>
              <a:rPr lang="pt-BR" sz="1600" b="1" dirty="0" smtClean="0">
                <a:solidFill>
                  <a:srgbClr val="F8A808"/>
                </a:solidFill>
                <a:latin typeface="Gisha"/>
                <a:cs typeface="Gisha"/>
              </a:rPr>
              <a:t>cidadãos</a:t>
            </a:r>
            <a:r>
              <a:rPr lang="pt-BR" sz="1600" dirty="0" smtClean="0">
                <a:solidFill>
                  <a:srgbClr val="F8A808"/>
                </a:solidFill>
                <a:latin typeface="Gisha"/>
                <a:cs typeface="Gisha"/>
              </a:rPr>
              <a:t>,</a:t>
            </a:r>
            <a:r>
              <a:rPr lang="pt-BR" sz="1600" dirty="0" smtClean="0">
                <a:latin typeface="Gisha"/>
                <a:cs typeface="Gisha"/>
              </a:rPr>
              <a:t> e capacitar </a:t>
            </a:r>
            <a:r>
              <a:rPr lang="pt-BR" sz="1600" b="1" dirty="0" smtClean="0">
                <a:solidFill>
                  <a:srgbClr val="F8A808"/>
                </a:solidFill>
                <a:latin typeface="Gisha"/>
                <a:cs typeface="Gisha"/>
              </a:rPr>
              <a:t>profissionais</a:t>
            </a:r>
            <a:r>
              <a:rPr lang="pt-BR" sz="1600" dirty="0" smtClean="0">
                <a:latin typeface="Gisha"/>
                <a:cs typeface="Gisha"/>
              </a:rPr>
              <a:t> ) estaremos efetivamente caminhando no sentido de colaborar com  aperfeiçoamento da humanidade e criando um mundo melhor para todos nós.</a:t>
            </a:r>
            <a:endParaRPr lang="en-US" sz="1600" dirty="0">
              <a:latin typeface="Gisha"/>
              <a:cs typeface="Gisha"/>
            </a:endParaRPr>
          </a:p>
        </p:txBody>
      </p:sp>
      <p:sp>
        <p:nvSpPr>
          <p:cNvPr id="15" name="Retângulo de cantos arredondados 14"/>
          <p:cNvSpPr/>
          <p:nvPr/>
        </p:nvSpPr>
        <p:spPr>
          <a:xfrm>
            <a:off x="571472" y="428604"/>
            <a:ext cx="3857652"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Quem Somos</a:t>
            </a:r>
            <a:br>
              <a:rPr lang="pt-BR" sz="2800" b="1" dirty="0" smtClean="0"/>
            </a:br>
            <a:endParaRPr lang="pt-BR" sz="2800" b="1" dirty="0"/>
          </a:p>
        </p:txBody>
      </p:sp>
      <p:sp>
        <p:nvSpPr>
          <p:cNvPr id="16" name="Retângulo 15"/>
          <p:cNvSpPr/>
          <p:nvPr/>
        </p:nvSpPr>
        <p:spPr>
          <a:xfrm>
            <a:off x="714348" y="2714620"/>
            <a:ext cx="4572000" cy="3354765"/>
          </a:xfrm>
          <a:prstGeom prst="rect">
            <a:avLst/>
          </a:prstGeom>
        </p:spPr>
        <p:txBody>
          <a:bodyPr>
            <a:spAutoFit/>
          </a:bodyPr>
          <a:lstStyle/>
          <a:p>
            <a:r>
              <a:rPr lang="pt-BR" b="1" dirty="0" smtClean="0">
                <a:solidFill>
                  <a:srgbClr val="F8A808"/>
                </a:solidFill>
              </a:rPr>
              <a:t>Alguns fatos</a:t>
            </a:r>
          </a:p>
          <a:p>
            <a:endParaRPr lang="pt-BR" b="1" dirty="0" smtClean="0">
              <a:solidFill>
                <a:srgbClr val="F8A808"/>
              </a:solidFill>
            </a:endParaRPr>
          </a:p>
          <a:p>
            <a:pPr>
              <a:buFont typeface="Wingdings" pitchFamily="2" charset="2"/>
              <a:buChar char="ü"/>
            </a:pPr>
            <a:r>
              <a:rPr lang="pt-BR" sz="1600" dirty="0" smtClean="0">
                <a:latin typeface="Gisha"/>
                <a:cs typeface="Gisha"/>
              </a:rPr>
              <a:t>Mais de 20.000 pessoas treinadas</a:t>
            </a:r>
          </a:p>
          <a:p>
            <a:pPr>
              <a:buFont typeface="Wingdings" pitchFamily="2" charset="2"/>
              <a:buChar char="ü"/>
            </a:pPr>
            <a:r>
              <a:rPr lang="pt-BR" sz="1600" dirty="0" smtClean="0">
                <a:latin typeface="Gisha"/>
                <a:cs typeface="Gisha"/>
              </a:rPr>
              <a:t>Pioneiros em Redes Sociais Aplicadas à Educação</a:t>
            </a:r>
          </a:p>
          <a:p>
            <a:pPr>
              <a:buFont typeface="Wingdings" pitchFamily="2" charset="2"/>
              <a:buChar char="ü"/>
            </a:pPr>
            <a:r>
              <a:rPr lang="pt-BR" sz="1600" dirty="0" smtClean="0">
                <a:latin typeface="Gisha"/>
                <a:cs typeface="Gisha"/>
              </a:rPr>
              <a:t>Organizadores do Congresso </a:t>
            </a:r>
            <a:r>
              <a:rPr lang="pt-BR" sz="1600" dirty="0" err="1" smtClean="0">
                <a:latin typeface="Gisha"/>
                <a:cs typeface="Gisha"/>
              </a:rPr>
              <a:t>PeopleNet</a:t>
            </a:r>
            <a:r>
              <a:rPr lang="pt-BR" sz="1600" dirty="0" smtClean="0">
                <a:latin typeface="Gisha"/>
                <a:cs typeface="Gisha"/>
              </a:rPr>
              <a:t> in </a:t>
            </a:r>
            <a:r>
              <a:rPr lang="pt-BR" sz="1600" dirty="0" err="1" smtClean="0">
                <a:latin typeface="Gisha"/>
                <a:cs typeface="Gisha"/>
              </a:rPr>
              <a:t>Education</a:t>
            </a:r>
            <a:r>
              <a:rPr lang="pt-BR" sz="1600" dirty="0" smtClean="0">
                <a:latin typeface="Gisha"/>
                <a:cs typeface="Gisha"/>
              </a:rPr>
              <a:t> – 3 Edições</a:t>
            </a:r>
          </a:p>
          <a:p>
            <a:pPr>
              <a:buFont typeface="Wingdings" pitchFamily="2" charset="2"/>
              <a:buChar char="ü"/>
            </a:pPr>
            <a:r>
              <a:rPr lang="pt-BR" sz="1600" dirty="0" smtClean="0">
                <a:latin typeface="Gisha"/>
                <a:cs typeface="Gisha"/>
              </a:rPr>
              <a:t>Quadro de consultores com ampla experiência teórica e prática</a:t>
            </a:r>
          </a:p>
          <a:p>
            <a:pPr>
              <a:buFont typeface="Wingdings" pitchFamily="2" charset="2"/>
              <a:buChar char="ü"/>
            </a:pPr>
            <a:r>
              <a:rPr lang="pt-BR" sz="1600" dirty="0" smtClean="0">
                <a:latin typeface="Gisha"/>
                <a:cs typeface="Gisha"/>
              </a:rPr>
              <a:t>Somos especialistas em </a:t>
            </a:r>
            <a:r>
              <a:rPr lang="pt-BR" sz="1600" dirty="0" err="1" smtClean="0">
                <a:latin typeface="Gisha"/>
                <a:cs typeface="Gisha"/>
              </a:rPr>
              <a:t>didatização</a:t>
            </a:r>
            <a:r>
              <a:rPr lang="pt-BR" sz="1600" dirty="0" smtClean="0">
                <a:latin typeface="Gisha"/>
                <a:cs typeface="Gisha"/>
              </a:rPr>
              <a:t> de conteúdos</a:t>
            </a:r>
          </a:p>
          <a:p>
            <a:pPr>
              <a:buFont typeface="Wingdings" pitchFamily="2" charset="2"/>
              <a:buChar char="ü"/>
            </a:pPr>
            <a:r>
              <a:rPr lang="pt-BR" sz="1600" dirty="0" smtClean="0">
                <a:latin typeface="Gisha"/>
                <a:cs typeface="Gisha"/>
              </a:rPr>
              <a:t>Somos especialistas na formação e capacitação de multiplicadores</a:t>
            </a:r>
            <a:endParaRPr lang="pt-BR" sz="1600" dirty="0">
              <a:latin typeface="Gisha"/>
              <a:cs typeface="Gisha"/>
            </a:endParaRPr>
          </a:p>
        </p:txBody>
      </p:sp>
      <p:sp>
        <p:nvSpPr>
          <p:cNvPr id="17" name="Retângulo de cantos arredondados 16"/>
          <p:cNvSpPr/>
          <p:nvPr/>
        </p:nvSpPr>
        <p:spPr>
          <a:xfrm>
            <a:off x="0" y="6286520"/>
            <a:ext cx="9144000" cy="571480"/>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1400" b="1" dirty="0" smtClean="0">
                <a:hlinkClick r:id="rId3"/>
              </a:rPr>
              <a:t>www.peoplenetineducation.com.br</a:t>
            </a:r>
            <a:endParaRPr lang="pt-BR" sz="1400" b="1" dirty="0" smtClean="0"/>
          </a:p>
          <a:p>
            <a:endParaRPr lang="pt-BR" sz="1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539750" y="1643050"/>
            <a:ext cx="8135938" cy="2850011"/>
          </a:xfrm>
          <a:prstGeom prst="rect">
            <a:avLst/>
          </a:prstGeom>
          <a:noFill/>
          <a:ln w="9525">
            <a:noFill/>
            <a:miter lim="800000"/>
            <a:headEnd/>
            <a:tailEnd/>
          </a:ln>
        </p:spPr>
        <p:txBody>
          <a:bodyPr rIns="63480" anchor="ctr">
            <a:spAutoFit/>
          </a:bodyPr>
          <a:lstStyle/>
          <a:p>
            <a:pPr algn="just">
              <a:lnSpc>
                <a:spcPct val="140000"/>
              </a:lnSpc>
            </a:pPr>
            <a:r>
              <a:rPr lang="pt-BR" sz="1600" dirty="0" smtClean="0">
                <a:solidFill>
                  <a:schemeClr val="tx1">
                    <a:lumMod val="65000"/>
                    <a:lumOff val="35000"/>
                  </a:schemeClr>
                </a:solidFill>
                <a:latin typeface="Gisha" pitchFamily="34" charset="0"/>
              </a:rPr>
              <a:t>O </a:t>
            </a:r>
            <a:r>
              <a:rPr lang="pt-BR" sz="1600" dirty="0">
                <a:solidFill>
                  <a:schemeClr val="tx1">
                    <a:lumMod val="65000"/>
                    <a:lumOff val="35000"/>
                  </a:schemeClr>
                </a:solidFill>
                <a:latin typeface="Gisha" pitchFamily="34" charset="0"/>
              </a:rPr>
              <a:t>desenvolvimento das Organizações é decorrência do resultado das mudanças dos comportamentos individuais que repetidos alterarão o comportamento grupal, resultando no aprendizado </a:t>
            </a:r>
            <a:r>
              <a:rPr lang="pt-BR" sz="1600" dirty="0" smtClean="0">
                <a:solidFill>
                  <a:schemeClr val="tx1">
                    <a:lumMod val="65000"/>
                    <a:lumOff val="35000"/>
                  </a:schemeClr>
                </a:solidFill>
                <a:latin typeface="Gisha" pitchFamily="34" charset="0"/>
              </a:rPr>
              <a:t>organizacional e proporcionando um ambiente propício para a alta performance.</a:t>
            </a:r>
          </a:p>
          <a:p>
            <a:pPr algn="just">
              <a:lnSpc>
                <a:spcPct val="140000"/>
              </a:lnSpc>
            </a:pPr>
            <a:endParaRPr lang="pt-BR" sz="1600" dirty="0">
              <a:solidFill>
                <a:schemeClr val="tx1">
                  <a:lumMod val="65000"/>
                  <a:lumOff val="35000"/>
                </a:schemeClr>
              </a:solidFill>
              <a:latin typeface="Gisha" pitchFamily="34" charset="0"/>
            </a:endParaRPr>
          </a:p>
          <a:p>
            <a:pPr algn="just">
              <a:lnSpc>
                <a:spcPct val="140000"/>
              </a:lnSpc>
            </a:pPr>
            <a:r>
              <a:rPr lang="pt-BR" sz="1600" dirty="0">
                <a:solidFill>
                  <a:schemeClr val="tx1">
                    <a:lumMod val="65000"/>
                    <a:lumOff val="35000"/>
                  </a:schemeClr>
                </a:solidFill>
                <a:latin typeface="Gisha" pitchFamily="34" charset="0"/>
              </a:rPr>
              <a:t>O grande desafio dos gestores </a:t>
            </a:r>
            <a:r>
              <a:rPr lang="pt-BR" sz="1600" dirty="0" smtClean="0">
                <a:solidFill>
                  <a:schemeClr val="tx1">
                    <a:lumMod val="65000"/>
                    <a:lumOff val="35000"/>
                  </a:schemeClr>
                </a:solidFill>
                <a:latin typeface="Gisha" pitchFamily="34" charset="0"/>
              </a:rPr>
              <a:t>é </a:t>
            </a:r>
            <a:r>
              <a:rPr lang="pt-BR" sz="1600" dirty="0">
                <a:solidFill>
                  <a:schemeClr val="tx1">
                    <a:lumMod val="65000"/>
                    <a:lumOff val="35000"/>
                  </a:schemeClr>
                </a:solidFill>
                <a:latin typeface="Gisha" pitchFamily="34" charset="0"/>
              </a:rPr>
              <a:t>manter este processo ativo, facilitando a percepção e flexibilidade para agir, reagir e inovar, garantindo o alinhamento da organização ao meio ambiente mutante e por </a:t>
            </a:r>
            <a:r>
              <a:rPr lang="pt-BR" sz="1600" dirty="0" smtClean="0">
                <a:solidFill>
                  <a:schemeClr val="tx1">
                    <a:lumMod val="65000"/>
                    <a:lumOff val="35000"/>
                  </a:schemeClr>
                </a:solidFill>
                <a:latin typeface="Gisha" pitchFamily="34" charset="0"/>
              </a:rPr>
              <a:t>conseqüência </a:t>
            </a:r>
            <a:r>
              <a:rPr lang="pt-BR" sz="1600" dirty="0">
                <a:solidFill>
                  <a:schemeClr val="tx1">
                    <a:lumMod val="65000"/>
                    <a:lumOff val="35000"/>
                  </a:schemeClr>
                </a:solidFill>
                <a:latin typeface="Gisha" pitchFamily="34" charset="0"/>
              </a:rPr>
              <a:t>a manutenção da competitividade.</a:t>
            </a:r>
          </a:p>
        </p:txBody>
      </p:sp>
      <p:sp>
        <p:nvSpPr>
          <p:cNvPr id="4" name="Retângulo de cantos arredondados 3"/>
          <p:cNvSpPr/>
          <p:nvPr/>
        </p:nvSpPr>
        <p:spPr>
          <a:xfrm>
            <a:off x="571472" y="428604"/>
            <a:ext cx="3857652"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Introdução</a:t>
            </a:r>
            <a:br>
              <a:rPr lang="pt-BR" sz="2800" b="1" dirty="0" smtClean="0"/>
            </a:br>
            <a:endParaRPr lang="pt-BR" sz="2800" b="1" dirty="0"/>
          </a:p>
        </p:txBody>
      </p:sp>
      <p:grpSp>
        <p:nvGrpSpPr>
          <p:cNvPr id="9"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1"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428596" y="1214423"/>
            <a:ext cx="8501122" cy="4468916"/>
          </a:xfrm>
          <a:prstGeom prst="rect">
            <a:avLst/>
          </a:prstGeom>
          <a:noFill/>
          <a:ln w="9525">
            <a:noFill/>
            <a:miter lim="800000"/>
            <a:headEnd/>
            <a:tailEnd/>
          </a:ln>
        </p:spPr>
        <p:txBody>
          <a:bodyPr wrap="square" rIns="63480" anchor="ctr">
            <a:spAutoFit/>
          </a:bodyPr>
          <a:lstStyle/>
          <a:p>
            <a:pPr algn="just">
              <a:defRPr/>
            </a:pPr>
            <a:r>
              <a:rPr lang="pt-BR" sz="1400" dirty="0" smtClean="0">
                <a:solidFill>
                  <a:schemeClr val="accent5">
                    <a:lumMod val="50000"/>
                  </a:schemeClr>
                </a:solidFill>
                <a:latin typeface="Gisha"/>
                <a:ea typeface="ＭＳ Ｐゴシック" pitchFamily="34" charset="-128"/>
                <a:cs typeface="Gisha"/>
              </a:rPr>
              <a:t>A Liquigás, deseja montar </a:t>
            </a:r>
            <a:r>
              <a:rPr lang="pt-BR" sz="1400" dirty="0" err="1" smtClean="0">
                <a:solidFill>
                  <a:schemeClr val="accent5">
                    <a:lumMod val="50000"/>
                  </a:schemeClr>
                </a:solidFill>
                <a:latin typeface="Gisha"/>
                <a:ea typeface="ＭＳ Ｐゴシック" pitchFamily="34" charset="-128"/>
                <a:cs typeface="Gisha"/>
              </a:rPr>
              <a:t>Polos</a:t>
            </a:r>
            <a:r>
              <a:rPr lang="pt-BR" sz="1400" dirty="0" smtClean="0">
                <a:solidFill>
                  <a:schemeClr val="accent5">
                    <a:lumMod val="50000"/>
                  </a:schemeClr>
                </a:solidFill>
                <a:latin typeface="Gisha"/>
                <a:ea typeface="ＭＳ Ｐゴシック" pitchFamily="34" charset="-128"/>
                <a:cs typeface="Gisha"/>
              </a:rPr>
              <a:t> Regionais de Multiplicadores, visto que a realização dos treinamentos atualmente acontece de forma dispersa.</a:t>
            </a:r>
          </a:p>
          <a:p>
            <a:pPr algn="just">
              <a:defRPr/>
            </a:pPr>
            <a:endParaRPr lang="pt-BR" sz="1400" dirty="0" smtClean="0">
              <a:solidFill>
                <a:schemeClr val="accent5">
                  <a:lumMod val="50000"/>
                </a:schemeClr>
              </a:solidFill>
              <a:latin typeface="Gisha"/>
              <a:ea typeface="ＭＳ Ｐゴシック" pitchFamily="34" charset="-128"/>
              <a:cs typeface="Gisha"/>
            </a:endParaRPr>
          </a:p>
          <a:p>
            <a:pPr algn="just">
              <a:defRPr/>
            </a:pPr>
            <a:r>
              <a:rPr lang="pt-BR" sz="1400" dirty="0" smtClean="0">
                <a:solidFill>
                  <a:schemeClr val="accent5">
                    <a:lumMod val="50000"/>
                  </a:schemeClr>
                </a:solidFill>
                <a:latin typeface="Gisha"/>
                <a:ea typeface="ＭＳ Ｐゴシック" pitchFamily="34" charset="-128"/>
                <a:cs typeface="Gisha"/>
              </a:rPr>
              <a:t>Nota-se que os treinamentos acontecem no Brasil todo e por isso se faz necessário treinar os seus colaboradores para que os mesmo possam ministrar treinamentos de alta qualidade. Além disso, muitos colaboradores que permanecem na organização, possuem domínio técnico de alguns temas, mas não possuem habilidades para disseminar o conteúdo de domínio</a:t>
            </a:r>
          </a:p>
          <a:p>
            <a:pPr algn="just">
              <a:defRPr/>
            </a:pPr>
            <a:endParaRPr lang="pt-BR" sz="1400" dirty="0" smtClean="0">
              <a:solidFill>
                <a:schemeClr val="accent5">
                  <a:lumMod val="50000"/>
                </a:schemeClr>
              </a:solidFill>
              <a:latin typeface="Gisha"/>
              <a:ea typeface="ＭＳ Ｐゴシック" pitchFamily="34" charset="-128"/>
              <a:cs typeface="Gisha"/>
            </a:endParaRPr>
          </a:p>
          <a:p>
            <a:pPr algn="just">
              <a:defRPr/>
            </a:pPr>
            <a:r>
              <a:rPr lang="pt-BR" sz="1400" dirty="0" smtClean="0">
                <a:solidFill>
                  <a:schemeClr val="accent5">
                    <a:lumMod val="50000"/>
                  </a:schemeClr>
                </a:solidFill>
                <a:latin typeface="Gisha"/>
                <a:ea typeface="ＭＳ Ｐゴシック" pitchFamily="34" charset="-128"/>
                <a:cs typeface="Gisha"/>
              </a:rPr>
              <a:t>Nosso entendimento da demanda é a criação de uma metodologia de gestão do conhecimento e de conteúdos, em que as experiências individuais, são sistematizadas em forma de conhecimento transmissível para outras pessoas.</a:t>
            </a:r>
          </a:p>
          <a:p>
            <a:pPr algn="just">
              <a:defRPr/>
            </a:pPr>
            <a:endParaRPr lang="pt-BR" sz="1400" dirty="0" smtClean="0">
              <a:solidFill>
                <a:schemeClr val="accent5">
                  <a:lumMod val="50000"/>
                </a:schemeClr>
              </a:solidFill>
              <a:latin typeface="Gisha"/>
              <a:ea typeface="ＭＳ Ｐゴシック" pitchFamily="34" charset="-128"/>
              <a:cs typeface="Gisha"/>
            </a:endParaRPr>
          </a:p>
          <a:p>
            <a:pPr algn="just">
              <a:defRPr/>
            </a:pPr>
            <a:r>
              <a:rPr lang="pt-BR" sz="1400" dirty="0" smtClean="0">
                <a:solidFill>
                  <a:schemeClr val="accent5">
                    <a:lumMod val="50000"/>
                  </a:schemeClr>
                </a:solidFill>
                <a:latin typeface="Gisha"/>
                <a:ea typeface="ＭＳ Ｐゴシック" pitchFamily="34" charset="-128"/>
                <a:cs typeface="Gisha"/>
              </a:rPr>
              <a:t>Juntamente com a criação da metodologia, a demanda abrange a realização de treinamentos de Formação de Multiplicadores com </a:t>
            </a:r>
            <a:r>
              <a:rPr lang="pt-BR" sz="1400" dirty="0" err="1" smtClean="0">
                <a:solidFill>
                  <a:schemeClr val="accent5">
                    <a:lumMod val="50000"/>
                  </a:schemeClr>
                </a:solidFill>
                <a:latin typeface="Gisha"/>
                <a:ea typeface="ＭＳ Ｐゴシック" pitchFamily="34" charset="-128"/>
                <a:cs typeface="Gisha"/>
              </a:rPr>
              <a:t>didatização</a:t>
            </a:r>
            <a:r>
              <a:rPr lang="pt-BR" sz="1400" dirty="0" smtClean="0">
                <a:solidFill>
                  <a:schemeClr val="accent5">
                    <a:lumMod val="50000"/>
                  </a:schemeClr>
                </a:solidFill>
                <a:latin typeface="Gisha"/>
                <a:ea typeface="ＭＳ Ｐゴシック" pitchFamily="34" charset="-128"/>
                <a:cs typeface="Gisha"/>
              </a:rPr>
              <a:t> de conteúdos de forma de validar o sistema e iniciar o processo de gestão do conhecimento dentro da empresa.</a:t>
            </a:r>
          </a:p>
          <a:p>
            <a:pPr eaLnBrk="0" hangingPunct="0">
              <a:spcBef>
                <a:spcPts val="600"/>
              </a:spcBef>
              <a:spcAft>
                <a:spcPts val="600"/>
              </a:spcAft>
              <a:buClr>
                <a:schemeClr val="bg1"/>
              </a:buClr>
              <a:buSzPct val="130000"/>
              <a:defRPr/>
            </a:pPr>
            <a:endParaRPr lang="pt-BR" sz="1600" b="1" dirty="0" smtClean="0">
              <a:solidFill>
                <a:srgbClr val="F8A808"/>
              </a:solidFill>
              <a:latin typeface="Gisha"/>
              <a:cs typeface="Gisha"/>
            </a:endParaRPr>
          </a:p>
          <a:p>
            <a:pPr algn="just" eaLnBrk="0" hangingPunct="0">
              <a:spcBef>
                <a:spcPts val="600"/>
              </a:spcBef>
              <a:spcAft>
                <a:spcPts val="600"/>
              </a:spcAft>
              <a:buClr>
                <a:schemeClr val="bg1"/>
              </a:buClr>
              <a:buSzPct val="130000"/>
              <a:buFont typeface="Wingdings" pitchFamily="2" charset="2"/>
              <a:buChar char="ü"/>
              <a:defRPr/>
            </a:pPr>
            <a:endParaRPr lang="pt-BR" sz="1600" dirty="0" smtClean="0">
              <a:solidFill>
                <a:schemeClr val="accent5">
                  <a:lumMod val="50000"/>
                </a:schemeClr>
              </a:solidFill>
              <a:latin typeface="Gisha"/>
              <a:cs typeface="Gisha"/>
            </a:endParaRPr>
          </a:p>
          <a:p>
            <a:pPr algn="just">
              <a:lnSpc>
                <a:spcPct val="140000"/>
              </a:lnSpc>
            </a:pPr>
            <a:endParaRPr lang="pt-BR" sz="1600" dirty="0" smtClean="0">
              <a:solidFill>
                <a:schemeClr val="tx1">
                  <a:lumMod val="65000"/>
                  <a:lumOff val="35000"/>
                </a:schemeClr>
              </a:solidFill>
              <a:latin typeface="Gisha" pitchFamily="34" charset="0"/>
            </a:endParaRPr>
          </a:p>
        </p:txBody>
      </p:sp>
      <p:sp>
        <p:nvSpPr>
          <p:cNvPr id="4" name="Retângulo de cantos arredondados 3"/>
          <p:cNvSpPr/>
          <p:nvPr/>
        </p:nvSpPr>
        <p:spPr>
          <a:xfrm>
            <a:off x="571472" y="428604"/>
            <a:ext cx="3857652"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O Contexto</a:t>
            </a:r>
            <a:br>
              <a:rPr lang="pt-BR" sz="2800" b="1" dirty="0" smtClean="0"/>
            </a:br>
            <a:endParaRPr lang="pt-BR" sz="2800" b="1" dirty="0"/>
          </a:p>
        </p:txBody>
      </p:sp>
      <p:grpSp>
        <p:nvGrpSpPr>
          <p:cNvPr id="9"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1"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428596" y="1571612"/>
            <a:ext cx="8501122" cy="3422475"/>
          </a:xfrm>
          <a:prstGeom prst="rect">
            <a:avLst/>
          </a:prstGeom>
          <a:noFill/>
          <a:ln w="9525">
            <a:noFill/>
            <a:miter lim="800000"/>
            <a:headEnd/>
            <a:tailEnd/>
          </a:ln>
        </p:spPr>
        <p:txBody>
          <a:bodyPr wrap="square" rIns="63480" anchor="ctr">
            <a:spAutoFit/>
          </a:bodyPr>
          <a:lstStyle/>
          <a:p>
            <a:pPr algn="just">
              <a:lnSpc>
                <a:spcPct val="150000"/>
              </a:lnSpc>
              <a:buFont typeface="Wingdings" pitchFamily="2" charset="2"/>
              <a:buChar char="ü"/>
              <a:defRPr/>
            </a:pPr>
            <a:r>
              <a:rPr lang="pt-BR" sz="1400" dirty="0" smtClean="0">
                <a:solidFill>
                  <a:schemeClr val="accent5">
                    <a:lumMod val="50000"/>
                  </a:schemeClr>
                </a:solidFill>
                <a:latin typeface="Gisha"/>
                <a:ea typeface="ＭＳ Ｐゴシック" pitchFamily="34" charset="-128"/>
                <a:cs typeface="Gisha"/>
              </a:rPr>
              <a:t>Ampliar as experiências de troca de conhecimento técnico entre os colaboradores, propiciando o desenvolvimento de uma cultura de compartilhamento; </a:t>
            </a:r>
          </a:p>
          <a:p>
            <a:pPr algn="just">
              <a:lnSpc>
                <a:spcPct val="150000"/>
              </a:lnSpc>
              <a:buFont typeface="Wingdings" pitchFamily="2" charset="2"/>
              <a:buChar char="ü"/>
              <a:defRPr/>
            </a:pPr>
            <a:r>
              <a:rPr lang="pt-BR" sz="1400" dirty="0" smtClean="0">
                <a:solidFill>
                  <a:schemeClr val="accent5">
                    <a:lumMod val="50000"/>
                  </a:schemeClr>
                </a:solidFill>
                <a:latin typeface="Gisha"/>
                <a:ea typeface="ＭＳ Ｐゴシック" pitchFamily="34" charset="-128"/>
                <a:cs typeface="Gisha"/>
              </a:rPr>
              <a:t>Proporcionar o reconhecimento dos talentos internos e a disseminação do conhecimento tácito; </a:t>
            </a:r>
          </a:p>
          <a:p>
            <a:pPr algn="just">
              <a:lnSpc>
                <a:spcPct val="150000"/>
              </a:lnSpc>
              <a:buFont typeface="Wingdings" pitchFamily="2" charset="2"/>
              <a:buChar char="ü"/>
              <a:defRPr/>
            </a:pPr>
            <a:r>
              <a:rPr lang="pt-BR" sz="1400" dirty="0" smtClean="0">
                <a:solidFill>
                  <a:schemeClr val="accent5">
                    <a:lumMod val="50000"/>
                  </a:schemeClr>
                </a:solidFill>
                <a:latin typeface="Gisha"/>
                <a:ea typeface="ＭＳ Ｐゴシック" pitchFamily="34" charset="-128"/>
                <a:cs typeface="Gisha"/>
              </a:rPr>
              <a:t>Promover a melhoria da gestão e qualidade dos serviços, com redução de custos e foco na implementação da gestão do conhecimento; </a:t>
            </a:r>
          </a:p>
          <a:p>
            <a:pPr algn="just">
              <a:lnSpc>
                <a:spcPct val="150000"/>
              </a:lnSpc>
              <a:buFont typeface="Wingdings" pitchFamily="2" charset="2"/>
              <a:buChar char="ü"/>
              <a:defRPr/>
            </a:pPr>
            <a:r>
              <a:rPr lang="pt-BR" sz="1400" dirty="0" smtClean="0">
                <a:solidFill>
                  <a:schemeClr val="accent5">
                    <a:lumMod val="50000"/>
                  </a:schemeClr>
                </a:solidFill>
                <a:latin typeface="Gisha"/>
                <a:ea typeface="ＭＳ Ｐゴシック" pitchFamily="34" charset="-128"/>
                <a:cs typeface="Gisha"/>
              </a:rPr>
              <a:t>Estimular constantemente o desenvolvimento de competências e propiciar a integração na organização; </a:t>
            </a:r>
          </a:p>
          <a:p>
            <a:pPr algn="just">
              <a:lnSpc>
                <a:spcPct val="150000"/>
              </a:lnSpc>
              <a:buFont typeface="Wingdings" pitchFamily="2" charset="2"/>
              <a:buChar char="ü"/>
              <a:defRPr/>
            </a:pPr>
            <a:r>
              <a:rPr lang="pt-BR" sz="1400" dirty="0" smtClean="0">
                <a:solidFill>
                  <a:schemeClr val="accent5">
                    <a:lumMod val="50000"/>
                  </a:schemeClr>
                </a:solidFill>
                <a:latin typeface="Gisha"/>
                <a:ea typeface="ＭＳ Ｐゴシック" pitchFamily="34" charset="-128"/>
                <a:cs typeface="Gisha"/>
              </a:rPr>
              <a:t>Comprometimento e engajamento do multiplicador; </a:t>
            </a:r>
          </a:p>
          <a:p>
            <a:pPr algn="just">
              <a:lnSpc>
                <a:spcPct val="150000"/>
              </a:lnSpc>
              <a:buFont typeface="Wingdings" pitchFamily="2" charset="2"/>
              <a:buChar char="ü"/>
              <a:defRPr/>
            </a:pPr>
            <a:r>
              <a:rPr lang="pt-BR" sz="1400" dirty="0" smtClean="0">
                <a:solidFill>
                  <a:schemeClr val="accent5">
                    <a:lumMod val="50000"/>
                  </a:schemeClr>
                </a:solidFill>
                <a:latin typeface="Gisha"/>
                <a:ea typeface="ＭＳ Ｐゴシック" pitchFamily="34" charset="-128"/>
                <a:cs typeface="Gisha"/>
              </a:rPr>
              <a:t>Estabelecer um processo formal de cooperação entre as áreas de toda a organização. </a:t>
            </a:r>
          </a:p>
          <a:p>
            <a:pPr algn="just" eaLnBrk="0" hangingPunct="0">
              <a:spcBef>
                <a:spcPts val="600"/>
              </a:spcBef>
              <a:spcAft>
                <a:spcPts val="600"/>
              </a:spcAft>
              <a:buClr>
                <a:schemeClr val="bg1"/>
              </a:buClr>
              <a:buSzPct val="130000"/>
              <a:buFont typeface="Wingdings" pitchFamily="2" charset="2"/>
              <a:buChar char="ü"/>
              <a:defRPr/>
            </a:pPr>
            <a:endParaRPr lang="pt-BR" sz="1600" dirty="0" smtClean="0">
              <a:solidFill>
                <a:schemeClr val="accent5">
                  <a:lumMod val="50000"/>
                </a:schemeClr>
              </a:solidFill>
              <a:latin typeface="Gisha"/>
              <a:cs typeface="Gisha"/>
            </a:endParaRPr>
          </a:p>
          <a:p>
            <a:pPr algn="just">
              <a:lnSpc>
                <a:spcPct val="140000"/>
              </a:lnSpc>
            </a:pPr>
            <a:endParaRPr lang="pt-BR" sz="1600" dirty="0" smtClean="0">
              <a:solidFill>
                <a:schemeClr val="tx1">
                  <a:lumMod val="65000"/>
                  <a:lumOff val="35000"/>
                </a:schemeClr>
              </a:solidFill>
              <a:latin typeface="Gisha" pitchFamily="34" charset="0"/>
            </a:endParaRPr>
          </a:p>
        </p:txBody>
      </p:sp>
      <p:sp>
        <p:nvSpPr>
          <p:cNvPr id="4" name="Retângulo de cantos arredondados 3"/>
          <p:cNvSpPr/>
          <p:nvPr/>
        </p:nvSpPr>
        <p:spPr>
          <a:xfrm>
            <a:off x="571472" y="428604"/>
            <a:ext cx="5786478"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Resultados Esperados</a:t>
            </a:r>
            <a:br>
              <a:rPr lang="pt-BR" sz="2800" b="1" dirty="0" smtClean="0"/>
            </a:br>
            <a:endParaRPr lang="pt-BR" sz="2800" b="1" dirty="0"/>
          </a:p>
        </p:txBody>
      </p:sp>
      <p:grpSp>
        <p:nvGrpSpPr>
          <p:cNvPr id="3"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1"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500034" y="1410355"/>
            <a:ext cx="8389968" cy="1200329"/>
          </a:xfrm>
          <a:prstGeom prst="rect">
            <a:avLst/>
          </a:prstGeom>
          <a:noFill/>
          <a:ln w="9525">
            <a:noFill/>
            <a:miter lim="800000"/>
            <a:headEnd/>
            <a:tailEnd/>
          </a:ln>
        </p:spPr>
        <p:txBody>
          <a:bodyPr wrap="square" rIns="63480" anchor="ctr">
            <a:spAutoFit/>
          </a:bodyPr>
          <a:lstStyle/>
          <a:p>
            <a:endParaRPr lang="pt-BR" sz="1600" dirty="0" smtClean="0"/>
          </a:p>
          <a:p>
            <a:r>
              <a:rPr lang="pt-BR" sz="1400" dirty="0" smtClean="0">
                <a:solidFill>
                  <a:schemeClr val="tx1">
                    <a:lumMod val="65000"/>
                    <a:lumOff val="35000"/>
                  </a:schemeClr>
                </a:solidFill>
                <a:latin typeface="Arial" pitchFamily="34" charset="0"/>
                <a:cs typeface="Arial" pitchFamily="34" charset="0"/>
              </a:rPr>
              <a:t>Trata-se de cerca de 250 colaboradores da Liquigás.</a:t>
            </a:r>
          </a:p>
          <a:p>
            <a:pPr>
              <a:defRPr/>
            </a:pPr>
            <a:endParaRPr lang="pt-BR" sz="1400" dirty="0" smtClean="0">
              <a:latin typeface="Arial" pitchFamily="34" charset="0"/>
              <a:ea typeface="MS PGothic" pitchFamily="34" charset="-128"/>
              <a:cs typeface="Arial" pitchFamily="34" charset="0"/>
            </a:endParaRPr>
          </a:p>
          <a:p>
            <a:pPr algn="just">
              <a:defRPr/>
            </a:pPr>
            <a:endParaRPr lang="pt-BR" sz="1400" dirty="0" smtClean="0">
              <a:solidFill>
                <a:schemeClr val="tx1">
                  <a:lumMod val="65000"/>
                  <a:lumOff val="35000"/>
                </a:schemeClr>
              </a:solidFill>
              <a:latin typeface="Arial" pitchFamily="34" charset="0"/>
              <a:cs typeface="Arial" pitchFamily="34" charset="0"/>
            </a:endParaRPr>
          </a:p>
          <a:p>
            <a:endParaRPr lang="pt-BR" sz="1400" dirty="0">
              <a:solidFill>
                <a:schemeClr val="tx1">
                  <a:lumMod val="65000"/>
                  <a:lumOff val="35000"/>
                </a:schemeClr>
              </a:solidFill>
              <a:latin typeface="Arial" pitchFamily="34" charset="0"/>
              <a:cs typeface="Arial" pitchFamily="34" charset="0"/>
            </a:endParaRPr>
          </a:p>
        </p:txBody>
      </p:sp>
      <p:sp>
        <p:nvSpPr>
          <p:cNvPr id="4" name="Retângulo de cantos arredondados 3"/>
          <p:cNvSpPr/>
          <p:nvPr/>
        </p:nvSpPr>
        <p:spPr>
          <a:xfrm>
            <a:off x="571472" y="428604"/>
            <a:ext cx="3857652"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Público Alvo</a:t>
            </a:r>
            <a:br>
              <a:rPr lang="pt-BR" sz="2800" b="1" dirty="0" smtClean="0"/>
            </a:br>
            <a:endParaRPr lang="pt-BR" sz="2800" b="1" dirty="0"/>
          </a:p>
        </p:txBody>
      </p:sp>
      <p:grpSp>
        <p:nvGrpSpPr>
          <p:cNvPr id="9" name="Grupo 8"/>
          <p:cNvGrpSpPr/>
          <p:nvPr/>
        </p:nvGrpSpPr>
        <p:grpSpPr>
          <a:xfrm>
            <a:off x="428596" y="6215082"/>
            <a:ext cx="8501122" cy="428628"/>
            <a:chOff x="428596" y="6215082"/>
            <a:chExt cx="8501122" cy="428628"/>
          </a:xfrm>
        </p:grpSpPr>
        <p:pic>
          <p:nvPicPr>
            <p:cNvPr id="10" name="Imagem 9"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1"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539750" y="1643050"/>
            <a:ext cx="8389968" cy="2800767"/>
          </a:xfrm>
          <a:prstGeom prst="rect">
            <a:avLst/>
          </a:prstGeom>
          <a:noFill/>
          <a:ln w="9525">
            <a:noFill/>
            <a:miter lim="800000"/>
            <a:headEnd/>
            <a:tailEnd/>
          </a:ln>
        </p:spPr>
        <p:txBody>
          <a:bodyPr wrap="square" rIns="63480" anchor="ctr">
            <a:spAutoFit/>
          </a:bodyPr>
          <a:lstStyle/>
          <a:p>
            <a:pPr algn="just">
              <a:lnSpc>
                <a:spcPct val="150000"/>
              </a:lnSpc>
              <a:buFont typeface="Wingdings" pitchFamily="2" charset="2"/>
              <a:buChar char="ü"/>
            </a:pPr>
            <a:endParaRPr lang="pt-BR" sz="1600" dirty="0" smtClean="0">
              <a:solidFill>
                <a:schemeClr val="tx1">
                  <a:lumMod val="50000"/>
                  <a:lumOff val="50000"/>
                </a:schemeClr>
              </a:solidFill>
              <a:latin typeface="+mj-lt"/>
            </a:endParaRPr>
          </a:p>
          <a:p>
            <a:pPr algn="just">
              <a:lnSpc>
                <a:spcPct val="150000"/>
              </a:lnSpc>
              <a:buSzPct val="100000"/>
              <a:buFont typeface="Wingdings" pitchFamily="2" charset="2"/>
              <a:buChar char="ü"/>
            </a:pPr>
            <a:r>
              <a:rPr lang="pt-BR" sz="1600" dirty="0" smtClean="0">
                <a:solidFill>
                  <a:schemeClr val="tx1">
                    <a:lumMod val="50000"/>
                    <a:lumOff val="50000"/>
                  </a:schemeClr>
                </a:solidFill>
                <a:latin typeface="+mj-lt"/>
                <a:cs typeface="Arial" charset="0"/>
              </a:rPr>
              <a:t> Adequar os horários de treinamentos com a rotina de trabalho</a:t>
            </a:r>
          </a:p>
          <a:p>
            <a:pPr algn="just">
              <a:lnSpc>
                <a:spcPct val="150000"/>
              </a:lnSpc>
              <a:buSzPct val="100000"/>
              <a:buFont typeface="Wingdings" pitchFamily="2" charset="2"/>
              <a:buChar char="ü"/>
            </a:pPr>
            <a:r>
              <a:rPr lang="pt-BR" sz="1600" dirty="0" smtClean="0">
                <a:solidFill>
                  <a:schemeClr val="tx1">
                    <a:lumMod val="50000"/>
                    <a:lumOff val="50000"/>
                  </a:schemeClr>
                </a:solidFill>
                <a:latin typeface="+mj-lt"/>
                <a:cs typeface="Arial" charset="0"/>
              </a:rPr>
              <a:t>Aceitação dos clientes internos (gestores disponibilizar os colaboradores para a atividade de multiplicação</a:t>
            </a:r>
          </a:p>
          <a:p>
            <a:pPr algn="just">
              <a:lnSpc>
                <a:spcPct val="150000"/>
              </a:lnSpc>
              <a:buSzPct val="100000"/>
              <a:buFont typeface="Wingdings" pitchFamily="2" charset="2"/>
              <a:buChar char="ü"/>
            </a:pPr>
            <a:r>
              <a:rPr lang="pt-BR" sz="1600" dirty="0" smtClean="0">
                <a:solidFill>
                  <a:schemeClr val="tx1">
                    <a:lumMod val="50000"/>
                    <a:lumOff val="50000"/>
                  </a:schemeClr>
                </a:solidFill>
                <a:latin typeface="+mj-lt"/>
                <a:cs typeface="Arial" charset="0"/>
              </a:rPr>
              <a:t>Processo de Identificação de temas e profissionais</a:t>
            </a:r>
          </a:p>
          <a:p>
            <a:pPr algn="just">
              <a:lnSpc>
                <a:spcPct val="150000"/>
              </a:lnSpc>
              <a:buSzPct val="100000"/>
              <a:buFont typeface="Wingdings" pitchFamily="2" charset="2"/>
              <a:buChar char="ü"/>
            </a:pPr>
            <a:r>
              <a:rPr lang="pt-BR" sz="1600" dirty="0" smtClean="0">
                <a:solidFill>
                  <a:schemeClr val="tx1">
                    <a:lumMod val="50000"/>
                    <a:lumOff val="50000"/>
                  </a:schemeClr>
                </a:solidFill>
                <a:latin typeface="+mj-lt"/>
                <a:cs typeface="Arial" charset="0"/>
              </a:rPr>
              <a:t>Cumprir cronograma de trabalho</a:t>
            </a:r>
          </a:p>
          <a:p>
            <a:pPr algn="just">
              <a:defRPr/>
            </a:pPr>
            <a:endParaRPr lang="pt-BR" sz="1600" dirty="0" smtClean="0">
              <a:solidFill>
                <a:schemeClr val="tx1">
                  <a:lumMod val="65000"/>
                  <a:lumOff val="35000"/>
                </a:schemeClr>
              </a:solidFill>
            </a:endParaRPr>
          </a:p>
          <a:p>
            <a:endParaRPr lang="pt-BR" sz="1600" dirty="0">
              <a:solidFill>
                <a:schemeClr val="tx1">
                  <a:lumMod val="65000"/>
                  <a:lumOff val="35000"/>
                </a:schemeClr>
              </a:solidFill>
              <a:latin typeface="Gisha"/>
              <a:cs typeface="Gisha"/>
            </a:endParaRPr>
          </a:p>
        </p:txBody>
      </p:sp>
      <p:sp>
        <p:nvSpPr>
          <p:cNvPr id="4" name="Retângulo de cantos arredondados 3"/>
          <p:cNvSpPr/>
          <p:nvPr/>
        </p:nvSpPr>
        <p:spPr>
          <a:xfrm>
            <a:off x="571472" y="428604"/>
            <a:ext cx="3857652"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Desafios</a:t>
            </a:r>
          </a:p>
          <a:p>
            <a:endParaRPr lang="pt-BR" sz="2800" b="1" dirty="0"/>
          </a:p>
        </p:txBody>
      </p:sp>
      <p:grpSp>
        <p:nvGrpSpPr>
          <p:cNvPr id="7" name="Grupo 6"/>
          <p:cNvGrpSpPr/>
          <p:nvPr/>
        </p:nvGrpSpPr>
        <p:grpSpPr>
          <a:xfrm>
            <a:off x="428596" y="6215082"/>
            <a:ext cx="8501122" cy="428628"/>
            <a:chOff x="428596" y="6215082"/>
            <a:chExt cx="8501122" cy="428628"/>
          </a:xfrm>
        </p:grpSpPr>
        <p:pic>
          <p:nvPicPr>
            <p:cNvPr id="9" name="Imagem 8"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0"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Retângulo de cantos arredondados 3"/>
          <p:cNvSpPr/>
          <p:nvPr/>
        </p:nvSpPr>
        <p:spPr>
          <a:xfrm>
            <a:off x="571472" y="428604"/>
            <a:ext cx="4500594" cy="785818"/>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2800" b="1" dirty="0" smtClean="0"/>
          </a:p>
          <a:p>
            <a:r>
              <a:rPr lang="pt-BR" sz="2800" b="1" dirty="0" smtClean="0"/>
              <a:t>Escopo do Trabalho</a:t>
            </a:r>
            <a:br>
              <a:rPr lang="pt-BR" sz="2800" b="1" dirty="0" smtClean="0"/>
            </a:br>
            <a:endParaRPr lang="pt-BR" sz="2800" b="1" dirty="0"/>
          </a:p>
        </p:txBody>
      </p:sp>
      <p:sp>
        <p:nvSpPr>
          <p:cNvPr id="7" name="Retângulo 6"/>
          <p:cNvSpPr/>
          <p:nvPr/>
        </p:nvSpPr>
        <p:spPr>
          <a:xfrm>
            <a:off x="285720" y="1714488"/>
            <a:ext cx="8643998" cy="307777"/>
          </a:xfrm>
          <a:prstGeom prst="rect">
            <a:avLst/>
          </a:prstGeom>
        </p:spPr>
        <p:txBody>
          <a:bodyPr wrap="square">
            <a:spAutoFit/>
          </a:bodyPr>
          <a:lstStyle/>
          <a:p>
            <a:pPr algn="just"/>
            <a:r>
              <a:rPr lang="pt-BR" sz="1400" dirty="0" smtClean="0">
                <a:solidFill>
                  <a:schemeClr val="tx1">
                    <a:lumMod val="65000"/>
                    <a:lumOff val="35000"/>
                  </a:schemeClr>
                </a:solidFill>
                <a:latin typeface="Gisha"/>
              </a:rPr>
              <a:t>Nos próximos slides teremos uma explicação completa do que será contemplado em cada  fase.</a:t>
            </a:r>
          </a:p>
        </p:txBody>
      </p:sp>
      <p:sp>
        <p:nvSpPr>
          <p:cNvPr id="8" name="Retângulo de cantos arredondados 54"/>
          <p:cNvSpPr>
            <a:spLocks noChangeArrowheads="1"/>
          </p:cNvSpPr>
          <p:nvPr/>
        </p:nvSpPr>
        <p:spPr bwMode="auto">
          <a:xfrm>
            <a:off x="142845" y="3109907"/>
            <a:ext cx="1714512" cy="1000125"/>
          </a:xfrm>
          <a:prstGeom prst="roundRect">
            <a:avLst>
              <a:gd name="adj" fmla="val 7144"/>
            </a:avLst>
          </a:prstGeom>
          <a:solidFill>
            <a:srgbClr val="FFFFFF"/>
          </a:solidFill>
          <a:ln w="38100">
            <a:solidFill>
              <a:srgbClr val="F8A808"/>
            </a:solidFill>
            <a:round/>
            <a:headEnd/>
            <a:tailEnd/>
          </a:ln>
          <a:effectLst>
            <a:outerShdw dist="20000" dir="5400000" rotWithShape="0">
              <a:srgbClr val="808080">
                <a:alpha val="37999"/>
              </a:srgbClr>
            </a:outerShdw>
          </a:effectLst>
        </p:spPr>
        <p:txBody>
          <a:bodyPr anchor="ctr"/>
          <a:lstStyle/>
          <a:p>
            <a:pPr algn="ctr">
              <a:defRPr/>
            </a:pPr>
            <a:r>
              <a:rPr lang="pt-BR" sz="1100" b="1" dirty="0" smtClean="0">
                <a:solidFill>
                  <a:srgbClr val="005485"/>
                </a:solidFill>
                <a:latin typeface="Arial" pitchFamily="34" charset="0"/>
                <a:cs typeface="Arial" pitchFamily="34" charset="0"/>
              </a:rPr>
              <a:t>1- IDENTIFICAÇÃO DE TEMAS E ESTRATÉGIA EDUCACIONAL</a:t>
            </a:r>
          </a:p>
        </p:txBody>
      </p:sp>
      <p:sp>
        <p:nvSpPr>
          <p:cNvPr id="11" name="Retângulo de cantos arredondados 55"/>
          <p:cNvSpPr>
            <a:spLocks noChangeArrowheads="1"/>
          </p:cNvSpPr>
          <p:nvPr/>
        </p:nvSpPr>
        <p:spPr bwMode="auto">
          <a:xfrm>
            <a:off x="2000232" y="3071810"/>
            <a:ext cx="1571635" cy="1071570"/>
          </a:xfrm>
          <a:prstGeom prst="roundRect">
            <a:avLst>
              <a:gd name="adj" fmla="val 7144"/>
            </a:avLst>
          </a:prstGeom>
          <a:solidFill>
            <a:srgbClr val="FFFFFF"/>
          </a:solidFill>
          <a:ln w="38100">
            <a:solidFill>
              <a:srgbClr val="F8A808"/>
            </a:solidFill>
            <a:round/>
            <a:headEnd/>
            <a:tailEnd/>
          </a:ln>
          <a:effectLst>
            <a:outerShdw dist="20000" dir="5400000" rotWithShape="0">
              <a:srgbClr val="808080">
                <a:alpha val="37999"/>
              </a:srgbClr>
            </a:outerShdw>
          </a:effectLst>
        </p:spPr>
        <p:txBody>
          <a:bodyPr anchor="ctr"/>
          <a:lstStyle/>
          <a:p>
            <a:pPr algn="ctr">
              <a:defRPr/>
            </a:pPr>
            <a:r>
              <a:rPr lang="pt-BR" sz="1100" b="1" dirty="0" smtClean="0">
                <a:solidFill>
                  <a:srgbClr val="005485"/>
                </a:solidFill>
                <a:latin typeface="Arial" pitchFamily="34" charset="0"/>
                <a:cs typeface="Arial" pitchFamily="34" charset="0"/>
              </a:rPr>
              <a:t>2 - IDENTIFICAÇÃO DOS COLABORADORES</a:t>
            </a:r>
          </a:p>
        </p:txBody>
      </p:sp>
      <p:sp>
        <p:nvSpPr>
          <p:cNvPr id="12" name="Retângulo de cantos arredondados 59"/>
          <p:cNvSpPr>
            <a:spLocks noChangeArrowheads="1"/>
          </p:cNvSpPr>
          <p:nvPr/>
        </p:nvSpPr>
        <p:spPr bwMode="auto">
          <a:xfrm>
            <a:off x="3714757" y="3109907"/>
            <a:ext cx="1428747" cy="1033473"/>
          </a:xfrm>
          <a:prstGeom prst="roundRect">
            <a:avLst>
              <a:gd name="adj" fmla="val 7144"/>
            </a:avLst>
          </a:prstGeom>
          <a:solidFill>
            <a:srgbClr val="FFFFFF"/>
          </a:solidFill>
          <a:ln w="38100">
            <a:solidFill>
              <a:srgbClr val="F8A808"/>
            </a:solidFill>
            <a:round/>
            <a:headEnd/>
            <a:tailEnd/>
          </a:ln>
          <a:effectLst>
            <a:outerShdw dist="20000" dir="5400000" rotWithShape="0">
              <a:srgbClr val="808080">
                <a:alpha val="37999"/>
              </a:srgbClr>
            </a:outerShdw>
          </a:effectLst>
        </p:spPr>
        <p:txBody>
          <a:bodyPr anchor="ctr"/>
          <a:lstStyle/>
          <a:p>
            <a:pPr algn="ctr">
              <a:defRPr/>
            </a:pPr>
            <a:r>
              <a:rPr lang="pt-BR" sz="1100" b="1" dirty="0" smtClean="0">
                <a:solidFill>
                  <a:srgbClr val="005485"/>
                </a:solidFill>
                <a:latin typeface="Arial" pitchFamily="34" charset="0"/>
                <a:cs typeface="Arial" pitchFamily="34" charset="0"/>
              </a:rPr>
              <a:t>3 - FORMAÇÃO DO MULTIPLICADOR</a:t>
            </a:r>
          </a:p>
        </p:txBody>
      </p:sp>
      <p:sp>
        <p:nvSpPr>
          <p:cNvPr id="13" name="Retângulo de cantos arredondados 60"/>
          <p:cNvSpPr>
            <a:spLocks noChangeArrowheads="1"/>
          </p:cNvSpPr>
          <p:nvPr/>
        </p:nvSpPr>
        <p:spPr bwMode="auto">
          <a:xfrm>
            <a:off x="5286380" y="3143255"/>
            <a:ext cx="1500197" cy="1000125"/>
          </a:xfrm>
          <a:prstGeom prst="roundRect">
            <a:avLst>
              <a:gd name="adj" fmla="val 7144"/>
            </a:avLst>
          </a:prstGeom>
          <a:solidFill>
            <a:srgbClr val="FFFFFF"/>
          </a:solidFill>
          <a:ln w="38100">
            <a:solidFill>
              <a:srgbClr val="F8A808"/>
            </a:solidFill>
            <a:round/>
            <a:headEnd/>
            <a:tailEnd/>
          </a:ln>
          <a:effectLst>
            <a:outerShdw dist="20000" dir="5400000" rotWithShape="0">
              <a:srgbClr val="808080">
                <a:alpha val="37999"/>
              </a:srgbClr>
            </a:outerShdw>
          </a:effectLst>
        </p:spPr>
        <p:txBody>
          <a:bodyPr anchor="ctr"/>
          <a:lstStyle/>
          <a:p>
            <a:pPr algn="ctr">
              <a:defRPr/>
            </a:pPr>
            <a:r>
              <a:rPr lang="pt-BR" sz="1100" b="1" dirty="0" smtClean="0">
                <a:solidFill>
                  <a:srgbClr val="005485"/>
                </a:solidFill>
                <a:latin typeface="Arial" pitchFamily="34" charset="0"/>
                <a:cs typeface="Arial" pitchFamily="34" charset="0"/>
              </a:rPr>
              <a:t>5 - MENSURAÇAO DOS RESULTADOS</a:t>
            </a:r>
          </a:p>
          <a:p>
            <a:pPr algn="ctr">
              <a:defRPr/>
            </a:pPr>
            <a:r>
              <a:rPr lang="pt-BR" sz="900" dirty="0" smtClean="0">
                <a:solidFill>
                  <a:srgbClr val="005485"/>
                </a:solidFill>
                <a:latin typeface="Arial" pitchFamily="34" charset="0"/>
                <a:cs typeface="Arial" pitchFamily="34" charset="0"/>
              </a:rPr>
              <a:t> </a:t>
            </a:r>
            <a:endParaRPr lang="pt-BR" sz="900" dirty="0">
              <a:solidFill>
                <a:srgbClr val="005485"/>
              </a:solidFill>
              <a:latin typeface="Arial" pitchFamily="34" charset="0"/>
              <a:cs typeface="Arial" pitchFamily="34" charset="0"/>
            </a:endParaRPr>
          </a:p>
        </p:txBody>
      </p:sp>
      <p:pic>
        <p:nvPicPr>
          <p:cNvPr id="14" name="Picture 13"/>
          <p:cNvPicPr>
            <a:picLocks noChangeAspect="1"/>
          </p:cNvPicPr>
          <p:nvPr/>
        </p:nvPicPr>
        <p:blipFill>
          <a:blip r:embed="rId2"/>
          <a:srcRect/>
          <a:stretch>
            <a:fillRect/>
          </a:stretch>
        </p:blipFill>
        <p:spPr bwMode="auto">
          <a:xfrm>
            <a:off x="1714481" y="2827338"/>
            <a:ext cx="500066" cy="500066"/>
          </a:xfrm>
          <a:prstGeom prst="rect">
            <a:avLst/>
          </a:prstGeom>
          <a:solidFill>
            <a:srgbClr val="F8A808"/>
          </a:solidFill>
          <a:ln w="9525">
            <a:solidFill>
              <a:srgbClr val="F8A808"/>
            </a:solidFill>
            <a:miter lim="800000"/>
            <a:headEnd/>
            <a:tailEnd/>
          </a:ln>
          <a:effectLst>
            <a:outerShdw dist="38100" dir="2700000" algn="tl" rotWithShape="0">
              <a:srgbClr val="808080">
                <a:alpha val="39999"/>
              </a:srgbClr>
            </a:outerShdw>
          </a:effectLst>
        </p:spPr>
      </p:pic>
      <p:grpSp>
        <p:nvGrpSpPr>
          <p:cNvPr id="21" name="Grupo 20"/>
          <p:cNvGrpSpPr/>
          <p:nvPr/>
        </p:nvGrpSpPr>
        <p:grpSpPr>
          <a:xfrm>
            <a:off x="428596" y="6215082"/>
            <a:ext cx="8501122" cy="428628"/>
            <a:chOff x="428596" y="6215082"/>
            <a:chExt cx="8501122" cy="428628"/>
          </a:xfrm>
        </p:grpSpPr>
        <p:pic>
          <p:nvPicPr>
            <p:cNvPr id="22" name="Imagem 21" descr="logotipo-peoplenet in education.JPG"/>
            <p:cNvPicPr>
              <a:picLocks noChangeAspect="1"/>
            </p:cNvPicPr>
            <p:nvPr/>
          </p:nvPicPr>
          <p:blipFill>
            <a:blip r:embed="rId3" cstate="print"/>
            <a:stretch>
              <a:fillRect/>
            </a:stretch>
          </p:blipFill>
          <p:spPr>
            <a:xfrm>
              <a:off x="428596" y="6286520"/>
              <a:ext cx="4102971" cy="357190"/>
            </a:xfrm>
            <a:prstGeom prst="rect">
              <a:avLst/>
            </a:prstGeom>
          </p:spPr>
        </p:pic>
        <p:pic>
          <p:nvPicPr>
            <p:cNvPr id="23" name="Picture 2" descr="http://concursos2015.net/wp-content/uploads/2014/08/liquigas.jpg"/>
            <p:cNvPicPr>
              <a:picLocks noChangeAspect="1" noChangeArrowheads="1"/>
            </p:cNvPicPr>
            <p:nvPr/>
          </p:nvPicPr>
          <p:blipFill>
            <a:blip r:embed="rId4" cstate="print"/>
            <a:srcRect/>
            <a:stretch>
              <a:fillRect/>
            </a:stretch>
          </p:blipFill>
          <p:spPr bwMode="auto">
            <a:xfrm>
              <a:off x="7639100" y="6215082"/>
              <a:ext cx="1290618" cy="419149"/>
            </a:xfrm>
            <a:prstGeom prst="rect">
              <a:avLst/>
            </a:prstGeom>
            <a:noFill/>
          </p:spPr>
        </p:pic>
      </p:grpSp>
      <p:pic>
        <p:nvPicPr>
          <p:cNvPr id="24" name="Picture 13"/>
          <p:cNvPicPr>
            <a:picLocks noChangeAspect="1"/>
          </p:cNvPicPr>
          <p:nvPr/>
        </p:nvPicPr>
        <p:blipFill>
          <a:blip r:embed="rId2"/>
          <a:srcRect/>
          <a:stretch>
            <a:fillRect/>
          </a:stretch>
        </p:blipFill>
        <p:spPr bwMode="auto">
          <a:xfrm>
            <a:off x="3357554" y="2857496"/>
            <a:ext cx="500066" cy="500066"/>
          </a:xfrm>
          <a:prstGeom prst="rect">
            <a:avLst/>
          </a:prstGeom>
          <a:solidFill>
            <a:srgbClr val="F8A808"/>
          </a:solidFill>
          <a:ln w="9525">
            <a:solidFill>
              <a:srgbClr val="F8A808"/>
            </a:solidFill>
            <a:miter lim="800000"/>
            <a:headEnd/>
            <a:tailEnd/>
          </a:ln>
          <a:effectLst>
            <a:outerShdw dist="38100" dir="2700000" algn="tl" rotWithShape="0">
              <a:srgbClr val="808080">
                <a:alpha val="39999"/>
              </a:srgbClr>
            </a:outerShdw>
          </a:effectLst>
        </p:spPr>
      </p:pic>
      <p:pic>
        <p:nvPicPr>
          <p:cNvPr id="25" name="Picture 13"/>
          <p:cNvPicPr>
            <a:picLocks noChangeAspect="1"/>
          </p:cNvPicPr>
          <p:nvPr/>
        </p:nvPicPr>
        <p:blipFill>
          <a:blip r:embed="rId2"/>
          <a:srcRect/>
          <a:stretch>
            <a:fillRect/>
          </a:stretch>
        </p:blipFill>
        <p:spPr bwMode="auto">
          <a:xfrm>
            <a:off x="4929190" y="2786058"/>
            <a:ext cx="500066" cy="500066"/>
          </a:xfrm>
          <a:prstGeom prst="rect">
            <a:avLst/>
          </a:prstGeom>
          <a:solidFill>
            <a:srgbClr val="F8A808"/>
          </a:solidFill>
          <a:ln w="9525">
            <a:solidFill>
              <a:srgbClr val="F8A808"/>
            </a:solidFill>
            <a:miter lim="800000"/>
            <a:headEnd/>
            <a:tailEnd/>
          </a:ln>
          <a:effectLst>
            <a:outerShdw dist="38100" dir="2700000" algn="tl" rotWithShape="0">
              <a:srgbClr val="808080">
                <a:alpha val="39999"/>
              </a:srgbClr>
            </a:outerShdw>
          </a:effectLst>
        </p:spPr>
      </p:pic>
      <p:sp>
        <p:nvSpPr>
          <p:cNvPr id="27" name="Retângulo de cantos arredondados 60"/>
          <p:cNvSpPr>
            <a:spLocks noChangeArrowheads="1"/>
          </p:cNvSpPr>
          <p:nvPr/>
        </p:nvSpPr>
        <p:spPr bwMode="auto">
          <a:xfrm>
            <a:off x="6929454" y="3143248"/>
            <a:ext cx="1500197" cy="1000125"/>
          </a:xfrm>
          <a:prstGeom prst="roundRect">
            <a:avLst>
              <a:gd name="adj" fmla="val 7144"/>
            </a:avLst>
          </a:prstGeom>
          <a:solidFill>
            <a:srgbClr val="FFFFFF"/>
          </a:solidFill>
          <a:ln w="38100">
            <a:solidFill>
              <a:srgbClr val="F8A808"/>
            </a:solidFill>
            <a:round/>
            <a:headEnd/>
            <a:tailEnd/>
          </a:ln>
          <a:effectLst>
            <a:outerShdw dist="20000" dir="5400000" rotWithShape="0">
              <a:srgbClr val="808080">
                <a:alpha val="37999"/>
              </a:srgbClr>
            </a:outerShdw>
          </a:effectLst>
        </p:spPr>
        <p:txBody>
          <a:bodyPr anchor="ctr"/>
          <a:lstStyle/>
          <a:p>
            <a:pPr algn="ctr">
              <a:defRPr/>
            </a:pPr>
            <a:r>
              <a:rPr lang="pt-BR" sz="1100" b="1" dirty="0" smtClean="0">
                <a:solidFill>
                  <a:srgbClr val="005485"/>
                </a:solidFill>
                <a:latin typeface="Arial" pitchFamily="34" charset="0"/>
                <a:cs typeface="Arial" pitchFamily="34" charset="0"/>
              </a:rPr>
              <a:t>6 - INCENTIVOS</a:t>
            </a:r>
          </a:p>
          <a:p>
            <a:pPr algn="ctr">
              <a:defRPr/>
            </a:pPr>
            <a:r>
              <a:rPr lang="pt-BR" sz="900" dirty="0" smtClean="0">
                <a:solidFill>
                  <a:srgbClr val="005485"/>
                </a:solidFill>
                <a:latin typeface="Arial" pitchFamily="34" charset="0"/>
                <a:cs typeface="Arial" pitchFamily="34" charset="0"/>
              </a:rPr>
              <a:t> </a:t>
            </a:r>
            <a:endParaRPr lang="pt-BR" sz="900" dirty="0">
              <a:solidFill>
                <a:srgbClr val="005485"/>
              </a:solidFill>
              <a:latin typeface="Arial" pitchFamily="34" charset="0"/>
              <a:cs typeface="Arial" pitchFamily="34" charset="0"/>
            </a:endParaRPr>
          </a:p>
        </p:txBody>
      </p:sp>
      <p:pic>
        <p:nvPicPr>
          <p:cNvPr id="26" name="Picture 13"/>
          <p:cNvPicPr>
            <a:picLocks noChangeAspect="1"/>
          </p:cNvPicPr>
          <p:nvPr/>
        </p:nvPicPr>
        <p:blipFill>
          <a:blip r:embed="rId2"/>
          <a:srcRect/>
          <a:stretch>
            <a:fillRect/>
          </a:stretch>
        </p:blipFill>
        <p:spPr bwMode="auto">
          <a:xfrm>
            <a:off x="6572264" y="2786058"/>
            <a:ext cx="500066" cy="500066"/>
          </a:xfrm>
          <a:prstGeom prst="rect">
            <a:avLst/>
          </a:prstGeom>
          <a:solidFill>
            <a:srgbClr val="F8A808"/>
          </a:solidFill>
          <a:ln w="9525">
            <a:solidFill>
              <a:srgbClr val="F8A808"/>
            </a:solidFill>
            <a:miter lim="800000"/>
            <a:headEnd/>
            <a:tailEnd/>
          </a:ln>
          <a:effectLst>
            <a:outerShdw dist="38100" dir="2700000" algn="tl" rotWithShape="0">
              <a:srgbClr val="808080">
                <a:alpha val="39999"/>
              </a:srgbClr>
            </a:outerShdw>
          </a:effectLst>
        </p:spPr>
      </p:pic>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6"/>
          <p:cNvSpPr>
            <a:spLocks noChangeArrowheads="1"/>
          </p:cNvSpPr>
          <p:nvPr/>
        </p:nvSpPr>
        <p:spPr bwMode="auto">
          <a:xfrm>
            <a:off x="571472" y="1428736"/>
            <a:ext cx="8064500" cy="3385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marL="228600" indent="-228600">
              <a:buAutoNum type="arabicPeriod"/>
            </a:pPr>
            <a:r>
              <a:rPr lang="pt-BR" sz="1400" b="1" dirty="0" smtClean="0">
                <a:latin typeface="Arial" pitchFamily="34" charset="0"/>
                <a:cs typeface="Arial" pitchFamily="34" charset="0"/>
              </a:rPr>
              <a:t>Divulgação do programa e temas de interesse da organização</a:t>
            </a:r>
          </a:p>
          <a:p>
            <a:pPr marL="228600" indent="-228600"/>
            <a:endParaRPr lang="pt-BR" sz="1400" dirty="0" smtClean="0">
              <a:latin typeface="Arial" pitchFamily="34" charset="0"/>
              <a:cs typeface="Arial" pitchFamily="34" charset="0"/>
            </a:endParaRPr>
          </a:p>
          <a:p>
            <a:pPr marL="228600" indent="-228600"/>
            <a:r>
              <a:rPr lang="pt-BR" sz="1400" b="1" dirty="0" smtClean="0">
                <a:latin typeface="Arial" pitchFamily="34" charset="0"/>
                <a:cs typeface="Arial" pitchFamily="34" charset="0"/>
              </a:rPr>
              <a:t>1.1 -  Divulgação do papel e responsabilidade do Multiplicador: A divulgação é parte fundamental para que os colaboradores se mobilizem, conheçam e participem ativamente.</a:t>
            </a:r>
          </a:p>
          <a:p>
            <a:pPr marL="228600" indent="-228600"/>
            <a:r>
              <a:rPr lang="pt-BR" sz="1400" dirty="0" smtClean="0">
                <a:latin typeface="Arial" pitchFamily="34" charset="0"/>
                <a:cs typeface="Arial" pitchFamily="34" charset="0"/>
              </a:rPr>
              <a:t>	A </a:t>
            </a:r>
            <a:r>
              <a:rPr lang="pt-BR" sz="1400" dirty="0" err="1" smtClean="0">
                <a:latin typeface="Arial" pitchFamily="34" charset="0"/>
                <a:cs typeface="Arial" pitchFamily="34" charset="0"/>
              </a:rPr>
              <a:t>sequência</a:t>
            </a:r>
            <a:r>
              <a:rPr lang="pt-BR" sz="1400" dirty="0" smtClean="0">
                <a:latin typeface="Arial" pitchFamily="34" charset="0"/>
                <a:cs typeface="Arial" pitchFamily="34" charset="0"/>
              </a:rPr>
              <a:t> dessa etapa é:</a:t>
            </a:r>
          </a:p>
          <a:p>
            <a:pPr marL="228600" indent="-228600"/>
            <a:r>
              <a:rPr lang="pt-BR" sz="1400" dirty="0" smtClean="0">
                <a:latin typeface="Arial" pitchFamily="34" charset="0"/>
                <a:cs typeface="Arial" pitchFamily="34" charset="0"/>
              </a:rPr>
              <a:t>	Construção, definição e validação do papel e responsabilidade do Multiplicador (Aspectos técnicos/comportamentais/metodológicos)</a:t>
            </a:r>
          </a:p>
          <a:p>
            <a:pPr marL="228600" indent="-228600">
              <a:buFontTx/>
              <a:buChar char="-"/>
            </a:pPr>
            <a:endParaRPr lang="pt-BR" sz="1400" dirty="0" smtClean="0">
              <a:latin typeface="Arial" pitchFamily="34" charset="0"/>
              <a:cs typeface="Arial" pitchFamily="34" charset="0"/>
            </a:endParaRPr>
          </a:p>
          <a:p>
            <a:pPr marL="228600" indent="-228600"/>
            <a:r>
              <a:rPr lang="pt-BR" sz="1400" b="1" dirty="0" smtClean="0">
                <a:latin typeface="Arial" pitchFamily="34" charset="0"/>
                <a:cs typeface="Arial" pitchFamily="34" charset="0"/>
              </a:rPr>
              <a:t>1.2 -  Identificação de possíveis Multiplicadores</a:t>
            </a:r>
          </a:p>
          <a:p>
            <a:pPr marL="228600" indent="-228600"/>
            <a:r>
              <a:rPr lang="pt-BR" sz="1400" dirty="0" smtClean="0">
                <a:latin typeface="Arial" pitchFamily="34" charset="0"/>
                <a:cs typeface="Arial" pitchFamily="34" charset="0"/>
              </a:rPr>
              <a:t>Após a definição dos temas, é traçada estratégia para identificação dos profissionais com capacitação técnica para disseminação interna, considerando:</a:t>
            </a:r>
          </a:p>
          <a:p>
            <a:pPr marL="228600" indent="-228600"/>
            <a:endParaRPr lang="pt-BR" sz="1400" dirty="0" smtClean="0">
              <a:latin typeface="Arial" pitchFamily="34" charset="0"/>
              <a:cs typeface="Arial" pitchFamily="34" charset="0"/>
            </a:endParaRPr>
          </a:p>
          <a:p>
            <a:pPr marL="228600" indent="-228600"/>
            <a:r>
              <a:rPr lang="pt-BR" sz="1400" b="1" dirty="0" smtClean="0">
                <a:latin typeface="Arial" pitchFamily="34" charset="0"/>
                <a:cs typeface="Arial" pitchFamily="34" charset="0"/>
              </a:rPr>
              <a:t>1.2.1  - Pesquisa a partir dos temas e do papel do multiplicar:</a:t>
            </a:r>
          </a:p>
          <a:p>
            <a:pPr marL="228600" indent="-228600">
              <a:buFontTx/>
              <a:buChar char="-"/>
            </a:pPr>
            <a:r>
              <a:rPr lang="pt-BR" sz="1400" dirty="0" smtClean="0">
                <a:latin typeface="Arial" pitchFamily="34" charset="0"/>
                <a:cs typeface="Arial" pitchFamily="34" charset="0"/>
              </a:rPr>
              <a:t>(Auto-indicação e Indicação do Líder)</a:t>
            </a:r>
          </a:p>
          <a:p>
            <a:pPr marL="269875" indent="-176213" eaLnBrk="0" hangingPunct="0"/>
            <a:endParaRPr lang="pt-BR" b="1" dirty="0">
              <a:latin typeface="Gisha" pitchFamily="34" charset="0"/>
            </a:endParaRPr>
          </a:p>
        </p:txBody>
      </p:sp>
      <p:sp>
        <p:nvSpPr>
          <p:cNvPr id="4" name="Retângulo de cantos arredondados 3"/>
          <p:cNvSpPr/>
          <p:nvPr/>
        </p:nvSpPr>
        <p:spPr>
          <a:xfrm>
            <a:off x="571472" y="428604"/>
            <a:ext cx="8358246" cy="928694"/>
          </a:xfrm>
          <a:prstGeom prst="roundRect">
            <a:avLst/>
          </a:prstGeom>
          <a:solidFill>
            <a:srgbClr val="F8A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smtClean="0">
                <a:solidFill>
                  <a:schemeClr val="bg1"/>
                </a:solidFill>
              </a:rPr>
              <a:t>Identificação dos colaboradores</a:t>
            </a:r>
          </a:p>
        </p:txBody>
      </p:sp>
      <p:grpSp>
        <p:nvGrpSpPr>
          <p:cNvPr id="8" name="Grupo 7"/>
          <p:cNvGrpSpPr/>
          <p:nvPr/>
        </p:nvGrpSpPr>
        <p:grpSpPr>
          <a:xfrm>
            <a:off x="428596" y="6215082"/>
            <a:ext cx="8501122" cy="428628"/>
            <a:chOff x="428596" y="6215082"/>
            <a:chExt cx="8501122" cy="428628"/>
          </a:xfrm>
        </p:grpSpPr>
        <p:pic>
          <p:nvPicPr>
            <p:cNvPr id="9" name="Imagem 8" descr="logotipo-peoplenet in education.JPG"/>
            <p:cNvPicPr>
              <a:picLocks noChangeAspect="1"/>
            </p:cNvPicPr>
            <p:nvPr/>
          </p:nvPicPr>
          <p:blipFill>
            <a:blip r:embed="rId2" cstate="print"/>
            <a:stretch>
              <a:fillRect/>
            </a:stretch>
          </p:blipFill>
          <p:spPr>
            <a:xfrm>
              <a:off x="428596" y="6286520"/>
              <a:ext cx="4102971" cy="357190"/>
            </a:xfrm>
            <a:prstGeom prst="rect">
              <a:avLst/>
            </a:prstGeom>
          </p:spPr>
        </p:pic>
        <p:pic>
          <p:nvPicPr>
            <p:cNvPr id="10" name="Picture 2" descr="http://concursos2015.net/wp-content/uploads/2014/08/liquigas.jpg"/>
            <p:cNvPicPr>
              <a:picLocks noChangeAspect="1" noChangeArrowheads="1"/>
            </p:cNvPicPr>
            <p:nvPr/>
          </p:nvPicPr>
          <p:blipFill>
            <a:blip r:embed="rId3" cstate="print"/>
            <a:srcRect/>
            <a:stretch>
              <a:fillRect/>
            </a:stretch>
          </p:blipFill>
          <p:spPr bwMode="auto">
            <a:xfrm>
              <a:off x="7639100" y="6215082"/>
              <a:ext cx="1290618" cy="419149"/>
            </a:xfrm>
            <a:prstGeom prst="rect">
              <a:avLst/>
            </a:prstGeom>
            <a:noFill/>
          </p:spPr>
        </p:pic>
      </p:gr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Arial"/>
      </a:majorFont>
      <a:minorFont>
        <a:latin typeface="Verdana"/>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2268</TotalTime>
  <Words>1361</Words>
  <Application>Microsoft Office PowerPoint</Application>
  <PresentationFormat>Apresentação na tela (4:3)</PresentationFormat>
  <Paragraphs>191</Paragraphs>
  <Slides>21</Slides>
  <Notes>3</Notes>
  <HiddenSlides>0</HiddenSlides>
  <MMClips>0</MMClips>
  <ScaleCrop>false</ScaleCrop>
  <HeadingPairs>
    <vt:vector size="4" baseType="variant">
      <vt:variant>
        <vt:lpstr>Tema</vt:lpstr>
      </vt:variant>
      <vt:variant>
        <vt:i4>2</vt:i4>
      </vt:variant>
      <vt:variant>
        <vt:lpstr>Títulos de slides</vt:lpstr>
      </vt:variant>
      <vt:variant>
        <vt:i4>21</vt:i4>
      </vt:variant>
    </vt:vector>
  </HeadingPairs>
  <TitlesOfParts>
    <vt:vector size="23" baseType="lpstr">
      <vt:lpstr>Balcão Envidraçado</vt:lpstr>
      <vt:lpstr>Perfil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Thinkpad</dc:creator>
  <cp:lastModifiedBy>XP</cp:lastModifiedBy>
  <cp:revision>306</cp:revision>
  <dcterms:created xsi:type="dcterms:W3CDTF">2015-02-27T14:43:41Z</dcterms:created>
  <dcterms:modified xsi:type="dcterms:W3CDTF">2015-11-30T00:38:39Z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1BCF8946-8374-406A-9A5B-1B4CABC0D193</vt:lpwstr>
  </property>
  <property fmtid="{D5CDD505-2E9C-101B-9397-08002B2CF9AE}" pid="3" name="ArticulatePath">
    <vt:lpwstr>Proposta AME - 200715 - Cargos e Salários + Aval Desempenho - V1</vt:lpwstr>
  </property>
</Properties>
</file>