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2" r:id="rId6"/>
    <p:sldId id="267" r:id="rId7"/>
    <p:sldId id="269" r:id="rId8"/>
    <p:sldId id="264" r:id="rId9"/>
    <p:sldId id="265" r:id="rId10"/>
    <p:sldId id="266" r:id="rId11"/>
    <p:sldId id="270" r:id="rId12"/>
    <p:sldId id="268"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56FB-F7AC-4DB7-AB55-C7CCD61F76CB}" v="16" dt="2024-09-29T11:57:28.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033" autoAdjust="0"/>
  </p:normalViewPr>
  <p:slideViewPr>
    <p:cSldViewPr snapToGrid="0">
      <p:cViewPr>
        <p:scale>
          <a:sx n="100" d="100"/>
          <a:sy n="100" d="100"/>
        </p:scale>
        <p:origin x="58"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069C-DE38-FA55-711F-051CD606E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040F2E-ACE2-9610-9DE3-282FEAAD2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7404C4-5958-769C-FCAC-9C3FE842F825}"/>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5" name="Footer Placeholder 4">
            <a:extLst>
              <a:ext uri="{FF2B5EF4-FFF2-40B4-BE49-F238E27FC236}">
                <a16:creationId xmlns:a16="http://schemas.microsoft.com/office/drawing/2014/main" id="{E4763C7A-50E5-E3D4-BB98-C88B57785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3159F-1B2D-A798-0661-BB8CD259CB41}"/>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273422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BAD1-5CB6-3993-B5B2-442102CD9E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12E99-45FE-928A-2563-6239D2D90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EB65E-D0BA-447C-44BD-CE638EDD8D36}"/>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5" name="Footer Placeholder 4">
            <a:extLst>
              <a:ext uri="{FF2B5EF4-FFF2-40B4-BE49-F238E27FC236}">
                <a16:creationId xmlns:a16="http://schemas.microsoft.com/office/drawing/2014/main" id="{B0F36503-48F4-436C-3FE6-6E67F4BDC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4CA7A6-92F3-36BD-F2D9-A4B35EADAFE1}"/>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127063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CA24D-BCDA-57D2-D308-3188710D3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583A9A-17F1-2A66-3C52-FC7C92894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213F3A-2554-6C73-A892-5E8647CB6B82}"/>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5" name="Footer Placeholder 4">
            <a:extLst>
              <a:ext uri="{FF2B5EF4-FFF2-40B4-BE49-F238E27FC236}">
                <a16:creationId xmlns:a16="http://schemas.microsoft.com/office/drawing/2014/main" id="{253FAD0D-21F8-B701-3FBC-256D7CE13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3D1DB-1A60-002A-AAB0-D43D88CBD07C}"/>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290853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A974-6EF2-53FA-1173-3A4701101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EF7442-2AE1-5306-6624-796A3CD735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5103F-4718-D3D2-754C-9EED647A2BE3}"/>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5" name="Footer Placeholder 4">
            <a:extLst>
              <a:ext uri="{FF2B5EF4-FFF2-40B4-BE49-F238E27FC236}">
                <a16:creationId xmlns:a16="http://schemas.microsoft.com/office/drawing/2014/main" id="{38775F90-FFC5-E06A-E614-6AE51327A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59FA00-F619-4B34-1A1E-792AA6A37C12}"/>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231084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9196-05B6-A396-1713-301780A4D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BCD8DB-F4C9-BCC8-4FA5-2FB00E133C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53ADF2-CDB5-BFAA-AD16-119E7E946EB1}"/>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5" name="Footer Placeholder 4">
            <a:extLst>
              <a:ext uri="{FF2B5EF4-FFF2-40B4-BE49-F238E27FC236}">
                <a16:creationId xmlns:a16="http://schemas.microsoft.com/office/drawing/2014/main" id="{7F861D59-0D06-9B11-A8A4-F08FBFDF5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52D06C-A0A0-7B17-7745-0E12C581E6F1}"/>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425842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3627-5007-7F25-B276-F4AC34B5D4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0DE568-8945-0653-FAAE-C2CCD9131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6AA00B-7AB5-2B03-5D05-80AF7FC173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574F53-75D3-D14A-7B48-A27E9541ED89}"/>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6" name="Footer Placeholder 5">
            <a:extLst>
              <a:ext uri="{FF2B5EF4-FFF2-40B4-BE49-F238E27FC236}">
                <a16:creationId xmlns:a16="http://schemas.microsoft.com/office/drawing/2014/main" id="{80633ADB-E3FF-CEAC-61F2-EFE6A5F67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A97A74-E41D-3F1D-FF44-C1C57D0387DD}"/>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203116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3F3-FFA3-3116-B60B-DDFD1E61ED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866A9A-B226-6A0C-A89E-AC0B49E05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23323-871A-3DBE-E7EC-E1F9C281DB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AF3B7B-A570-1E0F-0D03-94B9DCBD1A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37D556-DB4F-D1E5-2681-2C67C99D33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034427-B3A6-DC22-EA8A-6533B0B4196D}"/>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8" name="Footer Placeholder 7">
            <a:extLst>
              <a:ext uri="{FF2B5EF4-FFF2-40B4-BE49-F238E27FC236}">
                <a16:creationId xmlns:a16="http://schemas.microsoft.com/office/drawing/2014/main" id="{F3EB26AE-AE36-7E5A-B15A-24D882BC3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4D7FFA-F7A0-D1EE-C841-74C8B7E3E158}"/>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121344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6A6F-FBCB-C265-A645-C2A3E4FB4A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67735D-E72F-3FCF-9D66-0A37A873BCCA}"/>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4" name="Footer Placeholder 3">
            <a:extLst>
              <a:ext uri="{FF2B5EF4-FFF2-40B4-BE49-F238E27FC236}">
                <a16:creationId xmlns:a16="http://schemas.microsoft.com/office/drawing/2014/main" id="{5433C0BC-11B3-50E2-0548-26705628C4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3BB54E-FB60-406B-80F1-2FA73254463D}"/>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242238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2541C-FB41-3955-6773-34C58DF719C5}"/>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3" name="Footer Placeholder 2">
            <a:extLst>
              <a:ext uri="{FF2B5EF4-FFF2-40B4-BE49-F238E27FC236}">
                <a16:creationId xmlns:a16="http://schemas.microsoft.com/office/drawing/2014/main" id="{77B1924E-14B3-25CD-9E8B-1E9600DF0D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C96A01-5649-776E-548B-BE7574AA0EBC}"/>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140198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1021-6E02-6D7C-76A1-45AC21958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5D29E0-D835-6292-7F1A-96B89BD41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97B782-170F-9B4B-3BFB-A3903FCA7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51C9E-933F-6195-3829-EA05BCE16DDA}"/>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6" name="Footer Placeholder 5">
            <a:extLst>
              <a:ext uri="{FF2B5EF4-FFF2-40B4-BE49-F238E27FC236}">
                <a16:creationId xmlns:a16="http://schemas.microsoft.com/office/drawing/2014/main" id="{686908C9-F762-5312-D0FB-89614F0CAA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027D55-58AD-912A-5900-F7BF97E89033}"/>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103014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2F3D-58E4-1545-1ED2-C3AD32FFB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1195BE-5108-7697-A003-18E36426A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1C4B35-4ABC-1899-E99F-59CBA741D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90F8D-6FAF-8E7C-66FD-858433494CFF}"/>
              </a:ext>
            </a:extLst>
          </p:cNvPr>
          <p:cNvSpPr>
            <a:spLocks noGrp="1"/>
          </p:cNvSpPr>
          <p:nvPr>
            <p:ph type="dt" sz="half" idx="10"/>
          </p:nvPr>
        </p:nvSpPr>
        <p:spPr/>
        <p:txBody>
          <a:bodyPr/>
          <a:lstStyle/>
          <a:p>
            <a:fld id="{9BD0E95E-3FF4-4900-83E4-462B16FF508A}" type="datetimeFigureOut">
              <a:rPr lang="en-IN" smtClean="0"/>
              <a:t>16-04-2025</a:t>
            </a:fld>
            <a:endParaRPr lang="en-IN"/>
          </a:p>
        </p:txBody>
      </p:sp>
      <p:sp>
        <p:nvSpPr>
          <p:cNvPr id="6" name="Footer Placeholder 5">
            <a:extLst>
              <a:ext uri="{FF2B5EF4-FFF2-40B4-BE49-F238E27FC236}">
                <a16:creationId xmlns:a16="http://schemas.microsoft.com/office/drawing/2014/main" id="{2598E4ED-92A3-7C8B-2A55-7F1ACDEB6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863C74-AEFA-DE77-C06E-232B305F40E1}"/>
              </a:ext>
            </a:extLst>
          </p:cNvPr>
          <p:cNvSpPr>
            <a:spLocks noGrp="1"/>
          </p:cNvSpPr>
          <p:nvPr>
            <p:ph type="sldNum" sz="quarter" idx="12"/>
          </p:nvPr>
        </p:nvSpPr>
        <p:spPr/>
        <p:txBody>
          <a:bodyPr/>
          <a:lstStyle/>
          <a:p>
            <a:fld id="{BCDF419B-58E4-4B53-B759-6C07C8F79620}" type="slidenum">
              <a:rPr lang="en-IN" smtClean="0"/>
              <a:t>‹#›</a:t>
            </a:fld>
            <a:endParaRPr lang="en-IN"/>
          </a:p>
        </p:txBody>
      </p:sp>
    </p:spTree>
    <p:extLst>
      <p:ext uri="{BB962C8B-B14F-4D97-AF65-F5344CB8AC3E}">
        <p14:creationId xmlns:p14="http://schemas.microsoft.com/office/powerpoint/2010/main" val="381956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BDB55-4794-3EC7-3221-98F72E4CCB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C4740B-C4A9-8E52-D884-13D1B6A84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DD5E2-E6AA-4DAF-F9E0-B6126D304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0E95E-3FF4-4900-83E4-462B16FF508A}" type="datetimeFigureOut">
              <a:rPr lang="en-IN" smtClean="0"/>
              <a:t>16-04-2025</a:t>
            </a:fld>
            <a:endParaRPr lang="en-IN"/>
          </a:p>
        </p:txBody>
      </p:sp>
      <p:sp>
        <p:nvSpPr>
          <p:cNvPr id="5" name="Footer Placeholder 4">
            <a:extLst>
              <a:ext uri="{FF2B5EF4-FFF2-40B4-BE49-F238E27FC236}">
                <a16:creationId xmlns:a16="http://schemas.microsoft.com/office/drawing/2014/main" id="{1730C255-E51B-2159-8C09-C60338A97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9A6E08-2E94-BAAF-B07D-015137434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F419B-58E4-4B53-B759-6C07C8F79620}" type="slidenum">
              <a:rPr lang="en-IN" smtClean="0"/>
              <a:t>‹#›</a:t>
            </a:fld>
            <a:endParaRPr lang="en-IN"/>
          </a:p>
        </p:txBody>
      </p:sp>
    </p:spTree>
    <p:extLst>
      <p:ext uri="{BB962C8B-B14F-4D97-AF65-F5344CB8AC3E}">
        <p14:creationId xmlns:p14="http://schemas.microsoft.com/office/powerpoint/2010/main" val="162629646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BDC7-5408-8079-0BD4-046E47373FE1}"/>
              </a:ext>
            </a:extLst>
          </p:cNvPr>
          <p:cNvSpPr>
            <a:spLocks noGrp="1"/>
          </p:cNvSpPr>
          <p:nvPr>
            <p:ph type="ctrTitle"/>
          </p:nvPr>
        </p:nvSpPr>
        <p:spPr>
          <a:xfrm>
            <a:off x="797442" y="765543"/>
            <a:ext cx="10398642" cy="2406865"/>
          </a:xfrm>
        </p:spPr>
        <p:txBody>
          <a:bodyPr>
            <a:normAutofit fontScale="90000"/>
          </a:bodyPr>
          <a:lstStyle/>
          <a:p>
            <a:r>
              <a:rPr lang="en-US" sz="4400" b="1" dirty="0"/>
              <a:t>IMPLEMENTATION OF GRAPH EMBEDDING FOR REDUCTION OF MULTIDRUG EFFECTS USING</a:t>
            </a:r>
            <a:br>
              <a:rPr lang="en-US" sz="4400" b="1" dirty="0"/>
            </a:br>
            <a:r>
              <a:rPr lang="en-US" sz="4400" b="1" dirty="0"/>
              <a:t>DEEP LEARNING </a:t>
            </a:r>
            <a:br>
              <a:rPr lang="en-US" dirty="0"/>
            </a:br>
            <a:endParaRPr lang="en-IN" dirty="0"/>
          </a:p>
        </p:txBody>
      </p:sp>
      <p:sp>
        <p:nvSpPr>
          <p:cNvPr id="3" name="Subtitle 2">
            <a:extLst>
              <a:ext uri="{FF2B5EF4-FFF2-40B4-BE49-F238E27FC236}">
                <a16:creationId xmlns:a16="http://schemas.microsoft.com/office/drawing/2014/main" id="{5FDE126F-8BDE-0362-F786-134239CE49EE}"/>
              </a:ext>
            </a:extLst>
          </p:cNvPr>
          <p:cNvSpPr>
            <a:spLocks noGrp="1"/>
          </p:cNvSpPr>
          <p:nvPr>
            <p:ph type="subTitle" idx="1"/>
          </p:nvPr>
        </p:nvSpPr>
        <p:spPr>
          <a:xfrm>
            <a:off x="1567542" y="2369976"/>
            <a:ext cx="9100457" cy="2887825"/>
          </a:xfrm>
        </p:spPr>
        <p:txBody>
          <a:bodyPr>
            <a:normAutofit/>
          </a:bodyPr>
          <a:lstStyle/>
          <a:p>
            <a:endParaRPr lang="en-IN" b="1" dirty="0">
              <a:latin typeface="Times New Roman" panose="02020603050405020304" pitchFamily="18" charset="0"/>
              <a:cs typeface="Times New Roman" panose="02020603050405020304" pitchFamily="18" charset="0"/>
            </a:endParaRPr>
          </a:p>
          <a:p>
            <a:pPr algn="l"/>
            <a:endParaRPr lang="en-IN" sz="2000" i="1" dirty="0">
              <a:latin typeface="Times New Roman" panose="02020603050405020304" pitchFamily="18" charset="0"/>
              <a:cs typeface="Times New Roman" panose="02020603050405020304" pitchFamily="18" charset="0"/>
            </a:endParaRPr>
          </a:p>
          <a:p>
            <a:pPr algn="l"/>
            <a:r>
              <a:rPr lang="en-IN" sz="2000" b="1" i="1" dirty="0">
                <a:latin typeface="Times New Roman" panose="02020603050405020304" pitchFamily="18" charset="0"/>
                <a:cs typeface="Times New Roman" panose="02020603050405020304" pitchFamily="18" charset="0"/>
              </a:rPr>
              <a:t>TEAM MEMBERS:                                                               PROJECT GUIDE:</a:t>
            </a:r>
          </a:p>
          <a:p>
            <a:pPr algn="l"/>
            <a:r>
              <a:rPr lang="en-IN" sz="2000" b="1" i="1" dirty="0">
                <a:latin typeface="Times New Roman" panose="02020603050405020304" pitchFamily="18" charset="0"/>
                <a:cs typeface="Times New Roman" panose="02020603050405020304" pitchFamily="18" charset="0"/>
              </a:rPr>
              <a:t>AKASH RAJ R                                                                      </a:t>
            </a:r>
            <a:r>
              <a:rPr lang="en-IN" sz="2000" b="1" i="1" dirty="0" err="1">
                <a:latin typeface="Times New Roman" panose="02020603050405020304" pitchFamily="18" charset="0"/>
                <a:cs typeface="Times New Roman" panose="02020603050405020304" pitchFamily="18" charset="0"/>
              </a:rPr>
              <a:t>Ms.A.S.HEPSI</a:t>
            </a:r>
            <a:r>
              <a:rPr lang="en-IN" sz="2000" b="1" i="1" dirty="0">
                <a:latin typeface="Times New Roman" panose="02020603050405020304" pitchFamily="18" charset="0"/>
                <a:cs typeface="Times New Roman" panose="02020603050405020304" pitchFamily="18" charset="0"/>
              </a:rPr>
              <a:t> AJIBAH </a:t>
            </a:r>
          </a:p>
          <a:p>
            <a:pPr algn="l"/>
            <a:r>
              <a:rPr lang="en-IN" sz="2000" b="1" i="1" dirty="0">
                <a:latin typeface="Times New Roman" panose="02020603050405020304" pitchFamily="18" charset="0"/>
                <a:cs typeface="Times New Roman" panose="02020603050405020304" pitchFamily="18" charset="0"/>
              </a:rPr>
              <a:t>FRANKLIN SURYA S</a:t>
            </a:r>
          </a:p>
        </p:txBody>
      </p:sp>
    </p:spTree>
    <p:extLst>
      <p:ext uri="{BB962C8B-B14F-4D97-AF65-F5344CB8AC3E}">
        <p14:creationId xmlns:p14="http://schemas.microsoft.com/office/powerpoint/2010/main" val="171468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F0E4-1A3B-71A3-F545-68599DD2F8EB}"/>
              </a:ext>
            </a:extLst>
          </p:cNvPr>
          <p:cNvSpPr>
            <a:spLocks noGrp="1"/>
          </p:cNvSpPr>
          <p:nvPr>
            <p:ph type="title"/>
          </p:nvPr>
        </p:nvSpPr>
        <p:spPr>
          <a:xfrm>
            <a:off x="786809" y="159489"/>
            <a:ext cx="10566991" cy="882502"/>
          </a:xfrm>
        </p:spPr>
        <p:txBody>
          <a:bodyPr>
            <a:normAutofit/>
          </a:bodyPr>
          <a:lstStyle/>
          <a:p>
            <a:r>
              <a:rPr lang="en-IN" sz="30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2B7F123B-0C59-CD78-DD89-DE6E2F9A3073}"/>
              </a:ext>
            </a:extLst>
          </p:cNvPr>
          <p:cNvSpPr>
            <a:spLocks noGrp="1"/>
          </p:cNvSpPr>
          <p:nvPr>
            <p:ph idx="1"/>
          </p:nvPr>
        </p:nvSpPr>
        <p:spPr>
          <a:xfrm>
            <a:off x="542261" y="1041991"/>
            <a:ext cx="11249246" cy="5497032"/>
          </a:xfrm>
        </p:spPr>
        <p:txBody>
          <a:bodyPr>
            <a:noAutofit/>
          </a:bodyPr>
          <a:lstStyle/>
          <a:p>
            <a:pPr marL="514350" indent="-285750" algn="just">
              <a:lnSpc>
                <a:spcPct val="150000"/>
              </a:lnSpc>
              <a:spcAft>
                <a:spcPts val="800"/>
              </a:spcAft>
            </a:pPr>
            <a:r>
              <a:rPr lang="en-US" sz="1600" dirty="0"/>
              <a:t>This section outlines the proposed model for predicting drug-drug side effects, emphasizing the innovative approach of feature extraction from a graph representation of drug interactions. </a:t>
            </a:r>
          </a:p>
          <a:p>
            <a:pPr marL="514350" indent="-285750" algn="just">
              <a:lnSpc>
                <a:spcPct val="150000"/>
              </a:lnSpc>
              <a:spcAft>
                <a:spcPts val="800"/>
              </a:spcAft>
            </a:pPr>
            <a:r>
              <a:rPr lang="en-US" sz="1600" dirty="0"/>
              <a:t>The model iteratively processes all nodes and their neighbors within the graph, generating a list of binary features for each node that indicates its connections to neighboring nodes. This feature set captures the structural relationships in the graph, which are crucial for understanding potential side effects. </a:t>
            </a:r>
          </a:p>
          <a:p>
            <a:pPr marL="514350" indent="-285750" algn="just">
              <a:lnSpc>
                <a:spcPct val="150000"/>
              </a:lnSpc>
              <a:spcAft>
                <a:spcPts val="800"/>
              </a:spcAft>
            </a:pPr>
            <a:r>
              <a:rPr lang="en-US" sz="1600" dirty="0"/>
              <a:t>The model trains and evaluates a range of classifiers, including Logistic Regression, Ridge Classifier, Support Vector Machine, Random Forest Classifier, Perceptron, Passive Aggressive Classifier, and SGD Classifier. Each classifier's performance is assessed using various evaluation metrics such as accuracy, F1 score, precision, recall, and confusion matrix, providing a comprehensive analysis of their effectiveness.</a:t>
            </a:r>
          </a:p>
          <a:p>
            <a:pPr marL="514350" indent="-285750" algn="just">
              <a:lnSpc>
                <a:spcPct val="150000"/>
              </a:lnSpc>
              <a:spcAft>
                <a:spcPts val="800"/>
              </a:spcAft>
            </a:pPr>
            <a:r>
              <a:rPr lang="en-US" sz="1600" dirty="0"/>
              <a:t> By employing graph-based feature extraction and rigorous evaluation, the proposed system aims to enhance the accuracy and reliability of drug side effect predictions, facilitating better clinical decision-making.</a:t>
            </a:r>
            <a:endParaRPr lang="en-IN" sz="1600" dirty="0"/>
          </a:p>
        </p:txBody>
      </p:sp>
    </p:spTree>
    <p:extLst>
      <p:ext uri="{BB962C8B-B14F-4D97-AF65-F5344CB8AC3E}">
        <p14:creationId xmlns:p14="http://schemas.microsoft.com/office/powerpoint/2010/main" val="122876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AE14-A79E-A40B-2551-2E1FD8827AE3}"/>
              </a:ext>
            </a:extLst>
          </p:cNvPr>
          <p:cNvSpPr>
            <a:spLocks noGrp="1"/>
          </p:cNvSpPr>
          <p:nvPr>
            <p:ph type="title"/>
          </p:nvPr>
        </p:nvSpPr>
        <p:spPr>
          <a:xfrm>
            <a:off x="223284" y="233916"/>
            <a:ext cx="5050465" cy="627321"/>
          </a:xfrm>
        </p:spPr>
        <p:txBody>
          <a:bodyPr>
            <a:normAutofit fontScale="90000"/>
          </a:bodyPr>
          <a:lstStyle/>
          <a:p>
            <a:r>
              <a:rPr lang="en-IN" b="1" dirty="0">
                <a:latin typeface="Times New Roman" panose="02020603050405020304" pitchFamily="18" charset="0"/>
                <a:cs typeface="Times New Roman" panose="02020603050405020304" pitchFamily="18" charset="0"/>
              </a:rPr>
              <a:t>RESULT AND DISCUSSION</a:t>
            </a:r>
          </a:p>
        </p:txBody>
      </p:sp>
      <p:sp>
        <p:nvSpPr>
          <p:cNvPr id="4" name="Text Placeholder 3">
            <a:extLst>
              <a:ext uri="{FF2B5EF4-FFF2-40B4-BE49-F238E27FC236}">
                <a16:creationId xmlns:a16="http://schemas.microsoft.com/office/drawing/2014/main" id="{65E259F1-8124-3F9C-4363-E1DAB1629B60}"/>
              </a:ext>
            </a:extLst>
          </p:cNvPr>
          <p:cNvSpPr>
            <a:spLocks noGrp="1"/>
          </p:cNvSpPr>
          <p:nvPr>
            <p:ph type="body" sz="half" idx="2"/>
          </p:nvPr>
        </p:nvSpPr>
        <p:spPr>
          <a:xfrm>
            <a:off x="223284" y="1180213"/>
            <a:ext cx="4548741" cy="5167423"/>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In this study, we developed a deep learning model for predicting drug-drug interactions using a dataset of 1164 drug pairs and their corresponding side effects. We trained on a random 80% of the data and tested on the remaining 20%. We also used a balanced accuracy metric to account for the class imbalance in the dataset. The results showed that our model achieved an overall balanced accuracy of 98% for predicting drug-drug interactions, with a F1_score of 97%. Here are the comparison tables for different classifiers. The following tables shows the31test results on different classifiers. Where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isthe</a:t>
            </a:r>
            <a:r>
              <a:rPr lang="en-US" dirty="0">
                <a:latin typeface="Times New Roman" panose="02020603050405020304" pitchFamily="18" charset="0"/>
                <a:cs typeface="Times New Roman" panose="02020603050405020304" pitchFamily="18" charset="0"/>
              </a:rPr>
              <a:t> percentage of data used for testing and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 is the seed value used to split the graph.</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6D00E8-0A18-95CC-98A3-96CCC1AD0ADA}"/>
              </a:ext>
            </a:extLst>
          </p:cNvPr>
          <p:cNvPicPr>
            <a:picLocks noChangeAspect="1"/>
          </p:cNvPicPr>
          <p:nvPr/>
        </p:nvPicPr>
        <p:blipFill>
          <a:blip r:embed="rId2">
            <a:extLst>
              <a:ext uri="{28A0092B-C50C-407E-A947-70E740481C1C}">
                <a14:useLocalDpi xmlns:a14="http://schemas.microsoft.com/office/drawing/2010/main" val="0"/>
              </a:ext>
            </a:extLst>
          </a:blip>
          <a:srcRect l="27916" t="31556" r="29500" b="21481"/>
          <a:stretch/>
        </p:blipFill>
        <p:spPr>
          <a:xfrm>
            <a:off x="5183188" y="996950"/>
            <a:ext cx="6172200" cy="4864100"/>
          </a:xfrm>
          <a:prstGeom prst="rect">
            <a:avLst/>
          </a:prstGeom>
        </p:spPr>
      </p:pic>
      <p:sp>
        <p:nvSpPr>
          <p:cNvPr id="7" name="Picture Placeholder 6">
            <a:extLst>
              <a:ext uri="{FF2B5EF4-FFF2-40B4-BE49-F238E27FC236}">
                <a16:creationId xmlns:a16="http://schemas.microsoft.com/office/drawing/2014/main" id="{9AA132D9-58AE-65DA-0840-FD091756316D}"/>
              </a:ext>
            </a:extLst>
          </p:cNvPr>
          <p:cNvSpPr>
            <a:spLocks noGrp="1"/>
          </p:cNvSpPr>
          <p:nvPr>
            <p:ph type="pic" idx="1"/>
          </p:nvPr>
        </p:nvSpPr>
        <p:spPr>
          <a:xfrm>
            <a:off x="2013268" y="8026400"/>
            <a:ext cx="6172200" cy="862330"/>
          </a:xfrm>
        </p:spPr>
      </p:sp>
    </p:spTree>
    <p:extLst>
      <p:ext uri="{BB962C8B-B14F-4D97-AF65-F5344CB8AC3E}">
        <p14:creationId xmlns:p14="http://schemas.microsoft.com/office/powerpoint/2010/main" val="3184621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DEC9-3DA5-5CE8-930E-AE6CF607C1AB}"/>
              </a:ext>
            </a:extLst>
          </p:cNvPr>
          <p:cNvSpPr>
            <a:spLocks noGrp="1"/>
          </p:cNvSpPr>
          <p:nvPr>
            <p:ph type="ctrTitle"/>
          </p:nvPr>
        </p:nvSpPr>
        <p:spPr>
          <a:xfrm>
            <a:off x="340242" y="233916"/>
            <a:ext cx="10327758" cy="542261"/>
          </a:xfrm>
        </p:spPr>
        <p:txBody>
          <a:bodyPr>
            <a:normAutofit/>
          </a:bodyPr>
          <a:lstStyle/>
          <a:p>
            <a:pPr algn="l"/>
            <a:r>
              <a:rPr lang="en-IN" sz="30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CBD9E2E8-ABF0-07E2-511B-44A37675925A}"/>
              </a:ext>
            </a:extLst>
          </p:cNvPr>
          <p:cNvSpPr>
            <a:spLocks noGrp="1"/>
          </p:cNvSpPr>
          <p:nvPr>
            <p:ph type="subTitle" idx="1"/>
          </p:nvPr>
        </p:nvSpPr>
        <p:spPr>
          <a:xfrm>
            <a:off x="340242" y="776177"/>
            <a:ext cx="11653284" cy="5975497"/>
          </a:xfrm>
        </p:spPr>
        <p:txBody>
          <a:bodyPr>
            <a:norm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Explore methods for improving the interpretability of the model, such as feature importance  analysis or visualization techniques, to make it more useful for clinical decision-making.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Conduct a clinical trial to evaluate the model's performance in predicting drug-drug interactions in a patient population, in order to assess its real-world applicability and identify any limitations or challenges in implementing the model in practice.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 a user-friendly interface that allows for easy input of patient-specific information and provides clear output of predicted drug-drug interactions and associated risks. Expand the scope of the model to include other types of medication-related risks, such as drug disease interactions or adverse drug reactions, to provide a more comprehensive picture of potential medication risks for individual patients.</a:t>
            </a:r>
            <a:r>
              <a:rPr lang="en-US" sz="1800" dirty="0"/>
              <a:t> </a:t>
            </a:r>
          </a:p>
          <a:p>
            <a:pPr marL="285750" indent="-285750" algn="just">
              <a:lnSpc>
                <a:spcPct val="150000"/>
              </a:lnSpc>
              <a:buFont typeface="Arial" panose="020B0604020202020204" pitchFamily="34" charset="0"/>
              <a:buChar char="•"/>
            </a:pPr>
            <a:r>
              <a:rPr lang="en-US" sz="1800" dirty="0"/>
              <a:t>Recent advances in computational methods and machine learning have provided new opportunities for predicting drug-drug interactions and side effects. However, existing methods still have limitations, including poor performance, limited generalizability, approaches to predicting drug-drug interactions and side effects that can improve the accuracy and efficiency of current methods.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45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6DD9-82E2-6F4D-47F0-A9A59EE43BED}"/>
              </a:ext>
            </a:extLst>
          </p:cNvPr>
          <p:cNvSpPr>
            <a:spLocks noGrp="1"/>
          </p:cNvSpPr>
          <p:nvPr>
            <p:ph type="title"/>
          </p:nvPr>
        </p:nvSpPr>
        <p:spPr>
          <a:xfrm>
            <a:off x="312517" y="365125"/>
            <a:ext cx="11041283" cy="421953"/>
          </a:xfrm>
        </p:spPr>
        <p:txBody>
          <a:bodyPr>
            <a:normAutofit fontScale="90000"/>
          </a:bodyPr>
          <a:lstStyle/>
          <a:p>
            <a:r>
              <a:rPr lang="en-IN" sz="3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5931EBE-2FBC-5AD9-CC76-90249154A287}"/>
              </a:ext>
            </a:extLst>
          </p:cNvPr>
          <p:cNvSpPr>
            <a:spLocks noGrp="1"/>
          </p:cNvSpPr>
          <p:nvPr>
            <p:ph idx="1"/>
          </p:nvPr>
        </p:nvSpPr>
        <p:spPr>
          <a:xfrm>
            <a:off x="312517" y="925975"/>
            <a:ext cx="11500255" cy="5798916"/>
          </a:xfrm>
        </p:spPr>
        <p:txBody>
          <a:bodyPr>
            <a:normAutofit lnSpcReduction="10000"/>
          </a:bodyPr>
          <a:lstStyle/>
          <a:p>
            <a:pPr marL="457200" indent="-457200" algn="just">
              <a:lnSpc>
                <a:spcPct val="120000"/>
              </a:lnSpc>
              <a:spcAft>
                <a:spcPts val="800"/>
              </a:spcAft>
              <a:buFont typeface="+mj-lt"/>
              <a:buAutoNum type="arabicPeriod"/>
            </a:pPr>
            <a:r>
              <a:rPr lang="en-IN" sz="2000" dirty="0" err="1"/>
              <a:t>Atanasov</a:t>
            </a:r>
            <a:r>
              <a:rPr lang="en-IN" sz="2000" dirty="0"/>
              <a:t> AG, </a:t>
            </a:r>
            <a:r>
              <a:rPr lang="en-IN" sz="2000" dirty="0" err="1"/>
              <a:t>Supuran</a:t>
            </a:r>
            <a:r>
              <a:rPr lang="en-IN" sz="2000" dirty="0"/>
              <a:t> CT, </a:t>
            </a:r>
            <a:r>
              <a:rPr lang="en-IN" sz="2000" dirty="0" err="1"/>
              <a:t>Zotchev</a:t>
            </a:r>
            <a:r>
              <a:rPr lang="en-IN" sz="2000" dirty="0"/>
              <a:t> SB, </a:t>
            </a:r>
            <a:r>
              <a:rPr lang="en-IN" sz="2000" dirty="0" err="1"/>
              <a:t>Dirsch</a:t>
            </a:r>
            <a:r>
              <a:rPr lang="en-IN" sz="2000" dirty="0"/>
              <a:t> VM. “Natural products in drug discovery: advances and opportunities. Nat Rev Drug Discovery”. 2020;20(3):200–16. </a:t>
            </a:r>
          </a:p>
          <a:p>
            <a:pPr marL="457200" indent="-457200" algn="just">
              <a:lnSpc>
                <a:spcPct val="120000"/>
              </a:lnSpc>
              <a:spcAft>
                <a:spcPts val="800"/>
              </a:spcAft>
              <a:buFont typeface="+mj-lt"/>
              <a:buAutoNum type="arabicPeriod"/>
            </a:pPr>
            <a:r>
              <a:rPr lang="en-IN" sz="2000" dirty="0"/>
              <a:t>Yue X, Wang Z, Huang J, Parthasarathy S, </a:t>
            </a:r>
            <a:r>
              <a:rPr lang="en-IN" sz="2000" dirty="0" err="1"/>
              <a:t>Moosavinasab</a:t>
            </a:r>
            <a:r>
              <a:rPr lang="en-IN" sz="2000" dirty="0"/>
              <a:t> S. Graph Embedding on biomedical networks: methods, applications, and evaluations. Bioinformatics. 2020;36(4):1241–51.</a:t>
            </a:r>
          </a:p>
          <a:p>
            <a:pPr marL="457200" indent="-457200" algn="just">
              <a:lnSpc>
                <a:spcPct val="120000"/>
              </a:lnSpc>
              <a:spcAft>
                <a:spcPts val="800"/>
              </a:spcAft>
              <a:buFont typeface="+mj-lt"/>
              <a:buAutoNum type="arabicPeriod"/>
            </a:pPr>
            <a:r>
              <a:rPr lang="en-IN" sz="2000" dirty="0"/>
              <a:t>Dong Y, Chawla N, Swami A. Metapath2vec: scalable representation learning for heterogeneous networks. In: Proceedings of the 23rd ACM SIGKDD international conference on knowledge discovery and data mining; 2017. p. 135–144. </a:t>
            </a:r>
          </a:p>
          <a:p>
            <a:pPr marL="457200" indent="-457200" algn="just">
              <a:lnSpc>
                <a:spcPct val="120000"/>
              </a:lnSpc>
              <a:spcAft>
                <a:spcPts val="800"/>
              </a:spcAft>
              <a:buFont typeface="+mj-lt"/>
              <a:buAutoNum type="arabicPeriod"/>
            </a:pPr>
            <a:r>
              <a:rPr lang="en-IN" sz="2000" dirty="0"/>
              <a:t>Xu L, Wei X, Cao J, Yu Philip S. Embedding of embedding (EOE): joint embedding for coupled heterogeneous networks. In: Proceedings of the tenth ACM international conference on web search and data mining. 2017. p. 741–749.</a:t>
            </a:r>
          </a:p>
          <a:p>
            <a:pPr marL="457200" indent="-457200" algn="just">
              <a:lnSpc>
                <a:spcPct val="120000"/>
              </a:lnSpc>
              <a:spcAft>
                <a:spcPts val="800"/>
              </a:spcAft>
              <a:buFont typeface="+mj-lt"/>
              <a:buAutoNum type="arabicPeriod"/>
            </a:pPr>
            <a:r>
              <a:rPr lang="en-IN" sz="2000" dirty="0"/>
              <a:t>Qian X, Xiong Y, Dai H, Kumari KM, Wei DQ. PDC-SGB: prediction of effective drug combinations using a stochastic gradient boosting algorithm. J </a:t>
            </a:r>
            <a:r>
              <a:rPr lang="en-IN" sz="2000" dirty="0" err="1"/>
              <a:t>Theor</a:t>
            </a:r>
            <a:r>
              <a:rPr lang="en-IN" sz="2000" dirty="0"/>
              <a:t> Biol. 2017; 417:1–7. [6] M. </a:t>
            </a:r>
            <a:r>
              <a:rPr lang="en-IN" sz="2000" dirty="0" err="1"/>
              <a:t>Khonji</a:t>
            </a:r>
            <a:r>
              <a:rPr lang="en-IN" sz="2000" dirty="0"/>
              <a:t>, Y. Iraqi, and A. Jones, “Phishing detection: A literature survey,” </a:t>
            </a:r>
            <a:r>
              <a:rPr lang="en-IN" sz="2000"/>
              <a:t>IEEE Community. </a:t>
            </a:r>
            <a:r>
              <a:rPr lang="en-IN" sz="2000" dirty="0" err="1"/>
              <a:t>Surv</a:t>
            </a:r>
            <a:r>
              <a:rPr lang="en-IN" sz="2000" dirty="0"/>
              <a:t>. Tutorials, vol. 15, no. 4, pp. 2091–2121, 2013.</a:t>
            </a:r>
            <a:endParaRPr lang="en-IN" sz="2000" b="1" dirty="0"/>
          </a:p>
        </p:txBody>
      </p:sp>
    </p:spTree>
    <p:extLst>
      <p:ext uri="{BB962C8B-B14F-4D97-AF65-F5344CB8AC3E}">
        <p14:creationId xmlns:p14="http://schemas.microsoft.com/office/powerpoint/2010/main" val="212456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D3FF-ABB2-9D4D-E413-5ED9E8B8429F}"/>
              </a:ext>
            </a:extLst>
          </p:cNvPr>
          <p:cNvSpPr>
            <a:spLocks noGrp="1"/>
          </p:cNvSpPr>
          <p:nvPr>
            <p:ph type="ctrTitle"/>
          </p:nvPr>
        </p:nvSpPr>
        <p:spPr>
          <a:xfrm>
            <a:off x="751367" y="361509"/>
            <a:ext cx="9916633" cy="712379"/>
          </a:xfrm>
        </p:spPr>
        <p:txBody>
          <a:bodyPr>
            <a:normAutofit/>
          </a:bodyPr>
          <a:lstStyle/>
          <a:p>
            <a:pPr algn="l"/>
            <a:r>
              <a:rPr lang="en-IN" sz="3000" b="1" dirty="0">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422A4C94-0271-1ACE-C050-3765D0B0BCFB}"/>
              </a:ext>
            </a:extLst>
          </p:cNvPr>
          <p:cNvSpPr>
            <a:spLocks noGrp="1"/>
          </p:cNvSpPr>
          <p:nvPr>
            <p:ph type="subTitle" idx="1"/>
          </p:nvPr>
        </p:nvSpPr>
        <p:spPr>
          <a:xfrm>
            <a:off x="751367" y="1073888"/>
            <a:ext cx="10689265" cy="5422605"/>
          </a:xfrm>
        </p:spPr>
        <p:txBody>
          <a:bodyPr>
            <a:noAutofit/>
          </a:bodyPr>
          <a:lstStyle/>
          <a:p>
            <a:pPr marL="342900" indent="-342900" algn="just">
              <a:lnSpc>
                <a:spcPct val="100000"/>
              </a:lnSpc>
              <a:buFont typeface="Arial" panose="020B0604020202020204" pitchFamily="34" charset="0"/>
              <a:buChar char="•"/>
            </a:pPr>
            <a:r>
              <a:rPr lang="en-US" sz="2000" dirty="0">
                <a:solidFill>
                  <a:schemeClr val="tx1">
                    <a:lumMod val="75000"/>
                    <a:lumOff val="25000"/>
                  </a:schemeClr>
                </a:solidFill>
              </a:rPr>
              <a:t>Patients often take multiple drugs to manage complex or co-existing diseases, but certain drug combinations can lead to harmful side effects. To address this, we developed an algorithm that predicts drug combinations with minimal side effects using graph embeddings. </a:t>
            </a:r>
          </a:p>
          <a:p>
            <a:pPr marL="342900" indent="-342900" algn="just">
              <a:lnSpc>
                <a:spcPct val="100000"/>
              </a:lnSpc>
              <a:buFont typeface="Arial" panose="020B0604020202020204" pitchFamily="34" charset="0"/>
              <a:buChar char="•"/>
            </a:pPr>
            <a:r>
              <a:rPr lang="en-US" sz="2000" dirty="0">
                <a:solidFill>
                  <a:schemeClr val="tx1">
                    <a:lumMod val="75000"/>
                    <a:lumOff val="25000"/>
                  </a:schemeClr>
                </a:solidFill>
              </a:rPr>
              <a:t>While graph analytics provide valuable insights into complex networks, traditional methods are challenged by high computational costs and memory demands due to the high-dimensionality and heterogeneous nature of large networks. </a:t>
            </a:r>
          </a:p>
          <a:p>
            <a:pPr marL="342900" indent="-342900" algn="just">
              <a:lnSpc>
                <a:spcPct val="100000"/>
              </a:lnSpc>
              <a:buFont typeface="Arial" panose="020B0604020202020204" pitchFamily="34" charset="0"/>
              <a:buChar char="•"/>
            </a:pPr>
            <a:r>
              <a:rPr lang="en-US" sz="2000" dirty="0">
                <a:solidFill>
                  <a:schemeClr val="tx1">
                    <a:lumMod val="75000"/>
                    <a:lumOff val="25000"/>
                  </a:schemeClr>
                </a:solidFill>
              </a:rPr>
              <a:t>Drug-drug interactions (DDIs) can result in serious medical complications, making accurate prediction crucial for patient safety and cost reduction in drug development. Machine learning (ML) is commonly applied to predict DDIs, but existing methods often struggle with skewed datasets. </a:t>
            </a:r>
          </a:p>
          <a:p>
            <a:pPr marL="342900" indent="-342900" algn="just">
              <a:lnSpc>
                <a:spcPct val="100000"/>
              </a:lnSpc>
              <a:buFont typeface="Arial" panose="020B0604020202020204" pitchFamily="34" charset="0"/>
              <a:buChar char="•"/>
            </a:pPr>
            <a:r>
              <a:rPr lang="en-US" sz="2000" dirty="0">
                <a:solidFill>
                  <a:schemeClr val="tx1">
                    <a:lumMod val="75000"/>
                    <a:lumOff val="25000"/>
                  </a:schemeClr>
                </a:solidFill>
              </a:rPr>
              <a:t>Current drug discovery approaches rely heavily on clinical evaluations and post-marketing surveillance, limiting the available information. To improve DDI prediction, we employ the Node2Vec algorithm, which generates links between drug-drug and drug-protein nodes. </a:t>
            </a:r>
          </a:p>
        </p:txBody>
      </p:sp>
    </p:spTree>
    <p:extLst>
      <p:ext uri="{BB962C8B-B14F-4D97-AF65-F5344CB8AC3E}">
        <p14:creationId xmlns:p14="http://schemas.microsoft.com/office/powerpoint/2010/main" val="156228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3A4D-F95B-4727-4C9B-011F4B8169B1}"/>
              </a:ext>
            </a:extLst>
          </p:cNvPr>
          <p:cNvSpPr>
            <a:spLocks noGrp="1"/>
          </p:cNvSpPr>
          <p:nvPr>
            <p:ph type="ctrTitle"/>
          </p:nvPr>
        </p:nvSpPr>
        <p:spPr>
          <a:xfrm>
            <a:off x="563525" y="-441252"/>
            <a:ext cx="10147005" cy="1419447"/>
          </a:xfrm>
        </p:spPr>
        <p:txBody>
          <a:bodyPr>
            <a:normAutofit/>
          </a:bodyPr>
          <a:lstStyle/>
          <a:p>
            <a:pPr algn="l"/>
            <a:r>
              <a:rPr lang="en-IN" sz="30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C058B4BB-FAB1-7F43-F0B0-82CF9C52D6E4}"/>
              </a:ext>
            </a:extLst>
          </p:cNvPr>
          <p:cNvSpPr>
            <a:spLocks noGrp="1"/>
          </p:cNvSpPr>
          <p:nvPr>
            <p:ph type="subTitle" idx="1"/>
          </p:nvPr>
        </p:nvSpPr>
        <p:spPr>
          <a:xfrm>
            <a:off x="106326" y="978195"/>
            <a:ext cx="11695814" cy="5592726"/>
          </a:xfrm>
        </p:spPr>
        <p:txBody>
          <a:bodyPr>
            <a:normAutofit fontScale="92500" lnSpcReduction="10000"/>
          </a:bodyPr>
          <a:lstStyle/>
          <a:p>
            <a:pPr marL="742950" indent="-285750" algn="just">
              <a:lnSpc>
                <a:spcPct val="150000"/>
              </a:lnSpc>
              <a:spcAft>
                <a:spcPts val="800"/>
              </a:spcAft>
              <a:buFont typeface="Arial" panose="020B0604020202020204" pitchFamily="34" charset="0"/>
              <a:buChar char="•"/>
            </a:pPr>
            <a:r>
              <a:rPr lang="en-US" sz="1700" kern="100" dirty="0">
                <a:effectLst/>
                <a:latin typeface="Times New Roman" panose="02020603050405020304" pitchFamily="18" charset="0"/>
                <a:ea typeface="Calibri" panose="020F0502020204030204" pitchFamily="34" charset="0"/>
                <a:cs typeface="Latha" panose="020B0604020202020204" pitchFamily="34" charset="0"/>
              </a:rPr>
              <a:t>Drug-drug interactions (DDIs) are a critical issue in medicine, particularly for patients taking multiple medications, such as those with chronic conditions. DDIs can result in severe side effects, contributing to the approximately 2.2 million serious adverse drug reactions annually in the U.S., with 7% attributed to DDIs. </a:t>
            </a:r>
          </a:p>
          <a:p>
            <a:pPr marL="742950" indent="-285750" algn="just">
              <a:lnSpc>
                <a:spcPct val="150000"/>
              </a:lnSpc>
              <a:spcAft>
                <a:spcPts val="800"/>
              </a:spcAft>
              <a:buFont typeface="Arial" panose="020B0604020202020204" pitchFamily="34" charset="0"/>
              <a:buChar char="•"/>
            </a:pPr>
            <a:r>
              <a:rPr lang="en-US" sz="1700" kern="100" dirty="0">
                <a:effectLst/>
                <a:latin typeface="Times New Roman" panose="02020603050405020304" pitchFamily="18" charset="0"/>
                <a:ea typeface="Calibri" panose="020F0502020204030204" pitchFamily="34" charset="0"/>
                <a:cs typeface="Latha" panose="020B0604020202020204" pitchFamily="34" charset="0"/>
              </a:rPr>
              <a:t>Traditional methods for </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predicting DDIs, like in vitro and in vivo testing, are costly, time-consuming, and may not capture the complexities of human physiology. As a result, there is a growing need for more efficient and accurate DDI prediction methods. Machine learning and network-based approaches provide promising alternatives. </a:t>
            </a:r>
          </a:p>
          <a:p>
            <a:pPr marL="742950" indent="-285750" algn="just">
              <a:lnSpc>
                <a:spcPct val="150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Latha" panose="020B0604020202020204" pitchFamily="34" charset="0"/>
              </a:rPr>
              <a:t>These computational methods analyze large datasets of drug-target interactions and drug structures to predict the effects of drug combinations. Early successes using machine learning have demonstrated its potential to predict DDIs and identify side effects accurately. Network-based methods are also gaining attention as a complementary strategy.</a:t>
            </a:r>
          </a:p>
          <a:p>
            <a:pPr marL="742950" indent="-285750" algn="just">
              <a:lnSpc>
                <a:spcPct val="150000"/>
              </a:lnSpc>
              <a:spcAft>
                <a:spcPts val="8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Latha" panose="020B0604020202020204" pitchFamily="34" charset="0"/>
              </a:rPr>
              <a:t> Advancing accurate DDI prediction methods is crucial for both drug development and clinical practice. By identifying potential DDIs early, researchers can modify drug structures, and clinicians can make better-informed decisions about medication management, ultimately reducing the risk of adverse reactions. This thesis explores deep learning and graph embedding techniques to improve DDI prediction.</a:t>
            </a:r>
            <a:endParaRPr lang="en-IN" sz="1800" dirty="0"/>
          </a:p>
        </p:txBody>
      </p:sp>
    </p:spTree>
    <p:extLst>
      <p:ext uri="{BB962C8B-B14F-4D97-AF65-F5344CB8AC3E}">
        <p14:creationId xmlns:p14="http://schemas.microsoft.com/office/powerpoint/2010/main" val="216325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0B54-E054-EF7C-E569-B94CAC59967A}"/>
              </a:ext>
            </a:extLst>
          </p:cNvPr>
          <p:cNvSpPr>
            <a:spLocks noGrp="1"/>
          </p:cNvSpPr>
          <p:nvPr>
            <p:ph type="ctrTitle"/>
          </p:nvPr>
        </p:nvSpPr>
        <p:spPr>
          <a:xfrm>
            <a:off x="595423" y="495042"/>
            <a:ext cx="9998149" cy="600111"/>
          </a:xfrm>
        </p:spPr>
        <p:txBody>
          <a:bodyPr>
            <a:normAutofit/>
          </a:bodyPr>
          <a:lstStyle/>
          <a:p>
            <a:pPr algn="l"/>
            <a:r>
              <a:rPr lang="en-IN" sz="3000" b="1"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750C5D4A-8C1B-A167-6291-7BB5D64F8333}"/>
              </a:ext>
            </a:extLst>
          </p:cNvPr>
          <p:cNvSpPr>
            <a:spLocks noGrp="1"/>
          </p:cNvSpPr>
          <p:nvPr>
            <p:ph type="subTitle" idx="1"/>
          </p:nvPr>
        </p:nvSpPr>
        <p:spPr>
          <a:xfrm>
            <a:off x="701749" y="1095153"/>
            <a:ext cx="11227981" cy="7350757"/>
          </a:xfrm>
        </p:spPr>
        <p:txBody>
          <a:bodyPr>
            <a:noAutofit/>
          </a:bodyPr>
          <a:lstStyle/>
          <a:p>
            <a:pPr algn="just">
              <a:lnSpc>
                <a:spcPct val="120000"/>
              </a:lnSpc>
            </a:pPr>
            <a:r>
              <a:rPr lang="en-US" sz="2000" b="1" dirty="0">
                <a:latin typeface="Times New Roman" panose="02020603050405020304" pitchFamily="18" charset="0"/>
                <a:cs typeface="Times New Roman" panose="02020603050405020304" pitchFamily="18" charset="0"/>
              </a:rPr>
              <a:t>Develop an accurate predictive model: </a:t>
            </a:r>
            <a:r>
              <a:rPr lang="en-US" sz="2000" dirty="0">
                <a:latin typeface="Times New Roman" panose="02020603050405020304" pitchFamily="18" charset="0"/>
                <a:cs typeface="Times New Roman" panose="02020603050405020304" pitchFamily="18" charset="0"/>
              </a:rPr>
              <a:t>Utilize graph embedding techniques to build a model that can effectively predict drug-drug interactions (DDIs), focusing on reducing adverse multi-drug effects.</a:t>
            </a:r>
          </a:p>
          <a:p>
            <a:pPr algn="just">
              <a:lnSpc>
                <a:spcPct val="120000"/>
              </a:lnSpc>
            </a:pPr>
            <a:r>
              <a:rPr lang="en-US" sz="2000" b="1" dirty="0">
                <a:latin typeface="Times New Roman" panose="02020603050405020304" pitchFamily="18" charset="0"/>
                <a:cs typeface="Times New Roman" panose="02020603050405020304" pitchFamily="18" charset="0"/>
              </a:rPr>
              <a:t>Integrate biological and chemical data: </a:t>
            </a:r>
            <a:r>
              <a:rPr lang="en-US" sz="2000" dirty="0">
                <a:latin typeface="Times New Roman" panose="02020603050405020304" pitchFamily="18" charset="0"/>
                <a:cs typeface="Times New Roman" panose="02020603050405020304" pitchFamily="18" charset="0"/>
              </a:rPr>
              <a:t>Analyze large-scale datasets of drug-target interactions, drug chemical structures, and biological pathways to create informative drug interaction networks for embedding.</a:t>
            </a:r>
          </a:p>
          <a:p>
            <a:pPr algn="just">
              <a:lnSpc>
                <a:spcPct val="120000"/>
              </a:lnSpc>
            </a:pPr>
            <a:r>
              <a:rPr lang="en-US" sz="2000" b="1" dirty="0">
                <a:latin typeface="Times New Roman" panose="02020603050405020304" pitchFamily="18" charset="0"/>
                <a:cs typeface="Times New Roman" panose="02020603050405020304" pitchFamily="18" charset="0"/>
              </a:rPr>
              <a:t>Optimize graph embedding algorithms: </a:t>
            </a:r>
            <a:r>
              <a:rPr lang="en-US" sz="2000" dirty="0">
                <a:latin typeface="Times New Roman" panose="02020603050405020304" pitchFamily="18" charset="0"/>
                <a:cs typeface="Times New Roman" panose="02020603050405020304" pitchFamily="18" charset="0"/>
              </a:rPr>
              <a:t>Implement and fine-tune graph embedding algorithms (e.g., Node2Vec, Graph Convolutional Networks) to improve the accuracy and efficiency of predicting multi-drug interactions.</a:t>
            </a:r>
          </a:p>
          <a:p>
            <a:pPr algn="just">
              <a:lnSpc>
                <a:spcPct val="120000"/>
              </a:lnSpc>
            </a:pPr>
            <a:r>
              <a:rPr lang="en-US" sz="2000" b="1" dirty="0">
                <a:latin typeface="Times New Roman" panose="02020603050405020304" pitchFamily="18" charset="0"/>
                <a:cs typeface="Times New Roman" panose="02020603050405020304" pitchFamily="18" charset="0"/>
              </a:rPr>
              <a:t>Reduce adverse drug effects: </a:t>
            </a:r>
            <a:r>
              <a:rPr lang="en-US" sz="2000" dirty="0">
                <a:latin typeface="Times New Roman" panose="02020603050405020304" pitchFamily="18" charset="0"/>
                <a:cs typeface="Times New Roman" panose="02020603050405020304" pitchFamily="18" charset="0"/>
              </a:rPr>
              <a:t>Use the graph embeddings to identify potential harmful drug combinations early, thus minimizing adverse effects in multi-drug therapies.</a:t>
            </a:r>
          </a:p>
          <a:p>
            <a:pPr algn="just">
              <a:lnSpc>
                <a:spcPct val="120000"/>
              </a:lnSpc>
            </a:pPr>
            <a:r>
              <a:rPr lang="en-US" sz="2000" b="1" dirty="0">
                <a:latin typeface="Times New Roman" panose="02020603050405020304" pitchFamily="18" charset="0"/>
                <a:cs typeface="Times New Roman" panose="02020603050405020304" pitchFamily="18" charset="0"/>
              </a:rPr>
              <a:t>Contribute to clinical decision support</a:t>
            </a:r>
            <a:r>
              <a:rPr lang="en-US" sz="2000" dirty="0">
                <a:latin typeface="Times New Roman" panose="02020603050405020304" pitchFamily="18" charset="0"/>
                <a:cs typeface="Times New Roman" panose="02020603050405020304" pitchFamily="18" charset="0"/>
              </a:rPr>
              <a:t>: Provide insights that can assist healthcare providers in making informed decisions about prescribing safer drug combinations for patients.</a:t>
            </a:r>
          </a:p>
          <a:p>
            <a:pPr algn="just">
              <a:lnSpc>
                <a:spcPct val="120000"/>
              </a:lnSpc>
            </a:pPr>
            <a:r>
              <a:rPr lang="en-US" sz="2000" b="1" dirty="0">
                <a:latin typeface="Times New Roman" panose="02020603050405020304" pitchFamily="18" charset="0"/>
                <a:cs typeface="Times New Roman" panose="02020603050405020304" pitchFamily="18" charset="0"/>
              </a:rPr>
              <a:t>Enhance scalability and performance: </a:t>
            </a:r>
            <a:r>
              <a:rPr lang="en-US" sz="2000" dirty="0">
                <a:latin typeface="Times New Roman" panose="02020603050405020304" pitchFamily="18" charset="0"/>
                <a:cs typeface="Times New Roman" panose="02020603050405020304" pitchFamily="18" charset="0"/>
              </a:rPr>
              <a:t>Ensure the developed model is scalable and can handle large datasets efficiently, enabling real-world application in clinical or pharmaceutical settings.</a:t>
            </a:r>
          </a:p>
          <a:p>
            <a:pPr algn="just">
              <a:lnSpc>
                <a:spcPct val="120000"/>
              </a:lnSpc>
            </a:pPr>
            <a:endParaRPr lang="en-US" sz="2000" b="1" dirty="0">
              <a:latin typeface="Times New Roman" panose="02020603050405020304" pitchFamily="18" charset="0"/>
              <a:cs typeface="Times New Roman" panose="02020603050405020304" pitchFamily="18" charset="0"/>
            </a:endParaRPr>
          </a:p>
          <a:p>
            <a:pPr algn="just">
              <a:lnSpc>
                <a:spcPct val="120000"/>
              </a:lnSpc>
            </a:pPr>
            <a:r>
              <a:rPr lang="en-US" sz="2000" b="1" dirty="0">
                <a:latin typeface="Times New Roman" panose="02020603050405020304" pitchFamily="18" charset="0"/>
                <a:cs typeface="Times New Roman" panose="02020603050405020304" pitchFamily="18" charset="0"/>
              </a:rPr>
              <a:t>Validate the model's effectiveness: Test and validate the model's performance using benchmark datasets and compare its predictions with existing methods for DDI detection.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25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8BC8DC-51E2-D560-5548-A167D4A7B02B}"/>
              </a:ext>
            </a:extLst>
          </p:cNvPr>
          <p:cNvSpPr>
            <a:spLocks noGrp="1"/>
          </p:cNvSpPr>
          <p:nvPr>
            <p:ph type="title"/>
          </p:nvPr>
        </p:nvSpPr>
        <p:spPr>
          <a:xfrm>
            <a:off x="1" y="1"/>
            <a:ext cx="11353800" cy="856526"/>
          </a:xfrm>
        </p:spPr>
        <p:txBody>
          <a:bodyPr>
            <a:normAutofit/>
          </a:bodyPr>
          <a:lstStyle/>
          <a:p>
            <a:r>
              <a:rPr lang="en-IN" sz="3000" b="1" dirty="0">
                <a:latin typeface="Times New Roman" panose="02020603050405020304" pitchFamily="18" charset="0"/>
                <a:cs typeface="Times New Roman" panose="02020603050405020304" pitchFamily="18" charset="0"/>
              </a:rPr>
              <a:t>LITERTAURE SURVEY</a:t>
            </a:r>
          </a:p>
        </p:txBody>
      </p:sp>
      <p:graphicFrame>
        <p:nvGraphicFramePr>
          <p:cNvPr id="6" name="Content Placeholder 5">
            <a:extLst>
              <a:ext uri="{FF2B5EF4-FFF2-40B4-BE49-F238E27FC236}">
                <a16:creationId xmlns:a16="http://schemas.microsoft.com/office/drawing/2014/main" id="{94D2CF72-A2C4-37FE-2EDD-95F67036B061}"/>
              </a:ext>
            </a:extLst>
          </p:cNvPr>
          <p:cNvGraphicFramePr>
            <a:graphicFrameLocks noGrp="1"/>
          </p:cNvGraphicFramePr>
          <p:nvPr>
            <p:ph idx="1"/>
            <p:extLst>
              <p:ext uri="{D42A27DB-BD31-4B8C-83A1-F6EECF244321}">
                <p14:modId xmlns:p14="http://schemas.microsoft.com/office/powerpoint/2010/main" val="3896857627"/>
              </p:ext>
            </p:extLst>
          </p:nvPr>
        </p:nvGraphicFramePr>
        <p:xfrm>
          <a:off x="0" y="709687"/>
          <a:ext cx="12212321" cy="7239948"/>
        </p:xfrm>
        <a:graphic>
          <a:graphicData uri="http://schemas.openxmlformats.org/drawingml/2006/table">
            <a:tbl>
              <a:tblPr firstRow="1" firstCol="1" bandRow="1">
                <a:tableStyleId>{5C22544A-7EE6-4342-B048-85BDC9FD1C3A}</a:tableStyleId>
              </a:tblPr>
              <a:tblGrid>
                <a:gridCol w="1341995">
                  <a:extLst>
                    <a:ext uri="{9D8B030D-6E8A-4147-A177-3AD203B41FA5}">
                      <a16:colId xmlns:a16="http://schemas.microsoft.com/office/drawing/2014/main" val="3064748670"/>
                    </a:ext>
                  </a:extLst>
                </a:gridCol>
                <a:gridCol w="1341995">
                  <a:extLst>
                    <a:ext uri="{9D8B030D-6E8A-4147-A177-3AD203B41FA5}">
                      <a16:colId xmlns:a16="http://schemas.microsoft.com/office/drawing/2014/main" val="3497721154"/>
                    </a:ext>
                  </a:extLst>
                </a:gridCol>
                <a:gridCol w="1341995">
                  <a:extLst>
                    <a:ext uri="{9D8B030D-6E8A-4147-A177-3AD203B41FA5}">
                      <a16:colId xmlns:a16="http://schemas.microsoft.com/office/drawing/2014/main" val="3091714657"/>
                    </a:ext>
                  </a:extLst>
                </a:gridCol>
                <a:gridCol w="4232727">
                  <a:extLst>
                    <a:ext uri="{9D8B030D-6E8A-4147-A177-3AD203B41FA5}">
                      <a16:colId xmlns:a16="http://schemas.microsoft.com/office/drawing/2014/main" val="228382914"/>
                    </a:ext>
                  </a:extLst>
                </a:gridCol>
                <a:gridCol w="2611614">
                  <a:extLst>
                    <a:ext uri="{9D8B030D-6E8A-4147-A177-3AD203B41FA5}">
                      <a16:colId xmlns:a16="http://schemas.microsoft.com/office/drawing/2014/main" val="3792006885"/>
                    </a:ext>
                  </a:extLst>
                </a:gridCol>
                <a:gridCol w="1341995">
                  <a:extLst>
                    <a:ext uri="{9D8B030D-6E8A-4147-A177-3AD203B41FA5}">
                      <a16:colId xmlns:a16="http://schemas.microsoft.com/office/drawing/2014/main" val="446869381"/>
                    </a:ext>
                  </a:extLst>
                </a:gridCol>
              </a:tblGrid>
              <a:tr h="251454">
                <a:tc>
                  <a:txBody>
                    <a:bodyPr/>
                    <a:lstStyle/>
                    <a:p>
                      <a:pPr>
                        <a:lnSpc>
                          <a:spcPct val="115000"/>
                        </a:lnSpc>
                        <a:spcAft>
                          <a:spcPts val="1000"/>
                        </a:spcAft>
                      </a:pPr>
                      <a:r>
                        <a:rPr lang="en-US" sz="1600" dirty="0" err="1">
                          <a:effectLst/>
                        </a:rPr>
                        <a:t>S.No</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a:effectLst/>
                        </a:rPr>
                        <a:t>Author &amp; Year</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r>
                        <a:rPr lang="en-US" sz="1800" dirty="0">
                          <a:effectLst/>
                        </a:rPr>
                        <a:t>Title</a:t>
                      </a:r>
                      <a:endParaRPr lang="en-IN" dirty="0"/>
                    </a:p>
                  </a:txBody>
                  <a:tcPr marL="40723" marR="40723" marT="0" marB="0"/>
                </a:tc>
                <a:tc>
                  <a:txBody>
                    <a:bodyPr/>
                    <a:lstStyle/>
                    <a:p>
                      <a:pPr>
                        <a:lnSpc>
                          <a:spcPct val="115000"/>
                        </a:lnSpc>
                        <a:spcAft>
                          <a:spcPts val="1000"/>
                        </a:spcAft>
                      </a:pPr>
                      <a:r>
                        <a:rPr lang="en-US" sz="1400">
                          <a:effectLst/>
                        </a:rPr>
                        <a:t>Methodology</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a:effectLst/>
                        </a:rPr>
                        <a:t>Pros</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a:effectLst/>
                        </a:rPr>
                        <a:t>Cons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extLst>
                  <a:ext uri="{0D108BD9-81ED-4DB2-BD59-A6C34878D82A}">
                    <a16:rowId xmlns:a16="http://schemas.microsoft.com/office/drawing/2014/main" val="4026640020"/>
                  </a:ext>
                </a:extLst>
              </a:tr>
              <a:tr h="1110297">
                <a:tc>
                  <a:txBody>
                    <a:bodyPr/>
                    <a:lstStyle/>
                    <a:p>
                      <a:pPr>
                        <a:lnSpc>
                          <a:spcPct val="115000"/>
                        </a:lnSpc>
                        <a:spcAft>
                          <a:spcPts val="1000"/>
                        </a:spcAft>
                      </a:pPr>
                      <a:r>
                        <a:rPr lang="en-US" sz="1400" dirty="0">
                          <a:effectLst/>
                        </a:rPr>
                        <a:t>1</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IN" sz="1400" dirty="0" err="1"/>
                        <a:t>Zitnik</a:t>
                      </a:r>
                      <a:r>
                        <a:rPr lang="en-IN" sz="1400" dirty="0"/>
                        <a:t> et al. (2018)</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r>
                        <a:rPr lang="en-US" sz="1400" dirty="0"/>
                        <a:t>Graph Convolutional Networks for Drug Interaction Prediction.</a:t>
                      </a:r>
                      <a:endParaRPr lang="en-IN" sz="1400" dirty="0"/>
                    </a:p>
                  </a:txBody>
                  <a:tcPr marL="40723" marR="40723" marT="0" marB="0"/>
                </a:tc>
                <a:tc>
                  <a:txBody>
                    <a:bodyPr/>
                    <a:lstStyle/>
                    <a:p>
                      <a:pPr>
                        <a:lnSpc>
                          <a:spcPct val="115000"/>
                        </a:lnSpc>
                        <a:spcAft>
                          <a:spcPts val="1000"/>
                        </a:spcAft>
                      </a:pPr>
                      <a:r>
                        <a:rPr lang="en-US" sz="1400" dirty="0"/>
                        <a:t>graph convolutional network (GCN) to model DDIs by representing drugs and their relationships as nodes and edges in a graph.</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Graph embedding can capture complex relationships in biological networks.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Graph embedding techniques can be complex to implement.</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extLst>
                  <a:ext uri="{0D108BD9-81ED-4DB2-BD59-A6C34878D82A}">
                    <a16:rowId xmlns:a16="http://schemas.microsoft.com/office/drawing/2014/main" val="997327559"/>
                  </a:ext>
                </a:extLst>
              </a:tr>
              <a:tr h="1335208">
                <a:tc>
                  <a:txBody>
                    <a:bodyPr/>
                    <a:lstStyle/>
                    <a:p>
                      <a:pPr>
                        <a:lnSpc>
                          <a:spcPct val="115000"/>
                        </a:lnSpc>
                        <a:spcAft>
                          <a:spcPts val="1000"/>
                        </a:spcAft>
                      </a:pPr>
                      <a:r>
                        <a:rPr lang="en-US" sz="1400" dirty="0">
                          <a:effectLst/>
                        </a:rPr>
                        <a:t>2</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IN" sz="1400" dirty="0" err="1"/>
                        <a:t>Vilar</a:t>
                      </a:r>
                      <a:r>
                        <a:rPr lang="en-IN" sz="1400" dirty="0"/>
                        <a:t> et al. (2017)</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Network-Based Approaches for Drug-Drug Prediction.</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The study highlighted how drug networks, built from drug-target interactions, chemical similarities, and pharmacological profiles, could be analyzed using graph embedding techniques.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Graph-based methods can handle large datasets, making it easier to analyze interactions between multiple drugs.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The effectiveness of graph embeddings depends on the quality.</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extLst>
                  <a:ext uri="{0D108BD9-81ED-4DB2-BD59-A6C34878D82A}">
                    <a16:rowId xmlns:a16="http://schemas.microsoft.com/office/drawing/2014/main" val="810941697"/>
                  </a:ext>
                </a:extLst>
              </a:tr>
              <a:tr h="1335208">
                <a:tc>
                  <a:txBody>
                    <a:bodyPr/>
                    <a:lstStyle/>
                    <a:p>
                      <a:pPr>
                        <a:lnSpc>
                          <a:spcPct val="115000"/>
                        </a:lnSpc>
                        <a:spcAft>
                          <a:spcPts val="1000"/>
                        </a:spcAft>
                      </a:pPr>
                      <a:r>
                        <a:rPr lang="en-US" sz="1400" dirty="0">
                          <a:effectLst/>
                        </a:rPr>
                        <a:t>3</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IN" sz="1400" dirty="0" err="1"/>
                        <a:t>Velickovic</a:t>
                      </a:r>
                      <a:r>
                        <a:rPr lang="en-IN" sz="1400" dirty="0"/>
                        <a:t> et al. (2018) </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400" dirty="0"/>
                        <a:t>Graph Attention Networks (GAT), an extension of GCNs.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GATs have been applied to DDI datasets, enabling the model to focus on the most relevant drug interactions for predicting multi-drug effects.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Graph embeddings allow for the integration of heterogeneous data sources, such as drug-target interactions, chemical structures, and biological pathways.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The embedding process often reduces high-dimensional data to lower dimensions.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extLst>
                  <a:ext uri="{0D108BD9-81ED-4DB2-BD59-A6C34878D82A}">
                    <a16:rowId xmlns:a16="http://schemas.microsoft.com/office/drawing/2014/main" val="3313309089"/>
                  </a:ext>
                </a:extLst>
              </a:tr>
              <a:tr h="1335208">
                <a:tc>
                  <a:txBody>
                    <a:bodyPr/>
                    <a:lstStyle/>
                    <a:p>
                      <a:pPr>
                        <a:lnSpc>
                          <a:spcPct val="115000"/>
                        </a:lnSpc>
                        <a:spcAft>
                          <a:spcPts val="1000"/>
                        </a:spcAft>
                      </a:pPr>
                      <a:r>
                        <a:rPr lang="en-US" sz="1400">
                          <a:effectLst/>
                        </a:rPr>
                        <a:t>4</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IN" sz="1400" dirty="0"/>
                        <a:t>Wang et al. (2021) </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Multi-View Graph Embedding for Drug Interaction Prediction.</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multi-view graph embedding techniques that integrate multiple sources of biological information, such as drug-target, drug-disease, and drug-side effect interactions.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Embeddings can reveal hidden patterns and relationships in drug interaction networks, enabling the identification of novel drug combinations or interactions.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With deep graph-based models, there's a potential risk of overfitting to the training data</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extLst>
                  <a:ext uri="{0D108BD9-81ED-4DB2-BD59-A6C34878D82A}">
                    <a16:rowId xmlns:a16="http://schemas.microsoft.com/office/drawing/2014/main" val="3681874451"/>
                  </a:ext>
                </a:extLst>
              </a:tr>
              <a:tr h="1380377">
                <a:tc>
                  <a:txBody>
                    <a:bodyPr/>
                    <a:lstStyle/>
                    <a:p>
                      <a:pPr>
                        <a:lnSpc>
                          <a:spcPct val="115000"/>
                        </a:lnSpc>
                        <a:spcAft>
                          <a:spcPts val="1000"/>
                        </a:spcAft>
                      </a:pPr>
                      <a:r>
                        <a:rPr lang="en-US" sz="1400">
                          <a:effectLst/>
                        </a:rPr>
                        <a:t>5</a:t>
                      </a:r>
                      <a:endParaRPr lang="en-IN" sz="1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IN" sz="1400" dirty="0" err="1"/>
                        <a:t>Zong</a:t>
                      </a:r>
                      <a:r>
                        <a:rPr lang="en-IN" sz="1400" dirty="0"/>
                        <a:t> et al. (2019)</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r>
                        <a:rPr lang="en-US" sz="1400" b="0" dirty="0"/>
                        <a:t>Graph Embedding for Drug Repositioning and Interaction Discovery.</a:t>
                      </a:r>
                    </a:p>
                    <a:p>
                      <a:pPr>
                        <a:lnSpc>
                          <a:spcPct val="115000"/>
                        </a:lnSpc>
                        <a:spcAft>
                          <a:spcPts val="1000"/>
                        </a:spcAft>
                      </a:pP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By embedding drugs into a low-dimensional space, the study was able to predict new drug interactions and reveal unknown relationships that could reduce the risk of multi-drug side effects. </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Once trained, graph embedding models can process new data quickly, making them suitable for real-time or large-scale DDI predictions in clinical settings.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tc>
                  <a:txBody>
                    <a:bodyPr/>
                    <a:lstStyle/>
                    <a:p>
                      <a:pPr>
                        <a:lnSpc>
                          <a:spcPct val="115000"/>
                        </a:lnSpc>
                        <a:spcAft>
                          <a:spcPts val="1000"/>
                        </a:spcAft>
                      </a:pPr>
                      <a:r>
                        <a:rPr lang="en-US" sz="1400" dirty="0"/>
                        <a:t>they may not provide deep mechanistic insight into the biological processes.</a:t>
                      </a:r>
                      <a:endParaRPr lang="en-IN"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0723" marR="40723" marT="0" marB="0"/>
                </a:tc>
                <a:extLst>
                  <a:ext uri="{0D108BD9-81ED-4DB2-BD59-A6C34878D82A}">
                    <a16:rowId xmlns:a16="http://schemas.microsoft.com/office/drawing/2014/main" val="1817398211"/>
                  </a:ext>
                </a:extLst>
              </a:tr>
            </a:tbl>
          </a:graphicData>
        </a:graphic>
      </p:graphicFrame>
    </p:spTree>
    <p:extLst>
      <p:ext uri="{BB962C8B-B14F-4D97-AF65-F5344CB8AC3E}">
        <p14:creationId xmlns:p14="http://schemas.microsoft.com/office/powerpoint/2010/main" val="208218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BCE8-AF18-1CE7-AC82-68D9A1B6BE54}"/>
              </a:ext>
            </a:extLst>
          </p:cNvPr>
          <p:cNvSpPr>
            <a:spLocks noGrp="1"/>
          </p:cNvSpPr>
          <p:nvPr>
            <p:ph type="title"/>
          </p:nvPr>
        </p:nvSpPr>
        <p:spPr>
          <a:xfrm>
            <a:off x="255181" y="148857"/>
            <a:ext cx="11748977" cy="6560288"/>
          </a:xfrm>
        </p:spPr>
        <p:txBody>
          <a:bodyPr>
            <a:normAutofit/>
          </a:bodyPr>
          <a:lstStyle/>
          <a:p>
            <a:endParaRPr lang="en-IN" sz="1500" dirty="0"/>
          </a:p>
        </p:txBody>
      </p:sp>
      <p:graphicFrame>
        <p:nvGraphicFramePr>
          <p:cNvPr id="3" name="Table 2">
            <a:extLst>
              <a:ext uri="{FF2B5EF4-FFF2-40B4-BE49-F238E27FC236}">
                <a16:creationId xmlns:a16="http://schemas.microsoft.com/office/drawing/2014/main" id="{E5048315-95B7-04D4-3C24-58BB8B7C8FB2}"/>
              </a:ext>
            </a:extLst>
          </p:cNvPr>
          <p:cNvGraphicFramePr>
            <a:graphicFrameLocks noGrp="1"/>
          </p:cNvGraphicFramePr>
          <p:nvPr>
            <p:extLst>
              <p:ext uri="{D42A27DB-BD31-4B8C-83A1-F6EECF244321}">
                <p14:modId xmlns:p14="http://schemas.microsoft.com/office/powerpoint/2010/main" val="2995417223"/>
              </p:ext>
            </p:extLst>
          </p:nvPr>
        </p:nvGraphicFramePr>
        <p:xfrm>
          <a:off x="0" y="0"/>
          <a:ext cx="12192000" cy="7112448"/>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541808593"/>
                    </a:ext>
                  </a:extLst>
                </a:gridCol>
                <a:gridCol w="2032000">
                  <a:extLst>
                    <a:ext uri="{9D8B030D-6E8A-4147-A177-3AD203B41FA5}">
                      <a16:colId xmlns:a16="http://schemas.microsoft.com/office/drawing/2014/main" val="999960158"/>
                    </a:ext>
                  </a:extLst>
                </a:gridCol>
                <a:gridCol w="2032000">
                  <a:extLst>
                    <a:ext uri="{9D8B030D-6E8A-4147-A177-3AD203B41FA5}">
                      <a16:colId xmlns:a16="http://schemas.microsoft.com/office/drawing/2014/main" val="3625484278"/>
                    </a:ext>
                  </a:extLst>
                </a:gridCol>
                <a:gridCol w="2032000">
                  <a:extLst>
                    <a:ext uri="{9D8B030D-6E8A-4147-A177-3AD203B41FA5}">
                      <a16:colId xmlns:a16="http://schemas.microsoft.com/office/drawing/2014/main" val="969049527"/>
                    </a:ext>
                  </a:extLst>
                </a:gridCol>
                <a:gridCol w="2032000">
                  <a:extLst>
                    <a:ext uri="{9D8B030D-6E8A-4147-A177-3AD203B41FA5}">
                      <a16:colId xmlns:a16="http://schemas.microsoft.com/office/drawing/2014/main" val="134383169"/>
                    </a:ext>
                  </a:extLst>
                </a:gridCol>
                <a:gridCol w="2032000">
                  <a:extLst>
                    <a:ext uri="{9D8B030D-6E8A-4147-A177-3AD203B41FA5}">
                      <a16:colId xmlns:a16="http://schemas.microsoft.com/office/drawing/2014/main" val="3793631203"/>
                    </a:ext>
                  </a:extLst>
                </a:gridCol>
              </a:tblGrid>
              <a:tr h="1139205">
                <a:tc>
                  <a:txBody>
                    <a:bodyPr/>
                    <a:lstStyle/>
                    <a:p>
                      <a:pPr>
                        <a:lnSpc>
                          <a:spcPct val="115000"/>
                        </a:lnSpc>
                        <a:spcAft>
                          <a:spcPts val="1000"/>
                        </a:spcAft>
                      </a:pPr>
                      <a:r>
                        <a:rPr lang="en-IN" dirty="0"/>
                        <a:t>6</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IN" b="0" dirty="0"/>
                        <a:t>Hamilton, W., Ying, Z., &amp; </a:t>
                      </a:r>
                      <a:r>
                        <a:rPr lang="en-IN" b="0" dirty="0" err="1"/>
                        <a:t>Leskovec</a:t>
                      </a:r>
                      <a:r>
                        <a:rPr lang="en-IN" b="0" dirty="0"/>
                        <a:t>, J.</a:t>
                      </a:r>
                      <a:r>
                        <a:rPr lang="en-IN" sz="1600" dirty="0"/>
                        <a:t> </a:t>
                      </a:r>
                      <a:r>
                        <a:rPr lang="en-IN" sz="1600" b="0" dirty="0"/>
                        <a:t>al. (2017)</a:t>
                      </a:r>
                      <a:endParaRPr lang="en-IN" sz="1500" b="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b="0" dirty="0" err="1"/>
                        <a:t>GraphSAGE</a:t>
                      </a:r>
                      <a:r>
                        <a:rPr lang="en-US" sz="1600" b="0" dirty="0"/>
                        <a:t> (Graph Sample and Aggregation)</a:t>
                      </a:r>
                      <a:endParaRPr lang="en-IN" sz="1500" b="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b="0" dirty="0" err="1"/>
                        <a:t>GraphSAGE</a:t>
                      </a:r>
                      <a:r>
                        <a:rPr lang="en-US" sz="1600" b="0" dirty="0"/>
                        <a:t> is a framework for inductive learning on large graphs.</a:t>
                      </a:r>
                      <a:endParaRPr lang="en-IN" sz="1500" b="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500" b="0">
                          <a:effectLst/>
                          <a:latin typeface="Times New Roman" panose="02020603050405020304" pitchFamily="18" charset="0"/>
                          <a:cs typeface="Times New Roman" panose="02020603050405020304" pitchFamily="18" charset="0"/>
                        </a:rPr>
                        <a:t>Early detection using CNNs with better diagnostic performance.</a:t>
                      </a:r>
                      <a:endParaRPr lang="en-IN" sz="1500" b="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b="0" dirty="0"/>
                        <a:t>Requires careful tuning of hyperparameters, sensitive to node features.</a:t>
                      </a:r>
                      <a:endParaRPr lang="en-IN" sz="1500" b="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extLst>
                  <a:ext uri="{0D108BD9-81ED-4DB2-BD59-A6C34878D82A}">
                    <a16:rowId xmlns:a16="http://schemas.microsoft.com/office/drawing/2014/main" val="2623835410"/>
                  </a:ext>
                </a:extLst>
              </a:tr>
              <a:tr h="1649452">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7</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IN" sz="1600" dirty="0"/>
                        <a:t>Chen, J., </a:t>
                      </a:r>
                      <a:r>
                        <a:rPr lang="en-IN" sz="1600" dirty="0" err="1"/>
                        <a:t>Kornblith</a:t>
                      </a:r>
                      <a:r>
                        <a:rPr lang="en-IN" sz="1600" dirty="0"/>
                        <a:t>, S., &amp; Lee, H. al. (2017)</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Heterogeneous Graph Neural Networks (HGNN)</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HGNNs are designed to handle graphs with different types of nodes and edges. </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Efficient for large graphs, allows inductive learning, and can incorporate node features.</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Complexity increases with the number of views, potential overfitting issues.</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extLst>
                  <a:ext uri="{0D108BD9-81ED-4DB2-BD59-A6C34878D82A}">
                    <a16:rowId xmlns:a16="http://schemas.microsoft.com/office/drawing/2014/main" val="450996823"/>
                  </a:ext>
                </a:extLst>
              </a:tr>
              <a:tr h="1421421">
                <a:tc>
                  <a:txBody>
                    <a:bodyPr/>
                    <a:lstStyle/>
                    <a:p>
                      <a:pPr>
                        <a:lnSpc>
                          <a:spcPct val="115000"/>
                        </a:lnSpc>
                        <a:spcAft>
                          <a:spcPts val="1000"/>
                        </a:spcAft>
                      </a:pPr>
                      <a:r>
                        <a:rPr lang="en-US" sz="1500">
                          <a:effectLst/>
                          <a:latin typeface="Times New Roman" panose="02020603050405020304" pitchFamily="18" charset="0"/>
                          <a:cs typeface="Times New Roman" panose="02020603050405020304" pitchFamily="18" charset="0"/>
                        </a:rPr>
                        <a:t>8</a:t>
                      </a:r>
                      <a:endParaRPr lang="en-IN"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IN" sz="1600" dirty="0" err="1"/>
                        <a:t>Kipf</a:t>
                      </a:r>
                      <a:r>
                        <a:rPr lang="en-IN" sz="1600" dirty="0"/>
                        <a:t>, T. N., &amp; Welling, M. al. (2018)</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IN" sz="1600" dirty="0"/>
                        <a:t>Graph Convolutional Networks (GCN).</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GCNs generalize convolutional networks to graph data.</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Captures local structure of the graph, efficient training on large datasets, and scalable.</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500">
                          <a:effectLst/>
                          <a:latin typeface="Times New Roman" panose="02020603050405020304" pitchFamily="18" charset="0"/>
                          <a:cs typeface="Times New Roman" panose="02020603050405020304" pitchFamily="18" charset="0"/>
                        </a:rPr>
                        <a:t>Complex architectures may require more computational resources.</a:t>
                      </a:r>
                      <a:endParaRPr lang="en-IN"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extLst>
                  <a:ext uri="{0D108BD9-81ED-4DB2-BD59-A6C34878D82A}">
                    <a16:rowId xmlns:a16="http://schemas.microsoft.com/office/drawing/2014/main" val="1020829761"/>
                  </a:ext>
                </a:extLst>
              </a:tr>
              <a:tr h="1345032">
                <a:tc>
                  <a:txBody>
                    <a:bodyPr/>
                    <a:lstStyle/>
                    <a:p>
                      <a:pPr>
                        <a:lnSpc>
                          <a:spcPct val="115000"/>
                        </a:lnSpc>
                        <a:spcAft>
                          <a:spcPts val="1000"/>
                        </a:spcAft>
                      </a:pPr>
                      <a:r>
                        <a:rPr lang="en-US" sz="1500">
                          <a:effectLst/>
                          <a:latin typeface="Times New Roman" panose="02020603050405020304" pitchFamily="18" charset="0"/>
                          <a:cs typeface="Times New Roman" panose="02020603050405020304" pitchFamily="18" charset="0"/>
                        </a:rPr>
                        <a:t>9</a:t>
                      </a:r>
                      <a:endParaRPr lang="en-IN"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IN" sz="1600" dirty="0"/>
                        <a:t>Chen, J., </a:t>
                      </a:r>
                      <a:r>
                        <a:rPr lang="en-IN" sz="1600" dirty="0" err="1"/>
                        <a:t>Kornblith</a:t>
                      </a:r>
                      <a:r>
                        <a:rPr lang="en-IN" sz="1600" dirty="0"/>
                        <a:t>, S., &amp; Lee, H. al(2019)</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IN" dirty="0"/>
                        <a:t>Graph Attention Networks (GAT)</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dirty="0"/>
                        <a:t>incorporate attention mechanisms into graph neural networks. </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Introduces attention mechanism, captures importance of neighboring nodes.</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Early diagnosis may still struggle with variability in patient data.</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extLst>
                  <a:ext uri="{0D108BD9-81ED-4DB2-BD59-A6C34878D82A}">
                    <a16:rowId xmlns:a16="http://schemas.microsoft.com/office/drawing/2014/main" val="3356941395"/>
                  </a:ext>
                </a:extLst>
              </a:tr>
              <a:tr h="1345032">
                <a:tc>
                  <a:txBody>
                    <a:bodyPr/>
                    <a:lstStyle/>
                    <a:p>
                      <a:pPr>
                        <a:lnSpc>
                          <a:spcPct val="115000"/>
                        </a:lnSpc>
                        <a:spcAft>
                          <a:spcPts val="1000"/>
                        </a:spcAft>
                      </a:pPr>
                      <a:r>
                        <a:rPr lang="en-US" sz="1500">
                          <a:effectLst/>
                          <a:latin typeface="Times New Roman" panose="02020603050405020304" pitchFamily="18" charset="0"/>
                          <a:cs typeface="Times New Roman" panose="02020603050405020304" pitchFamily="18" charset="0"/>
                        </a:rPr>
                        <a:t>10</a:t>
                      </a:r>
                      <a:endParaRPr lang="en-IN" sz="15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IN" sz="1600" dirty="0"/>
                        <a:t>Zhang, Y., et al. (2017)</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IN" sz="1800" dirty="0"/>
                        <a:t>Deep Graph Infomax (DGI).</a:t>
                      </a:r>
                      <a:endParaRPr lang="en-IN" sz="18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DGI is an unsupervised learning approach that learns node representations.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Adaptively selects the best drug combinations based on feedback loop</a:t>
                      </a:r>
                      <a:r>
                        <a:rPr lang="en-US" sz="1500" dirty="0">
                          <a:effectLst/>
                          <a:latin typeface="Times New Roman" panose="02020603050405020304" pitchFamily="18" charset="0"/>
                          <a:cs typeface="Times New Roman" panose="02020603050405020304" pitchFamily="18" charset="0"/>
                        </a:rPr>
                        <a:t>.</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tc>
                  <a:txBody>
                    <a:bodyPr/>
                    <a:lstStyle/>
                    <a:p>
                      <a:pPr>
                        <a:lnSpc>
                          <a:spcPct val="115000"/>
                        </a:lnSpc>
                        <a:spcAft>
                          <a:spcPts val="1000"/>
                        </a:spcAft>
                      </a:pPr>
                      <a:r>
                        <a:rPr lang="en-US" sz="1600" dirty="0"/>
                        <a:t>Training can be challenging due to data imbalance and requires domain expertise.</a:t>
                      </a:r>
                      <a:endParaRPr lang="en-IN" sz="15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3235" marR="33235" marT="0" marB="0"/>
                </a:tc>
                <a:extLst>
                  <a:ext uri="{0D108BD9-81ED-4DB2-BD59-A6C34878D82A}">
                    <a16:rowId xmlns:a16="http://schemas.microsoft.com/office/drawing/2014/main" val="189889723"/>
                  </a:ext>
                </a:extLst>
              </a:tr>
            </a:tbl>
          </a:graphicData>
        </a:graphic>
      </p:graphicFrame>
    </p:spTree>
    <p:extLst>
      <p:ext uri="{BB962C8B-B14F-4D97-AF65-F5344CB8AC3E}">
        <p14:creationId xmlns:p14="http://schemas.microsoft.com/office/powerpoint/2010/main" val="167148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4AE0-F402-E5F1-E696-ADCF679D9421}"/>
              </a:ext>
            </a:extLst>
          </p:cNvPr>
          <p:cNvSpPr>
            <a:spLocks noGrp="1"/>
          </p:cNvSpPr>
          <p:nvPr>
            <p:ph type="title"/>
          </p:nvPr>
        </p:nvSpPr>
        <p:spPr>
          <a:xfrm>
            <a:off x="255181" y="148857"/>
            <a:ext cx="11098619" cy="616687"/>
          </a:xfrm>
        </p:spPr>
        <p:txBody>
          <a:bodyPr>
            <a:normAutofit/>
          </a:bodyPr>
          <a:lstStyle/>
          <a:p>
            <a:r>
              <a:rPr lang="en-IN" sz="3000"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5FCA6E12-3C7A-E924-4CA3-C131FECEBED3}"/>
              </a:ext>
            </a:extLst>
          </p:cNvPr>
          <p:cNvSpPr>
            <a:spLocks noGrp="1"/>
          </p:cNvSpPr>
          <p:nvPr>
            <p:ph sz="half" idx="1"/>
          </p:nvPr>
        </p:nvSpPr>
        <p:spPr>
          <a:xfrm>
            <a:off x="-205272" y="662473"/>
            <a:ext cx="12111134" cy="6195527"/>
          </a:xfrm>
        </p:spPr>
        <p:txBody>
          <a:bodyPr>
            <a:normAutofit fontScale="92500"/>
          </a:bodyPr>
          <a:lstStyle/>
          <a:p>
            <a:pPr marL="0" indent="0" algn="just">
              <a:lnSpc>
                <a:spcPct val="100000"/>
              </a:lnSpc>
              <a:buNone/>
            </a:pPr>
            <a:endParaRPr lang="en-IN" sz="1800" b="1" kern="100" dirty="0">
              <a:latin typeface="Times New Roman" panose="02020603050405020304" pitchFamily="18" charset="0"/>
              <a:ea typeface="Calibri" panose="020F0502020204030204" pitchFamily="34" charset="0"/>
              <a:cs typeface="Latha" panose="020B0604020202020204" pitchFamily="34" charset="0"/>
            </a:endParaRPr>
          </a:p>
          <a:p>
            <a:pPr marL="1371600" lvl="2" indent="-457200" algn="just">
              <a:lnSpc>
                <a:spcPct val="100000"/>
              </a:lnSpc>
              <a:buFont typeface="+mj-lt"/>
              <a:buAutoNum type="arabicPeriod"/>
            </a:pPr>
            <a:r>
              <a:rPr lang="en-US" sz="2400" b="1" dirty="0"/>
              <a:t>Data Collection and Preprocessing :</a:t>
            </a:r>
            <a:endParaRPr lang="en-US" sz="2100" b="1" dirty="0"/>
          </a:p>
          <a:p>
            <a:pPr marL="1371600" lvl="3" indent="0" algn="just">
              <a:lnSpc>
                <a:spcPct val="100000"/>
              </a:lnSpc>
              <a:buNone/>
            </a:pPr>
            <a:r>
              <a:rPr lang="en-US" sz="2100" dirty="0"/>
              <a:t>The dataset from Drug Bank includes Drug 1, Drug 2, and Side Effect, cleaned and stored in CSV format. The drug-drug interaction network has 1,164 unique nodes and 1,309 edge types representing side effects.</a:t>
            </a:r>
            <a:endParaRPr lang="en-US" sz="2100" b="1" dirty="0"/>
          </a:p>
          <a:p>
            <a:pPr marL="1371600" lvl="2" indent="-457200" algn="just">
              <a:lnSpc>
                <a:spcPct val="100000"/>
              </a:lnSpc>
              <a:buFont typeface="+mj-lt"/>
              <a:buAutoNum type="arabicPeriod"/>
            </a:pPr>
            <a:r>
              <a:rPr lang="en-US" sz="2400" b="1" dirty="0"/>
              <a:t>Graph Embedding :</a:t>
            </a:r>
            <a:endParaRPr lang="en-US" sz="2200" b="1" dirty="0"/>
          </a:p>
          <a:p>
            <a:pPr marL="1371600" lvl="3" indent="0" algn="just">
              <a:lnSpc>
                <a:spcPct val="100000"/>
              </a:lnSpc>
              <a:buNone/>
            </a:pPr>
            <a:r>
              <a:rPr lang="en-US" sz="2000" dirty="0"/>
              <a:t>The graph is constructed using node2vec, where nodes represent drugs, and edges are labeled with side effects. The node size starts at 1000, varied to improve accuracy, with the X library used for visualization.</a:t>
            </a:r>
            <a:endParaRPr lang="en-US" sz="2000" b="1" dirty="0"/>
          </a:p>
          <a:p>
            <a:pPr marL="1371600" lvl="2" indent="-457200" algn="just">
              <a:lnSpc>
                <a:spcPct val="100000"/>
              </a:lnSpc>
              <a:buFont typeface="+mj-lt"/>
              <a:buAutoNum type="arabicPeriod"/>
            </a:pPr>
            <a:r>
              <a:rPr lang="en-US" sz="2400" b="1" dirty="0"/>
              <a:t>Feature Extraction:</a:t>
            </a:r>
          </a:p>
          <a:p>
            <a:pPr marL="1371600" lvl="3" indent="0" algn="just">
              <a:lnSpc>
                <a:spcPct val="100000"/>
              </a:lnSpc>
              <a:buNone/>
            </a:pPr>
            <a:r>
              <a:rPr lang="en-US" sz="1900" dirty="0"/>
              <a:t>The nodes are split into training and testing sets, features extracted based on node degree, with the highest-degree node selected among nearest nodes. A feature matrix is constructed, and resultant nodes are stored for evaluation.</a:t>
            </a:r>
            <a:endParaRPr lang="en-US" sz="1900" b="1" dirty="0"/>
          </a:p>
          <a:p>
            <a:pPr marL="1371600" lvl="2" indent="-457200" algn="just">
              <a:lnSpc>
                <a:spcPct val="100000"/>
              </a:lnSpc>
              <a:buFont typeface="+mj-lt"/>
              <a:buAutoNum type="arabicPeriod"/>
            </a:pPr>
            <a:r>
              <a:rPr lang="en-US" sz="2400" b="1" dirty="0"/>
              <a:t>Testing and Validation Module: </a:t>
            </a:r>
          </a:p>
          <a:p>
            <a:pPr lvl="3" algn="just">
              <a:lnSpc>
                <a:spcPct val="100000"/>
              </a:lnSpc>
            </a:pPr>
            <a:r>
              <a:rPr lang="fr-FR" sz="1500" dirty="0" err="1"/>
              <a:t>Logistic</a:t>
            </a:r>
            <a:r>
              <a:rPr lang="fr-FR" sz="1500" dirty="0"/>
              <a:t> </a:t>
            </a:r>
            <a:r>
              <a:rPr lang="fr-FR" sz="1500" dirty="0" err="1"/>
              <a:t>Regression</a:t>
            </a:r>
            <a:r>
              <a:rPr lang="fr-FR" sz="1500" dirty="0"/>
              <a:t> </a:t>
            </a:r>
          </a:p>
          <a:p>
            <a:pPr lvl="3" algn="just">
              <a:lnSpc>
                <a:spcPct val="100000"/>
              </a:lnSpc>
            </a:pPr>
            <a:r>
              <a:rPr lang="fr-FR" sz="1500" dirty="0"/>
              <a:t>SGD Classifier</a:t>
            </a:r>
          </a:p>
          <a:p>
            <a:pPr lvl="3" algn="just">
              <a:lnSpc>
                <a:spcPct val="100000"/>
              </a:lnSpc>
            </a:pPr>
            <a:r>
              <a:rPr lang="fr-FR" sz="1500" dirty="0"/>
              <a:t>Ridge Classifier </a:t>
            </a:r>
          </a:p>
          <a:p>
            <a:pPr lvl="3" algn="just">
              <a:lnSpc>
                <a:spcPct val="100000"/>
              </a:lnSpc>
            </a:pPr>
            <a:r>
              <a:rPr lang="fr-FR" sz="1500" dirty="0"/>
              <a:t>Support </a:t>
            </a:r>
            <a:r>
              <a:rPr lang="fr-FR" sz="1500" dirty="0" err="1"/>
              <a:t>Vector</a:t>
            </a:r>
            <a:r>
              <a:rPr lang="fr-FR" sz="1500" dirty="0"/>
              <a:t> Machine </a:t>
            </a:r>
          </a:p>
          <a:p>
            <a:pPr lvl="3" algn="just">
              <a:lnSpc>
                <a:spcPct val="100000"/>
              </a:lnSpc>
            </a:pPr>
            <a:r>
              <a:rPr lang="en-IN" sz="1500" dirty="0"/>
              <a:t>Random Forest Classifier</a:t>
            </a:r>
          </a:p>
          <a:p>
            <a:pPr lvl="3" algn="just">
              <a:lnSpc>
                <a:spcPct val="100000"/>
              </a:lnSpc>
            </a:pPr>
            <a:r>
              <a:rPr lang="en-IN" sz="1500" dirty="0"/>
              <a:t>Perceptron</a:t>
            </a:r>
          </a:p>
          <a:p>
            <a:pPr lvl="3" algn="just">
              <a:lnSpc>
                <a:spcPct val="100000"/>
              </a:lnSpc>
            </a:pPr>
            <a:r>
              <a:rPr lang="en-IN" sz="1600" dirty="0"/>
              <a:t>Passive Aggressive Classifier</a:t>
            </a:r>
            <a:endParaRPr lang="en-IN" sz="1500" dirty="0"/>
          </a:p>
          <a:p>
            <a:pPr lvl="3" algn="just">
              <a:lnSpc>
                <a:spcPct val="100000"/>
              </a:lnSpc>
            </a:pPr>
            <a:endParaRPr lang="fr-FR" sz="1900" dirty="0"/>
          </a:p>
        </p:txBody>
      </p:sp>
    </p:spTree>
    <p:extLst>
      <p:ext uri="{BB962C8B-B14F-4D97-AF65-F5344CB8AC3E}">
        <p14:creationId xmlns:p14="http://schemas.microsoft.com/office/powerpoint/2010/main" val="69035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C971-706E-255C-06F0-C91077AE5B79}"/>
              </a:ext>
            </a:extLst>
          </p:cNvPr>
          <p:cNvSpPr>
            <a:spLocks noGrp="1"/>
          </p:cNvSpPr>
          <p:nvPr>
            <p:ph type="title"/>
          </p:nvPr>
        </p:nvSpPr>
        <p:spPr>
          <a:xfrm>
            <a:off x="574158" y="148857"/>
            <a:ext cx="10779642" cy="839971"/>
          </a:xfrm>
        </p:spPr>
        <p:txBody>
          <a:bodyPr>
            <a:normAutofit/>
          </a:bodyPr>
          <a:lstStyle/>
          <a:p>
            <a:r>
              <a:rPr lang="en-IN" sz="3000" b="1" dirty="0">
                <a:latin typeface="Times New Roman" panose="02020603050405020304" pitchFamily="18" charset="0"/>
                <a:cs typeface="Times New Roman" panose="02020603050405020304" pitchFamily="18" charset="0"/>
              </a:rPr>
              <a:t>WORKFLOW DIAGRAM</a:t>
            </a:r>
          </a:p>
        </p:txBody>
      </p:sp>
      <p:pic>
        <p:nvPicPr>
          <p:cNvPr id="4" name="Picture 3">
            <a:extLst>
              <a:ext uri="{FF2B5EF4-FFF2-40B4-BE49-F238E27FC236}">
                <a16:creationId xmlns:a16="http://schemas.microsoft.com/office/drawing/2014/main" id="{898D197A-5E5A-7F79-38E4-B77F555DD201}"/>
              </a:ext>
            </a:extLst>
          </p:cNvPr>
          <p:cNvPicPr>
            <a:picLocks noChangeAspect="1"/>
          </p:cNvPicPr>
          <p:nvPr/>
        </p:nvPicPr>
        <p:blipFill>
          <a:blip r:embed="rId2">
            <a:extLst>
              <a:ext uri="{28A0092B-C50C-407E-A947-70E740481C1C}">
                <a14:useLocalDpi xmlns:a14="http://schemas.microsoft.com/office/drawing/2010/main" val="0"/>
              </a:ext>
            </a:extLst>
          </a:blip>
          <a:srcRect l="26562" t="29716" r="27989" b="15003"/>
          <a:stretch/>
        </p:blipFill>
        <p:spPr>
          <a:xfrm>
            <a:off x="390144" y="1007785"/>
            <a:ext cx="8493760" cy="5164844"/>
          </a:xfrm>
          <a:prstGeom prst="rect">
            <a:avLst/>
          </a:prstGeom>
        </p:spPr>
      </p:pic>
      <p:sp>
        <p:nvSpPr>
          <p:cNvPr id="7" name="Content Placeholder 6">
            <a:extLst>
              <a:ext uri="{FF2B5EF4-FFF2-40B4-BE49-F238E27FC236}">
                <a16:creationId xmlns:a16="http://schemas.microsoft.com/office/drawing/2014/main" id="{431C5A33-1C50-709B-B1D9-19642A390197}"/>
              </a:ext>
            </a:extLst>
          </p:cNvPr>
          <p:cNvSpPr>
            <a:spLocks noGrp="1"/>
          </p:cNvSpPr>
          <p:nvPr>
            <p:ph idx="1"/>
          </p:nvPr>
        </p:nvSpPr>
        <p:spPr>
          <a:xfrm rot="510384" flipH="1">
            <a:off x="11153615" y="6181095"/>
            <a:ext cx="153097" cy="519582"/>
          </a:xfrm>
        </p:spPr>
        <p:txBody>
          <a:bodyPr>
            <a:normAutofit/>
          </a:bodyPr>
          <a:lstStyle/>
          <a:p>
            <a:endParaRPr lang="en-IN" dirty="0"/>
          </a:p>
        </p:txBody>
      </p:sp>
    </p:spTree>
    <p:extLst>
      <p:ext uri="{BB962C8B-B14F-4D97-AF65-F5344CB8AC3E}">
        <p14:creationId xmlns:p14="http://schemas.microsoft.com/office/powerpoint/2010/main" val="417592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778D-5A93-D0C3-A237-BD92692C002D}"/>
              </a:ext>
            </a:extLst>
          </p:cNvPr>
          <p:cNvSpPr>
            <a:spLocks noGrp="1"/>
          </p:cNvSpPr>
          <p:nvPr>
            <p:ph type="title"/>
          </p:nvPr>
        </p:nvSpPr>
        <p:spPr>
          <a:xfrm>
            <a:off x="510364" y="213360"/>
            <a:ext cx="10420025" cy="1574800"/>
          </a:xfrm>
        </p:spPr>
        <p:txBody>
          <a:bodyPr>
            <a:normAutofit/>
          </a:bodyPr>
          <a:lstStyle/>
          <a:p>
            <a:r>
              <a:rPr lang="en-IN" sz="3000" b="1" dirty="0">
                <a:latin typeface="Times New Roman" panose="02020603050405020304" pitchFamily="18" charset="0"/>
                <a:cs typeface="Times New Roman" panose="02020603050405020304" pitchFamily="18" charset="0"/>
              </a:rPr>
              <a:t>DRAWBACKS OF EXISTING SYSTEM</a:t>
            </a:r>
          </a:p>
        </p:txBody>
      </p:sp>
      <p:sp>
        <p:nvSpPr>
          <p:cNvPr id="3" name="Content Placeholder 2">
            <a:extLst>
              <a:ext uri="{FF2B5EF4-FFF2-40B4-BE49-F238E27FC236}">
                <a16:creationId xmlns:a16="http://schemas.microsoft.com/office/drawing/2014/main" id="{5484A8B7-1D1D-A12F-D273-1F9ECE03C17B}"/>
              </a:ext>
            </a:extLst>
          </p:cNvPr>
          <p:cNvSpPr>
            <a:spLocks noGrp="1"/>
          </p:cNvSpPr>
          <p:nvPr>
            <p:ph idx="1"/>
          </p:nvPr>
        </p:nvSpPr>
        <p:spPr>
          <a:xfrm>
            <a:off x="510364" y="1330960"/>
            <a:ext cx="11344938" cy="4704080"/>
          </a:xfrm>
        </p:spPr>
        <p:txBody>
          <a:bodyPr>
            <a:noAutofit/>
          </a:bodyPr>
          <a:lstStyle/>
          <a:p>
            <a:pPr algn="just">
              <a:lnSpc>
                <a:spcPct val="150000"/>
              </a:lnSpc>
            </a:pPr>
            <a:r>
              <a:rPr lang="en-US" sz="1600" dirty="0"/>
              <a:t>Existing systems for implementing graph embedding to reduce multi-drug effects have several limitations. Scalability is a significant concern, as these systems struggle with large datasets, resulting in computationally expensive processes and prolonged processing times. </a:t>
            </a:r>
          </a:p>
          <a:p>
            <a:pPr algn="just">
              <a:lnSpc>
                <a:spcPct val="150000"/>
              </a:lnSpc>
            </a:pPr>
            <a:r>
              <a:rPr lang="en-US" sz="1600" dirty="0"/>
              <a:t>Many systems rely on incomplete or outdated datasets, compromising data quality and the accuracy of embeddings and predictions. The complex representations of graph embeddings also hinder interpretability, making it challenging to discern the relationship between embeddings and specific drug interactions. </a:t>
            </a:r>
          </a:p>
          <a:p>
            <a:pPr algn="just">
              <a:lnSpc>
                <a:spcPct val="150000"/>
              </a:lnSpc>
            </a:pPr>
            <a:r>
              <a:rPr lang="en-US" sz="1600" dirty="0"/>
              <a:t>Additionally, overfitting is a risk when training on limited data, leading to poor generalization for unseen interactions. Hyperparameter sensitivity requires extensive tuning, which is time-consuming and demands domain expertise. Integration with existing pharmacological databases can be challenging, and insufficient consideration of biological context may diminish prediction relevance. </a:t>
            </a:r>
          </a:p>
          <a:p>
            <a:pPr algn="just">
              <a:lnSpc>
                <a:spcPct val="150000"/>
              </a:lnSpc>
            </a:pPr>
            <a:r>
              <a:rPr lang="en-US" sz="1600" dirty="0"/>
              <a:t>Lastly, inadequate validation against real-world scenarios and the computational complexity of advanced techniques can render these systems inaccessible for smaller research groups or institutions with limited resources, affecting their overall reliability.</a:t>
            </a:r>
            <a:endParaRPr lang="en-IN" sz="1600" dirty="0"/>
          </a:p>
        </p:txBody>
      </p:sp>
    </p:spTree>
    <p:extLst>
      <p:ext uri="{BB962C8B-B14F-4D97-AF65-F5344CB8AC3E}">
        <p14:creationId xmlns:p14="http://schemas.microsoft.com/office/powerpoint/2010/main" val="59947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Words>2336</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IMPLEMENTATION OF GRAPH EMBEDDING FOR REDUCTION OF MULTIDRUG EFFECTS USING DEEP LEARNING  </vt:lpstr>
      <vt:lpstr>ABSTRACT</vt:lpstr>
      <vt:lpstr>INTRODUCTION</vt:lpstr>
      <vt:lpstr>OBJECTIVE:</vt:lpstr>
      <vt:lpstr>LITERTAURE SURVEY</vt:lpstr>
      <vt:lpstr>PowerPoint Presentation</vt:lpstr>
      <vt:lpstr>MODULES</vt:lpstr>
      <vt:lpstr>WORKFLOW DIAGRAM</vt:lpstr>
      <vt:lpstr>DRAWBACKS OF EXISTING SYSTEM</vt:lpstr>
      <vt:lpstr>PROPOSED SYSTEM</vt:lpstr>
      <vt:lpstr>RESULT AND 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alagesan</dc:creator>
  <cp:lastModifiedBy>Franklin Surya</cp:lastModifiedBy>
  <cp:revision>12</cp:revision>
  <dcterms:created xsi:type="dcterms:W3CDTF">2024-09-22T15:27:28Z</dcterms:created>
  <dcterms:modified xsi:type="dcterms:W3CDTF">2025-04-16T08:43:38Z</dcterms:modified>
</cp:coreProperties>
</file>