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3.xml"/><Relationship Id="rId41" Type="http://schemas.openxmlformats.org/officeDocument/2006/relationships/font" Target="fonts/Oswald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Average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0bb54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430bb54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0bb5464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0bb5464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1952157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1952157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30bb5464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30bb5464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30bb5464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30bb5464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0bb5464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30bb5464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30bb5464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30bb546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30bb5464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30bb5464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30bb5464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30bb5464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30bb5464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30bb5464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30bb5464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30bb5464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0bb546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430bb546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319521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319521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195215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3195215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195215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195215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3195215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3195215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3195215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3195215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3195215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3195215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31952157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31952157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3195215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3195215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3195215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3195215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3195215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3195215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0bb54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430bb54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3195215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3195215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31952157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3195215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1952157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1952157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1952157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1952157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0bb546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430bb546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0bb546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30bb546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30bb5464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30bb5464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30bb5464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30bb5464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5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60" name="Google Shape;60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06" name="Google Shape;106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3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expressjs.com/en/guide/routing.html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xpressjs.com/en/resources/middlewar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hyperlink" Target="https://www.mongodb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hyperlink" Target="https://mongoosejs.com/" TargetMode="External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expressj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OM</a:t>
            </a: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37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Express &amp; MongoDb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6" name="Google Shape;1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00" y="2829000"/>
            <a:ext cx="51435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Routes</a:t>
            </a:r>
            <a:endParaRPr/>
          </a:p>
        </p:txBody>
      </p:sp>
      <p:sp>
        <p:nvSpPr>
          <p:cNvPr id="216" name="Google Shape;21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apps can respond to various HTTP verbs as API methods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 can have the same name, as long as verb is different, it will be handled separately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463" y="2571750"/>
            <a:ext cx="42767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Express module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8250"/>
            <a:ext cx="8839200" cy="312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Matching</a:t>
            </a:r>
            <a:endParaRPr/>
          </a:p>
        </p:txBody>
      </p:sp>
      <p:sp>
        <p:nvSpPr>
          <p:cNvPr id="229" name="Google Shape;22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will respond to HTTP verbs and routing, but will also provide routing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 Matching is utilities for pattern matches on the route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http://expressjs.com/en/guide/routing.html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2874275"/>
            <a:ext cx="4159600" cy="12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	</a:t>
            </a:r>
            <a:endParaRPr/>
          </a:p>
        </p:txBody>
      </p:sp>
      <p:sp>
        <p:nvSpPr>
          <p:cNvPr id="236" name="Google Shape;23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that sits between two layers of software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Express, the middleware is sitting between the request and response</a:t>
            </a:r>
            <a:endParaRPr/>
          </a:p>
        </p:txBody>
      </p:sp>
      <p:pic>
        <p:nvPicPr>
          <p:cNvPr id="237" name="Google Shape;2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725" y="2739175"/>
            <a:ext cx="5429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243" name="Google Shape;24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Middleware is a pipeline of code that gets called before your request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applications are basically a bunch of middleware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 can: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any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changes to the request and the response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the request-response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next middleware in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Middleware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1"/>
          <p:cNvSpPr txBox="1"/>
          <p:nvPr>
            <p:ph idx="1" type="body"/>
          </p:nvPr>
        </p:nvSpPr>
        <p:spPr>
          <a:xfrm>
            <a:off x="4887250" y="1152475"/>
            <a:ext cx="40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Middleware is a function with access to the </a:t>
            </a:r>
            <a:r>
              <a:rPr b="1" lang="en"/>
              <a:t>request object (req)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</a:t>
            </a:r>
            <a:r>
              <a:rPr b="1" lang="en"/>
              <a:t>response object (res)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has access to the </a:t>
            </a:r>
            <a:r>
              <a:rPr b="1" lang="en"/>
              <a:t>next middleware object (next)</a:t>
            </a:r>
            <a:r>
              <a:rPr lang="en"/>
              <a:t> in line in request-response cycle of Express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79324" cy="31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Middleware modules</a:t>
            </a:r>
            <a:endParaRPr/>
          </a:p>
        </p:txBody>
      </p:sp>
      <p:sp>
        <p:nvSpPr>
          <p:cNvPr id="256" name="Google Shape;25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useful Express maintained middleware and 3rd party middleware can be found here: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https://expressjs.com/en/resources/middleware.html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popular middleware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CookieParser 	- parse cookie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BodyParser		- parse the HTTP request body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Passport 		- simple, unobtrusive authentication for Node.js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Serving Static Files with Express</a:t>
            </a:r>
            <a:endParaRPr/>
          </a:p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serve static files such as images, CSS files and JavaScript files use the </a:t>
            </a:r>
            <a:r>
              <a:rPr b="1" lang="en"/>
              <a:t>express.static</a:t>
            </a:r>
            <a:r>
              <a:rPr lang="en"/>
              <a:t> built-in middleware function in Express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signature is </a:t>
            </a:r>
            <a:r>
              <a:rPr b="1" lang="en"/>
              <a:t>express.static</a:t>
            </a:r>
            <a:r>
              <a:rPr lang="en"/>
              <a:t>(root, [options]) where root is the root directory from which the serve the static assets.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to serve images, CSS files and JavaScript from the public directory 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50" y="3888650"/>
            <a:ext cx="4064475" cy="4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vs GET HTTP Requests</a:t>
            </a:r>
            <a:endParaRPr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is a method that sends information by appending to page request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is a method that transfers information via HTTP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 Payload = QueryString is actually moved to the body of the message.</a:t>
            </a:r>
            <a:endParaRPr/>
          </a:p>
        </p:txBody>
      </p:sp>
      <p:pic>
        <p:nvPicPr>
          <p:cNvPr id="270" name="Google Shape;2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17725"/>
            <a:ext cx="3675000" cy="2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170125"/>
            <a:ext cx="3568884" cy="11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is an architectural style for building APIs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Representational State Transfer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HTTP verbs and URLs have meaning.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organize and build our APIs to use HTTP verbs and URLs to match HTTP Requests in a meaningful way.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38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○"/>
            </a:pPr>
            <a:r>
              <a:rPr b="1" i="0" lang="en" sz="2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Javascript Refresher</a:t>
            </a:r>
            <a:endParaRPr b="1" i="0" sz="2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■"/>
            </a:pPr>
            <a:r>
              <a:rPr lang="en" sz="2400">
                <a:solidFill>
                  <a:schemeClr val="dk1"/>
                </a:solidFill>
              </a:rPr>
              <a:t>Promises</a:t>
            </a:r>
            <a:endParaRPr b="0" i="0" sz="2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○"/>
            </a:pPr>
            <a:r>
              <a:rPr b="1" lang="en" sz="2400">
                <a:solidFill>
                  <a:schemeClr val="dk1"/>
                </a:solidFill>
              </a:rPr>
              <a:t>Express</a:t>
            </a:r>
            <a:endParaRPr b="1" i="0" sz="2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■"/>
            </a:pPr>
            <a:r>
              <a:rPr lang="en" sz="2400">
                <a:solidFill>
                  <a:schemeClr val="dk1"/>
                </a:solidFill>
              </a:rPr>
              <a:t>REST Api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■"/>
            </a:pPr>
            <a:r>
              <a:rPr lang="en" sz="2400">
                <a:solidFill>
                  <a:schemeClr val="dk1"/>
                </a:solidFill>
              </a:rPr>
              <a:t>Middleware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○"/>
            </a:pPr>
            <a:r>
              <a:rPr b="1" lang="en" sz="2400">
                <a:solidFill>
                  <a:schemeClr val="dk1"/>
                </a:solidFill>
              </a:rPr>
              <a:t>MongoDb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■"/>
            </a:pPr>
            <a:r>
              <a:rPr b="1" lang="en" sz="2400">
                <a:solidFill>
                  <a:schemeClr val="dk1"/>
                </a:solidFill>
              </a:rPr>
              <a:t>Relational vs NoSQL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NOSQL and MongoDB</a:t>
            </a:r>
            <a:endParaRPr b="1"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900050" y="1152475"/>
            <a:ext cx="506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Non-relational database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require a schema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 and easy to implement (open source)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write performance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Fast-key value access</a:t>
            </a:r>
            <a:endParaRPr/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" y="2584600"/>
            <a:ext cx="3595250" cy="241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50" y="1017725"/>
            <a:ext cx="3595250" cy="141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NOSQL</a:t>
            </a:r>
            <a:endParaRPr/>
          </a:p>
        </p:txBody>
      </p:sp>
      <p:sp>
        <p:nvSpPr>
          <p:cNvPr id="296" name="Google Shape;296;p58"/>
          <p:cNvSpPr txBox="1"/>
          <p:nvPr/>
        </p:nvSpPr>
        <p:spPr>
          <a:xfrm>
            <a:off x="456450" y="3907725"/>
            <a:ext cx="36183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>
                <a:solidFill>
                  <a:srgbClr val="D9D9D9"/>
                </a:solidFill>
              </a:rPr>
              <a:t>Schema free</a:t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>
                <a:solidFill>
                  <a:srgbClr val="D9D9D9"/>
                </a:solidFill>
              </a:rPr>
              <a:t>Scalable</a:t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>
                <a:solidFill>
                  <a:srgbClr val="D9D9D9"/>
                </a:solidFill>
              </a:rPr>
              <a:t>Flexible</a:t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>
                <a:solidFill>
                  <a:srgbClr val="D9D9D9"/>
                </a:solidFill>
              </a:rPr>
              <a:t>Limited queries</a:t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>
                <a:solidFill>
                  <a:srgbClr val="D9D9D9"/>
                </a:solidFill>
              </a:rPr>
              <a:t>Emerging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97" name="Google Shape;297;p58"/>
          <p:cNvSpPr txBox="1"/>
          <p:nvPr/>
        </p:nvSpPr>
        <p:spPr>
          <a:xfrm>
            <a:off x="4495050" y="3907725"/>
            <a:ext cx="36183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">
                <a:solidFill>
                  <a:srgbClr val="CCCCCC"/>
                </a:solidFill>
              </a:rPr>
              <a:t>Relational Schema</a:t>
            </a: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">
                <a:solidFill>
                  <a:srgbClr val="CCCCCC"/>
                </a:solidFill>
              </a:rPr>
              <a:t>Consistent</a:t>
            </a: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">
                <a:solidFill>
                  <a:srgbClr val="CCCCCC"/>
                </a:solidFill>
              </a:rPr>
              <a:t>Rigid</a:t>
            </a: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">
                <a:solidFill>
                  <a:srgbClr val="CCCCCC"/>
                </a:solidFill>
              </a:rPr>
              <a:t>Mature</a:t>
            </a: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">
                <a:solidFill>
                  <a:srgbClr val="CCCCCC"/>
                </a:solidFill>
              </a:rPr>
              <a:t>Stable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298" name="Google Shape;2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7620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vs Non-Relational Databases</a:t>
            </a:r>
            <a:endParaRPr/>
          </a:p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4508900" y="1152475"/>
            <a:ext cx="43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non-relationship database does not incorporate the table model. Instead, data can be stored in a single document file.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relational database table organizes structured data fields into defined columns.</a:t>
            </a:r>
            <a:endParaRPr/>
          </a:p>
        </p:txBody>
      </p:sp>
      <p:pic>
        <p:nvPicPr>
          <p:cNvPr id="305" name="Google Shape;30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81475" cy="29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311" name="Google Shape;311;p60"/>
          <p:cNvSpPr txBox="1"/>
          <p:nvPr>
            <p:ph idx="1" type="body"/>
          </p:nvPr>
        </p:nvSpPr>
        <p:spPr>
          <a:xfrm>
            <a:off x="3440900" y="1152475"/>
            <a:ext cx="53913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Document-oriented NoSQL database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JSON-like documents with dynamic schema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performant when indexing support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natural fit for Node and Express applications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JSON for queries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** NO Table JOINS!</a:t>
            </a:r>
            <a:endParaRPr/>
          </a:p>
        </p:txBody>
      </p:sp>
      <p:pic>
        <p:nvPicPr>
          <p:cNvPr id="312" name="Google Shape;3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262074"/>
            <a:ext cx="3003876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0"/>
          <p:cNvSpPr txBox="1"/>
          <p:nvPr/>
        </p:nvSpPr>
        <p:spPr>
          <a:xfrm>
            <a:off x="238125" y="2416975"/>
            <a:ext cx="2738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https://www.mongodb.com/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Document based</a:t>
            </a:r>
            <a:endParaRPr/>
          </a:p>
        </p:txBody>
      </p:sp>
      <p:sp>
        <p:nvSpPr>
          <p:cNvPr id="319" name="Google Shape;319;p61"/>
          <p:cNvSpPr txBox="1"/>
          <p:nvPr>
            <p:ph idx="1" type="body"/>
          </p:nvPr>
        </p:nvSpPr>
        <p:spPr>
          <a:xfrm>
            <a:off x="311700" y="1152475"/>
            <a:ext cx="85206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 document in MongoDB, notice the JSON schema</a:t>
            </a:r>
            <a:endParaRPr sz="1400"/>
          </a:p>
        </p:txBody>
      </p:sp>
      <p:pic>
        <p:nvPicPr>
          <p:cNvPr id="320" name="Google Shape;3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650" y="1706325"/>
            <a:ext cx="43053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Document vs SQL Table</a:t>
            </a:r>
            <a:endParaRPr/>
          </a:p>
        </p:txBody>
      </p:sp>
      <p:pic>
        <p:nvPicPr>
          <p:cNvPr id="326" name="Google Shape;3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50" y="1230725"/>
            <a:ext cx="27932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225" y="1230725"/>
            <a:ext cx="37164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Mongo Client driver</a:t>
            </a:r>
            <a:endParaRPr/>
          </a:p>
        </p:txBody>
      </p:sp>
      <p:pic>
        <p:nvPicPr>
          <p:cNvPr id="333" name="Google Shape;33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125"/>
            <a:ext cx="8839200" cy="308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339" name="Google Shape;339;p64"/>
          <p:cNvSpPr txBox="1"/>
          <p:nvPr>
            <p:ph idx="1" type="body"/>
          </p:nvPr>
        </p:nvSpPr>
        <p:spPr>
          <a:xfrm>
            <a:off x="3417100" y="1152475"/>
            <a:ext cx="54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middleware to MongoDB Drive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Mongoose</a:t>
            </a:r>
            <a:r>
              <a:rPr lang="en"/>
              <a:t> is an object modeling package for Node that essentially works like an ORM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Mongoose allows us to have access to the MongoDB commands for CRUD simply and easily. </a:t>
            </a:r>
            <a:endParaRPr/>
          </a:p>
        </p:txBody>
      </p:sp>
      <p:pic>
        <p:nvPicPr>
          <p:cNvPr id="340" name="Google Shape;3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91325" cy="10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4"/>
          <p:cNvSpPr txBox="1"/>
          <p:nvPr/>
        </p:nvSpPr>
        <p:spPr>
          <a:xfrm>
            <a:off x="304800" y="2145500"/>
            <a:ext cx="2643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https://mongoosejs.com/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13" y="2571747"/>
            <a:ext cx="2643300" cy="1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Mongoose	</a:t>
            </a:r>
            <a:endParaRPr/>
          </a:p>
        </p:txBody>
      </p:sp>
      <p:sp>
        <p:nvSpPr>
          <p:cNvPr id="348" name="Google Shape;348;p65"/>
          <p:cNvSpPr txBox="1"/>
          <p:nvPr>
            <p:ph idx="1" type="body"/>
          </p:nvPr>
        </p:nvSpPr>
        <p:spPr>
          <a:xfrm>
            <a:off x="228375" y="1188175"/>
            <a:ext cx="85206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it via npm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 the package in our project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Connect to the MongoDB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54975"/>
            <a:ext cx="2657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571750"/>
            <a:ext cx="3400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674275"/>
            <a:ext cx="5376874" cy="4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/>
              <a:t>Callback revisited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4321975" y="1152475"/>
            <a:ext cx="45102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F3F3F3"/>
                </a:solidFill>
              </a:rPr>
              <a:t>Callbacks are one of the most confusing concepts.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F3F3F3"/>
                </a:solidFill>
              </a:rPr>
              <a:t>One of the biggest problems of callbacks is the chaining of different asynchronous activities. 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F3F3F3"/>
                </a:solidFill>
              </a:rPr>
              <a:t>You end up calling anonymous function after function to pass around values. 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F3F3F3"/>
                </a:solidFill>
              </a:rPr>
              <a:t>The result is an unmaintainable “callback hell” or pyramid of doom.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71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Mongoose Schemas &amp; Models</a:t>
            </a:r>
            <a:endParaRPr/>
          </a:p>
        </p:txBody>
      </p:sp>
      <p:sp>
        <p:nvSpPr>
          <p:cNvPr id="357" name="Google Shape;357;p66"/>
          <p:cNvSpPr txBox="1"/>
          <p:nvPr>
            <p:ph idx="1" type="body"/>
          </p:nvPr>
        </p:nvSpPr>
        <p:spPr>
          <a:xfrm>
            <a:off x="311700" y="1152475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Everything in Mongoose starts with a Schema. Each schema maps to a MongoDB collection and defines the shape of the documents within that collection.</a:t>
            </a:r>
            <a:endParaRPr/>
          </a:p>
        </p:txBody>
      </p:sp>
      <p:pic>
        <p:nvPicPr>
          <p:cNvPr id="358" name="Google Shape;35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75" y="2005025"/>
            <a:ext cx="2931300" cy="12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6"/>
          <p:cNvSpPr txBox="1"/>
          <p:nvPr/>
        </p:nvSpPr>
        <p:spPr>
          <a:xfrm>
            <a:off x="416725" y="3429000"/>
            <a:ext cx="8415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Creating a model from our schema definition</a:t>
            </a:r>
            <a:endParaRPr/>
          </a:p>
        </p:txBody>
      </p:sp>
      <p:pic>
        <p:nvPicPr>
          <p:cNvPr id="360" name="Google Shape;36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974400"/>
            <a:ext cx="5295625" cy="3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Queries</a:t>
            </a:r>
            <a:endParaRPr/>
          </a:p>
        </p:txBody>
      </p:sp>
      <p:sp>
        <p:nvSpPr>
          <p:cNvPr id="366" name="Google Shape;366;p67"/>
          <p:cNvSpPr txBox="1"/>
          <p:nvPr>
            <p:ph idx="1" type="body"/>
          </p:nvPr>
        </p:nvSpPr>
        <p:spPr>
          <a:xfrm>
            <a:off x="3881450" y="1214450"/>
            <a:ext cx="49509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Mongoose models provide several static helper functions for CRUD operations. Each of these functions returns a mongoose Query object.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 Remember CRUD stands for </a:t>
            </a:r>
            <a:r>
              <a:rPr b="1" lang="en"/>
              <a:t>C</a:t>
            </a:r>
            <a:r>
              <a:rPr lang="en"/>
              <a:t>reate, </a:t>
            </a:r>
            <a:r>
              <a:rPr b="1" lang="en"/>
              <a:t>U</a:t>
            </a:r>
            <a:r>
              <a:rPr lang="en"/>
              <a:t>pdate, </a:t>
            </a:r>
            <a:r>
              <a:rPr b="1" lang="en"/>
              <a:t>D</a:t>
            </a:r>
            <a:r>
              <a:rPr lang="en"/>
              <a:t>elete.</a:t>
            </a:r>
            <a:endParaRPr/>
          </a:p>
        </p:txBody>
      </p:sp>
      <p:pic>
        <p:nvPicPr>
          <p:cNvPr id="367" name="Google Shape;36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25" y="1214450"/>
            <a:ext cx="3150375" cy="36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175" name="Google Shape;175;p40"/>
          <p:cNvSpPr txBox="1"/>
          <p:nvPr>
            <p:ph idx="1" type="body"/>
          </p:nvPr>
        </p:nvSpPr>
        <p:spPr>
          <a:xfrm>
            <a:off x="4012400" y="1152475"/>
            <a:ext cx="4819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Promises attempt to solve the callback hell problem with asynchronous operations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Promise represents a value which may be available now, or in the future, or never.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Promise is a special storage state object, at first it has a pending, after it is either ‘fulfilled (resolved)’ or ‘reject’</a:t>
            </a:r>
            <a:br>
              <a:rPr lang="en"/>
            </a:br>
            <a:endParaRPr/>
          </a:p>
        </p:txBody>
      </p:sp>
      <p:pic>
        <p:nvPicPr>
          <p:cNvPr id="176" name="Google Shape;1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1392250"/>
            <a:ext cx="3896425" cy="21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Chaining</a:t>
            </a:r>
            <a:endParaRPr/>
          </a:p>
        </p:txBody>
      </p:sp>
      <p:sp>
        <p:nvSpPr>
          <p:cNvPr id="182" name="Google Shape;182;p41"/>
          <p:cNvSpPr txBox="1"/>
          <p:nvPr>
            <p:ph idx="1" type="body"/>
          </p:nvPr>
        </p:nvSpPr>
        <p:spPr>
          <a:xfrm>
            <a:off x="4881575" y="1152475"/>
            <a:ext cx="39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then() method returns a Promise which allow for chaining.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callback function in then can return a resolve or reject.</a:t>
            </a:r>
            <a:endParaRPr/>
          </a:p>
        </p:txBody>
      </p:sp>
      <p:pic>
        <p:nvPicPr>
          <p:cNvPr id="183" name="Google Shape;1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576775" cy="309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1" lang="en"/>
              <a:t>Express &amp; Middleware </a:t>
            </a:r>
            <a:endParaRPr b="1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for Node.js</a:t>
            </a:r>
            <a:endParaRPr/>
          </a:p>
        </p:txBody>
      </p:sp>
      <p:sp>
        <p:nvSpPr>
          <p:cNvPr id="194" name="Google Shape;194;p43"/>
          <p:cNvSpPr txBox="1"/>
          <p:nvPr>
            <p:ph idx="1" type="body"/>
          </p:nvPr>
        </p:nvSpPr>
        <p:spPr>
          <a:xfrm>
            <a:off x="4311300" y="1152475"/>
            <a:ext cx="48327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 framework, designed for building single-page, multi-page and hybrid web applications</a:t>
            </a:r>
            <a:br>
              <a:rPr lang="en"/>
            </a:b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minimalist, yet full featured</a:t>
            </a:r>
            <a:br>
              <a:rPr lang="en"/>
            </a:b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support for routing &amp; varous HTTP handlers, configuration, session management and middleware</a:t>
            </a:r>
            <a:br>
              <a:rPr lang="en"/>
            </a:b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amazing community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58900" cy="31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 txBox="1"/>
          <p:nvPr/>
        </p:nvSpPr>
        <p:spPr>
          <a:xfrm>
            <a:off x="282025" y="4467350"/>
            <a:ext cx="2900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http://expressjs.com/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&amp; Setup Express</a:t>
            </a:r>
            <a:endParaRPr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152475"/>
            <a:ext cx="85206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Express on command line (development or global dependencies)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instance of the express object, set the port and it will begin listening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25" y="1659350"/>
            <a:ext cx="2668950" cy="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025" y="2915106"/>
            <a:ext cx="4503900" cy="1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</a:t>
            </a:r>
            <a:endParaRPr/>
          </a:p>
        </p:txBody>
      </p:sp>
      <p:sp>
        <p:nvSpPr>
          <p:cNvPr id="210" name="Google Shape;210;p45"/>
          <p:cNvSpPr txBox="1"/>
          <p:nvPr>
            <p:ph idx="1" type="body"/>
          </p:nvPr>
        </p:nvSpPr>
        <p:spPr>
          <a:xfrm>
            <a:off x="311700" y="1152475"/>
            <a:ext cx="8520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Specifies the type of action the request wishes to make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GET, POST, DELETE</a:t>
            </a:r>
            <a:r>
              <a:rPr lang="en" sz="2400"/>
              <a:t> etc.  These are called verbs.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responds to the verbs and takes action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		- Fetches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POST 		- Adds new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PUT		- Updates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DELETE	- Delete data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