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aj Penta"/>
  <p:cmAuthor clrIdx="1" id="1" initials="" lastIdx="2" name="Tom Ch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16T22:58:59.331">
    <p:pos x="6000" y="0"/>
    <p:text>think we didnt want to use the word correlation right?</p:text>
  </p:cm>
  <p:cm authorId="1" idx="1" dt="2018-07-16T21:47:21.140">
    <p:pos x="6000" y="100"/>
    <p:text>yes</p:text>
  </p:cm>
  <p:cm authorId="0" idx="2" dt="2018-07-16T22:47:07.065">
    <p:pos x="6000" y="200"/>
    <p:text>we want the satisfied with our findings slide 2nd?</p:text>
  </p:cm>
  <p:cm authorId="1" idx="2" dt="2018-07-16T22:58:59.331">
    <p:pos x="6000" y="300"/>
    <p:text>yea lets just keep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166739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166739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8813847f_1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8813847f_1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</a:t>
            </a:r>
            <a:r>
              <a:rPr lang="en"/>
              <a:t> three types of house value : High Mid and Low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 Bubble means High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skyblue Bubble means Mid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Bubble means Low Price House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 high value house does have more organic restaurants counts. But the mid price house area seems have more organic restaurants ( reason( maybe i should redefine the house price value </a:t>
            </a:r>
            <a:r>
              <a:rPr lang="en"/>
              <a:t>category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8813847f_1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8813847f_1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plot. We can see the the higher house price will have more organic restaurants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8813847f_1_2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8813847f_1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using google api.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Limitation?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Difficulty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166739e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166739e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d8813847f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d8813847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8813847f_1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8813847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8813847f_1_2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8813847f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generated cities,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166739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166739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8813847f_1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8813847f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are asking these questions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8813847f_1_3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8813847f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887bac08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887bac08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8813847f_1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8813847f_1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887bac08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887bac08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8813847f_1_2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8813847f_1_2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887bac08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887bac08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d887bac0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d887bac0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8813847f_1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8813847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881384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881384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8813847f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8813847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8813847f_1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8813847f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d8813847f_1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d8813847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Discuss the steps you took to analyze the data and answer each question you asked in your proposal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 and discuss interesting figures developed during analysis, ideally with the help of jupyter notebook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38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Angeles Home Prices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46450" y="2075335"/>
            <a:ext cx="82221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Profit </a:t>
            </a:r>
            <a:r>
              <a:rPr lang="en"/>
              <a:t>Prophets </a:t>
            </a:r>
            <a:r>
              <a:rPr lang="en"/>
              <a:t>- Tom Chang, Nicola Lin, Raj Penta and Marvin Gomez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6" y="2738050"/>
            <a:ext cx="4205700" cy="22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90250" y="526350"/>
            <a:ext cx="5618700" cy="660600"/>
          </a:xfrm>
          <a:prstGeom prst="rect">
            <a:avLst/>
          </a:prstGeom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Source</a:t>
            </a:r>
            <a:endParaRPr i="1"/>
          </a:p>
        </p:txBody>
      </p:sp>
      <p:sp>
        <p:nvSpPr>
          <p:cNvPr id="166" name="Google Shape;166;p22"/>
          <p:cNvSpPr txBox="1"/>
          <p:nvPr/>
        </p:nvSpPr>
        <p:spPr>
          <a:xfrm>
            <a:off x="440300" y="1600875"/>
            <a:ext cx="5827200" cy="30759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AutoNum type="arabicPeriod"/>
            </a:pPr>
            <a:r>
              <a:rPr lang="en" sz="2400">
                <a:solidFill>
                  <a:srgbClr val="EFEFEF"/>
                </a:solidFill>
              </a:rPr>
              <a:t>Google Place API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2. Zillow Single Family House price   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   2018-05.csv</a:t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3. Zip code Latitude Longitude City state county.csv (From Gaslamp media)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511050" y="1641450"/>
            <a:ext cx="2378100" cy="11445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Params={ “rankby:”distance”,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“Type”:”restaurant”,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“Keyword:”organic”,</a:t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 }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650"/>
            <a:ext cx="7001125" cy="52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6663275" y="1854200"/>
            <a:ext cx="2362200" cy="27009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X-Value: </a:t>
            </a:r>
            <a:r>
              <a:rPr lang="en">
                <a:solidFill>
                  <a:srgbClr val="F3F3F3"/>
                </a:solidFill>
              </a:rPr>
              <a:t>Average</a:t>
            </a:r>
            <a:r>
              <a:rPr lang="en">
                <a:solidFill>
                  <a:srgbClr val="F3F3F3"/>
                </a:solidFill>
              </a:rPr>
              <a:t> house price by three </a:t>
            </a:r>
            <a:r>
              <a:rPr lang="en">
                <a:solidFill>
                  <a:srgbClr val="F3F3F3"/>
                </a:solidFill>
              </a:rPr>
              <a:t>category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Y-Value: Organic Restaurant Rating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Bubble Size: total counts of the organic restaurants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00" y="177300"/>
            <a:ext cx="6482701" cy="48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6536275" y="1549400"/>
            <a:ext cx="2379000" cy="30480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X-value: Number counts of organic Restaurants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Y-value: House Value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" y="84050"/>
            <a:ext cx="6389250" cy="479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48000"/>
              </a:srgbClr>
            </a:outerShdw>
          </a:effectLst>
        </p:spPr>
      </p:pic>
      <p:sp>
        <p:nvSpPr>
          <p:cNvPr id="185" name="Google Shape;185;p25"/>
          <p:cNvSpPr txBox="1"/>
          <p:nvPr/>
        </p:nvSpPr>
        <p:spPr>
          <a:xfrm>
            <a:off x="6053675" y="1871125"/>
            <a:ext cx="2819100" cy="24807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X-value: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High : House Price &gt; $750,000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Mid   : House Price &gt; $550,000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 And House Price &lt;= $750,000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Low   : House Price &lt;= $550,000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Y-value: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   Number of Organic Restaurants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24750" y="318150"/>
            <a:ext cx="4565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367250" y="1195075"/>
            <a:ext cx="7702200" cy="37578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1.Not having enough data sample (Google Place API limitation)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2.Searching area is too narrow the lat and lon wont have specifinican difference</a:t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3.I should redefine the High ,mid and low value house price?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82325" y="28548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Crime</a:t>
            </a:r>
            <a:endParaRPr sz="7200"/>
          </a:p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observable trend in the change of crimes reported over time?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there a observable trend between crime rates and housing prices in the same area?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Will we find higher crime rates in areas with lower home values?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5056" cy="246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5A6B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6745425" y="1669475"/>
            <a:ext cx="22290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home prices from Zillow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generated cities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Spread of home values  from &lt;400k to &gt;800k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7712600" y="2044350"/>
            <a:ext cx="15537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reported </a:t>
            </a:r>
            <a:r>
              <a:rPr lang="en"/>
              <a:t>incidents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to month data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spike of 2015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450"/>
            <a:ext cx="7641326" cy="40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72250" cy="341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250" y="2545225"/>
            <a:ext cx="4871749" cy="25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366875" y="619050"/>
            <a:ext cx="19641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75" y="113825"/>
            <a:ext cx="6144825" cy="49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affects</a:t>
            </a:r>
            <a:r>
              <a:rPr lang="en"/>
              <a:t> housing prices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Los Angeles housing prices are on the rise! As a data analytics team, two metrics have been identified to find a relationship between the metrics and housing prices. 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Healthy restaurants and lower crime rates are more common in cities with higher median home prices than cities with lower median home prices .</a:t>
            </a:r>
            <a:endParaRPr sz="16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are the changes in home median prices over time for cities in Los Angeles County?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Are there more healthy restaurants in cities with higher median home prices?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Is there an observable trend between home value and number of crimes reported?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60950" y="239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58449" cy="27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550" y="2656575"/>
            <a:ext cx="5558449" cy="24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17200" cy="2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250" y="2710025"/>
            <a:ext cx="5015651" cy="24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60950" y="10140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Satisfied with our findings?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677225" y="2735400"/>
            <a:ext cx="5143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We did find observable trends, however we do not have statistical evidence to be entirely satisfied with our findings.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0" y="2198222"/>
            <a:ext cx="3179425" cy="244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855200" y="1564400"/>
            <a:ext cx="3359400" cy="537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47450" y="2267850"/>
            <a:ext cx="8249100" cy="6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what metrics affect </a:t>
            </a:r>
            <a:r>
              <a:rPr lang="en"/>
              <a:t>housing</a:t>
            </a:r>
            <a:r>
              <a:rPr lang="en"/>
              <a:t> prices we first came up with a list of factors that we believed could affect housing prices. Which look liked...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11700" y="3041300"/>
            <a:ext cx="4502700" cy="20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home depot </a:t>
            </a:r>
            <a:r>
              <a:rPr lang="en"/>
              <a:t>concentration in</a:t>
            </a:r>
            <a:r>
              <a:rPr lang="en"/>
              <a:t> a city; google map api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churches; crime rate; home prices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pollution levels  (X)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types of businesses: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- 24 hour fitness (gyms </a:t>
            </a:r>
            <a:r>
              <a:rPr lang="en"/>
              <a:t>nearby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food delivery accessibility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new construction: home construction; new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public </a:t>
            </a:r>
            <a:r>
              <a:rPr lang="en"/>
              <a:t>transportation</a:t>
            </a:r>
            <a:r>
              <a:rPr lang="en"/>
              <a:t>; time series; increase in traffic &gt; increase in home prices??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072400" y="3041300"/>
            <a:ext cx="3759900" cy="20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rental/leasing property prices; how does it affect home prices: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corporation stock prices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hotels; quality of hotels; how many stars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density: construction, population,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veterinarians located in an area; pets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offices and home prices in the area;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population density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188" y="210300"/>
            <a:ext cx="3433618" cy="11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60950" y="2597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Continues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60950" y="1363850"/>
            <a:ext cx="82221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From the list we </a:t>
            </a:r>
            <a:r>
              <a:rPr lang="en" sz="2400">
                <a:solidFill>
                  <a:srgbClr val="FFFFFF"/>
                </a:solidFill>
              </a:rPr>
              <a:t>whittled</a:t>
            </a:r>
            <a:r>
              <a:rPr lang="en" sz="2400">
                <a:solidFill>
                  <a:srgbClr val="FFFFFF"/>
                </a:solidFill>
              </a:rPr>
              <a:t> down to a few options that were most </a:t>
            </a:r>
            <a:r>
              <a:rPr lang="en" sz="2400">
                <a:solidFill>
                  <a:srgbClr val="FFFFFF"/>
                </a:solidFill>
              </a:rPr>
              <a:t>interesting</a:t>
            </a:r>
            <a:r>
              <a:rPr lang="en" sz="2400">
                <a:solidFill>
                  <a:srgbClr val="FFFFFF"/>
                </a:solidFill>
              </a:rPr>
              <a:t> or ones that we believed had the most influence on housing prices. Crime rate and organic </a:t>
            </a:r>
            <a:r>
              <a:rPr lang="en" sz="2400">
                <a:solidFill>
                  <a:srgbClr val="FFFFFF"/>
                </a:solidFill>
              </a:rPr>
              <a:t>restaurants</a:t>
            </a:r>
            <a:r>
              <a:rPr lang="en" sz="2400">
                <a:solidFill>
                  <a:srgbClr val="FFFFFF"/>
                </a:solidFill>
              </a:rPr>
              <a:t> emerged to be the victors and next we were on the hunt for data.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50" y="3039650"/>
            <a:ext cx="3449576" cy="1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60950" y="760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24000" y="2198175"/>
            <a:ext cx="40035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Angeles County Sheriff's Department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02625" y="4837225"/>
            <a:ext cx="2747400" cy="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275" y="2246459"/>
            <a:ext cx="4965501" cy="1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25" y="2613750"/>
            <a:ext cx="2115300" cy="21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901" y="3269525"/>
            <a:ext cx="4860651" cy="13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60950" y="6859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and Exploration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11450" y="2011650"/>
            <a:ext cx="81717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Merge datasets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Converting values into different data types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Filtering out Irrelevant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Grouping data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Missing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Generate random sample from entire dataset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While using google api, we had to call in a secondary data set since it defines location based on longitude and latitude.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61500" y="1729508"/>
            <a:ext cx="5714400" cy="3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783100" y="1815350"/>
            <a:ext cx="5143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19975" y="5022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Organic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Restaurants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housing prices and the amount of </a:t>
            </a:r>
            <a:r>
              <a:rPr lang="en"/>
              <a:t>organic</a:t>
            </a:r>
            <a:r>
              <a:rPr lang="en"/>
              <a:t> restaurants in its </a:t>
            </a:r>
            <a:r>
              <a:rPr lang="en"/>
              <a:t>vicinity?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ratings of organic restaurants in cities with median high/low valued housing prices?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0" y="2405600"/>
            <a:ext cx="4267300" cy="24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