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295" r:id="rId8"/>
    <p:sldId id="296" r:id="rId9"/>
    <p:sldId id="297" r:id="rId10"/>
    <p:sldId id="25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gwu.edu/~csci133/spring03/133s03recursion.html" TargetMode="External"/><Relationship Id="rId4" Type="http://schemas.openxmlformats.org/officeDocument/2006/relationships/hyperlink" Target="http://www.mi.sanu.ac.rs/vismath/bridges2005/burns/index.html" TargetMode="External"/><Relationship Id="rId5" Type="http://schemas.openxmlformats.org/officeDocument/2006/relationships/hyperlink" Target="http://lodev.org/cgtutor/recursiontre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l.wustl.edu/~jst/cse/131/Notes/Recursion/recur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.org/doc/man-pages/online/pages/man2/gettimeofday.2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584700"/>
            <a:ext cx="6762749" cy="1134782"/>
          </a:xfrm>
        </p:spPr>
        <p:txBody>
          <a:bodyPr/>
          <a:lstStyle/>
          <a:p>
            <a:r>
              <a:rPr lang="en-US" dirty="0" smtClean="0"/>
              <a:t>CS2050 – Algorithm Design and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928902"/>
            <a:ext cx="8466666" cy="5372717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– add up all the squares of the numbers from m to n.</a:t>
            </a:r>
          </a:p>
          <a:p>
            <a:r>
              <a:rPr lang="en-US" dirty="0" smtClean="0"/>
              <a:t>That is, given two positive integers, m and n, where m &lt;= n, we want to find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SumSquares</a:t>
            </a:r>
            <a:r>
              <a:rPr lang="en-US" dirty="0" smtClean="0"/>
              <a:t> (m , n ) =  m</a:t>
            </a:r>
            <a:r>
              <a:rPr lang="en-US" baseline="30000" dirty="0" smtClean="0"/>
              <a:t>2</a:t>
            </a:r>
            <a:r>
              <a:rPr lang="en-US" dirty="0" smtClean="0"/>
              <a:t>  +  ( m + 1 )</a:t>
            </a:r>
            <a:r>
              <a:rPr lang="en-US" baseline="30000" dirty="0" smtClean="0"/>
              <a:t>2</a:t>
            </a:r>
            <a:r>
              <a:rPr lang="en-US" dirty="0" smtClean="0"/>
              <a:t>  +  …  + 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err="1" smtClean="0"/>
              <a:t>SumSquares</a:t>
            </a:r>
            <a:r>
              <a:rPr lang="en-US" dirty="0" smtClean="0"/>
              <a:t>( 5, 10 ) = 5</a:t>
            </a:r>
            <a:r>
              <a:rPr lang="en-US" baseline="30000" dirty="0" smtClean="0"/>
              <a:t>2</a:t>
            </a:r>
            <a:r>
              <a:rPr lang="en-US" dirty="0" smtClean="0"/>
              <a:t> + 6</a:t>
            </a:r>
            <a:r>
              <a:rPr lang="en-US" baseline="30000" dirty="0" smtClean="0"/>
              <a:t>2</a:t>
            </a:r>
            <a:r>
              <a:rPr lang="en-US" dirty="0" smtClean="0"/>
              <a:t> + 7</a:t>
            </a:r>
            <a:r>
              <a:rPr lang="en-US" baseline="30000" dirty="0" smtClean="0"/>
              <a:t>2</a:t>
            </a:r>
            <a:r>
              <a:rPr lang="en-US" dirty="0" smtClean="0"/>
              <a:t> + 8</a:t>
            </a:r>
            <a:r>
              <a:rPr lang="en-US" baseline="30000" dirty="0" smtClean="0"/>
              <a:t>2</a:t>
            </a:r>
            <a:r>
              <a:rPr lang="en-US" dirty="0" smtClean="0"/>
              <a:t> + 9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baseline="30000" dirty="0" smtClean="0"/>
              <a:t>2</a:t>
            </a:r>
            <a:r>
              <a:rPr lang="en-US" dirty="0" smtClean="0"/>
              <a:t> = 355.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Iterative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328682"/>
            <a:ext cx="8466666" cy="4972937"/>
          </a:xfrm>
        </p:spPr>
        <p:txBody>
          <a:bodyPr>
            <a:normAutofit/>
          </a:bodyPr>
          <a:lstStyle/>
          <a:p>
            <a:r>
              <a:rPr lang="en-US" dirty="0" smtClean="0"/>
              <a:t>The iterative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sum;</a:t>
            </a:r>
            <a:br>
              <a:rPr lang="en-US" dirty="0" smtClean="0"/>
            </a:br>
            <a:r>
              <a:rPr lang="en-US" dirty="0" smtClean="0"/>
              <a:t>	sum = 0;</a:t>
            </a:r>
            <a:br>
              <a:rPr lang="en-US" dirty="0" smtClean="0"/>
            </a:b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m; </a:t>
            </a:r>
            <a:r>
              <a:rPr lang="en-US" dirty="0" err="1" smtClean="0"/>
              <a:t>i</a:t>
            </a:r>
            <a:r>
              <a:rPr lang="en-US" dirty="0" smtClean="0"/>
              <a:t> &lt;=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br>
              <a:rPr lang="en-US" dirty="0" smtClean="0"/>
            </a:br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sum;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9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152310"/>
            <a:ext cx="8466666" cy="5302970"/>
          </a:xfrm>
        </p:spPr>
        <p:txBody>
          <a:bodyPr>
            <a:normAutofit/>
          </a:bodyPr>
          <a:lstStyle/>
          <a:p>
            <a:r>
              <a:rPr lang="en-US" dirty="0" smtClean="0"/>
              <a:t>The recursive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if ( m &lt; n )</a:t>
            </a:r>
            <a:br>
              <a:rPr lang="en-US" dirty="0" smtClean="0"/>
            </a:br>
            <a:r>
              <a:rPr lang="en-US" dirty="0" smtClean="0"/>
              <a:t>		return m*</a:t>
            </a:r>
            <a:r>
              <a:rPr lang="en-US" dirty="0"/>
              <a:t>m</a:t>
            </a:r>
            <a:r>
              <a:rPr lang="en-US" dirty="0" smtClean="0"/>
              <a:t> + </a:t>
            </a:r>
            <a:r>
              <a:rPr lang="en-US" dirty="0" err="1" smtClean="0"/>
              <a:t>SumSquares</a:t>
            </a:r>
            <a:r>
              <a:rPr lang="en-US" dirty="0" smtClean="0"/>
              <a:t>( m + 1, n );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m * m;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“base case” in the recursive code above?</a:t>
            </a:r>
          </a:p>
          <a:p>
            <a:r>
              <a:rPr lang="en-US" dirty="0" smtClean="0"/>
              <a:t>There are two other solutions to “</a:t>
            </a:r>
            <a:r>
              <a:rPr lang="en-US" dirty="0" err="1" smtClean="0"/>
              <a:t>SumSquares</a:t>
            </a:r>
            <a:r>
              <a:rPr lang="en-US" dirty="0" smtClean="0"/>
              <a:t>” in your book.  The point?  Recursive solutions are not fixed and you can implement different ones that work just fine.</a:t>
            </a:r>
          </a:p>
        </p:txBody>
      </p:sp>
    </p:spTree>
    <p:extLst>
      <p:ext uri="{BB962C8B-B14F-4D97-AF65-F5344CB8AC3E}">
        <p14:creationId xmlns:p14="http://schemas.microsoft.com/office/powerpoint/2010/main" val="406869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784051"/>
          </a:xfrm>
        </p:spPr>
        <p:txBody>
          <a:bodyPr/>
          <a:lstStyle/>
          <a:p>
            <a:r>
              <a:rPr lang="en-US" dirty="0" smtClean="0"/>
              <a:t>Factorial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651" y="1142999"/>
            <a:ext cx="8249699" cy="53309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30" charset="0"/>
              </a:rPr>
              <a:t>A recursive definition of the factorial function is arrived at by observing the following relationship:</a:t>
            </a:r>
          </a:p>
          <a:p>
            <a:pPr lvl="2">
              <a:buFont typeface="Wingdings 2" pitchFamily="30" charset="2"/>
              <a:buNone/>
            </a:pPr>
            <a:r>
              <a:rPr lang="en-US" sz="2400" i="1" dirty="0" smtClean="0">
                <a:latin typeface="AGaramond" pitchFamily="50" charset="0"/>
              </a:rPr>
              <a:t>	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Lucida Console" pitchFamily="30" charset="0"/>
              </a:rPr>
              <a:t>!</a:t>
            </a:r>
            <a:r>
              <a:rPr lang="en-US" sz="2400" i="1" dirty="0" smtClean="0">
                <a:latin typeface="AGaramond" pitchFamily="50" charset="0"/>
              </a:rPr>
              <a:t> = 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·  (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– 1)!</a:t>
            </a:r>
          </a:p>
          <a:p>
            <a:r>
              <a:rPr lang="en-US" sz="2400" dirty="0" smtClean="0">
                <a:latin typeface="Times New Roman" pitchFamily="30" charset="0"/>
              </a:rPr>
              <a:t>For example, 5! is clearly equal to 5 * 4! as is shown by the following:</a:t>
            </a:r>
          </a:p>
          <a:p>
            <a:pPr lvl="2">
              <a:buFont typeface="Wingdings 2" pitchFamily="30" charset="2"/>
              <a:buNone/>
            </a:pPr>
            <a:r>
              <a:rPr lang="en-US" sz="2400" dirty="0" smtClean="0">
                <a:latin typeface="Lucida Console" pitchFamily="30" charset="0"/>
              </a:rPr>
              <a:t>	5!</a:t>
            </a:r>
            <a:r>
              <a:rPr lang="en-US" sz="2400" dirty="0" smtClean="0">
                <a:latin typeface="AGaramond" pitchFamily="50" charset="0"/>
              </a:rPr>
              <a:t> = 5 ·  4 · 3 · 2 · 1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 · 3 · 2 · 1)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(4!)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0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Recursive Factorial Calls</a:t>
            </a:r>
            <a:endParaRPr lang="en-US" dirty="0"/>
          </a:p>
        </p:txBody>
      </p:sp>
      <p:pic>
        <p:nvPicPr>
          <p:cNvPr id="5" name="Content Placeholder 4" descr="Picture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15" r="-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C program with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1095183"/>
            <a:ext cx="8284657" cy="5378769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factorial( unsigned in number);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21;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"%</a:t>
            </a:r>
            <a:r>
              <a:rPr lang="en-US" dirty="0" err="1" smtClean="0"/>
              <a:t>u</a:t>
            </a:r>
            <a:r>
              <a:rPr lang="en-US" dirty="0" smtClean="0"/>
              <a:t>! = %11u\n", </a:t>
            </a:r>
            <a:r>
              <a:rPr lang="en-US" dirty="0" err="1" smtClean="0"/>
              <a:t>i</a:t>
            </a:r>
            <a:r>
              <a:rPr lang="en-US" dirty="0" smtClean="0"/>
              <a:t>, factorial ( </a:t>
            </a:r>
            <a:r>
              <a:rPr lang="en-US" dirty="0" err="1" smtClean="0"/>
              <a:t>i</a:t>
            </a:r>
            <a:r>
              <a:rPr lang="en-US" dirty="0" smtClean="0"/>
              <a:t> ) );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 ( unsigned 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if ( number &lt;=1 ) { return 1;}</a:t>
            </a:r>
          </a:p>
          <a:p>
            <a:pPr lvl="1">
              <a:buNone/>
            </a:pPr>
            <a:r>
              <a:rPr lang="en-US" dirty="0" smtClean="0"/>
              <a:t>	else {return ( number * factorial( number - 1 ) ) ;}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negatives /Plusses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862165"/>
            <a:ext cx="8436135" cy="5995835"/>
          </a:xfrm>
        </p:spPr>
        <p:txBody>
          <a:bodyPr>
            <a:normAutofit/>
          </a:bodyPr>
          <a:lstStyle/>
          <a:p>
            <a:r>
              <a:rPr lang="en-US" dirty="0" smtClean="0"/>
              <a:t>It repeatedly invokes functions calls – these take overhead to complete (processing time)</a:t>
            </a:r>
          </a:p>
          <a:p>
            <a:r>
              <a:rPr lang="en-US" dirty="0" smtClean="0"/>
              <a:t>This also requires adequate memory to store another copy of the function (it’s variables)</a:t>
            </a:r>
          </a:p>
          <a:p>
            <a:r>
              <a:rPr lang="en-US" dirty="0" smtClean="0"/>
              <a:t>Iteration normally occurs within a function so the overhead of repeated function calls and extra memory assignment is omitted</a:t>
            </a:r>
          </a:p>
          <a:p>
            <a:r>
              <a:rPr lang="en-US" dirty="0" smtClean="0"/>
              <a:t>Why use recursion?</a:t>
            </a:r>
          </a:p>
          <a:p>
            <a:pPr lvl="1"/>
            <a:r>
              <a:rPr lang="en-US" dirty="0" smtClean="0"/>
              <a:t>Any problem that can be solved recursively can also be solved iteratively</a:t>
            </a:r>
          </a:p>
          <a:p>
            <a:pPr lvl="1"/>
            <a:r>
              <a:rPr lang="en-US" dirty="0" smtClean="0"/>
              <a:t>Recursion is normally chosen in preference to an iterative approach when the recursive approach more naturally mirrors the problem and results in  a program that’s easier to understand and debug</a:t>
            </a:r>
          </a:p>
          <a:p>
            <a:pPr lvl="1"/>
            <a:r>
              <a:rPr lang="en-US" dirty="0" smtClean="0"/>
              <a:t>Sometimes an iterative solution may not be apparent</a:t>
            </a:r>
          </a:p>
        </p:txBody>
      </p:sp>
    </p:spTree>
    <p:extLst>
      <p:ext uri="{BB962C8B-B14F-4D97-AF65-F5344CB8AC3E}">
        <p14:creationId xmlns:p14="http://schemas.microsoft.com/office/powerpoint/2010/main" val="34731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396514" cy="777648"/>
          </a:xfrm>
        </p:spPr>
        <p:txBody>
          <a:bodyPr/>
          <a:lstStyle/>
          <a:p>
            <a:r>
              <a:rPr lang="en-US" dirty="0" smtClean="0"/>
              <a:t>Recursion applications /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9825" y="1342571"/>
            <a:ext cx="8575960" cy="5515429"/>
          </a:xfrm>
        </p:spPr>
        <p:txBody>
          <a:bodyPr>
            <a:normAutofit/>
          </a:bodyPr>
          <a:lstStyle/>
          <a:p>
            <a:r>
              <a:rPr lang="en-US" dirty="0" smtClean="0"/>
              <a:t>Possible applications:</a:t>
            </a:r>
          </a:p>
          <a:p>
            <a:pPr lvl="1"/>
            <a:r>
              <a:rPr lang="en-US" dirty="0" smtClean="0"/>
              <a:t>Summing the elements of an array</a:t>
            </a:r>
          </a:p>
          <a:p>
            <a:pPr lvl="1"/>
            <a:r>
              <a:rPr lang="en-US" dirty="0" smtClean="0"/>
              <a:t>Printing an array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Maze traversal</a:t>
            </a:r>
          </a:p>
          <a:p>
            <a:pPr lvl="1"/>
            <a:r>
              <a:rPr lang="en-US" dirty="0" smtClean="0"/>
              <a:t>Linked list insert</a:t>
            </a:r>
          </a:p>
          <a:p>
            <a:pPr lvl="1"/>
            <a:r>
              <a:rPr lang="en-US" dirty="0" smtClean="0"/>
              <a:t>Linked list delete</a:t>
            </a:r>
          </a:p>
          <a:p>
            <a:pPr lvl="1"/>
            <a:r>
              <a:rPr lang="en-US" dirty="0" smtClean="0"/>
              <a:t>Binary tree insert</a:t>
            </a:r>
          </a:p>
          <a:p>
            <a:pPr lvl="1"/>
            <a:r>
              <a:rPr lang="en-US" dirty="0" smtClean="0"/>
              <a:t>Preorder/</a:t>
            </a:r>
            <a:r>
              <a:rPr lang="en-US" dirty="0" err="1" smtClean="0"/>
              <a:t>inorder/postorder</a:t>
            </a:r>
            <a:r>
              <a:rPr lang="en-US" dirty="0" smtClean="0"/>
              <a:t> traversal of a binary tree</a:t>
            </a:r>
          </a:p>
          <a:p>
            <a:pPr lvl="1"/>
            <a:r>
              <a:rPr lang="en-US" dirty="0" smtClean="0"/>
              <a:t>Merge sort, quick sort, etc.</a:t>
            </a:r>
          </a:p>
          <a:p>
            <a:pPr lvl="1"/>
            <a:r>
              <a:rPr lang="en-US" dirty="0" smtClean="0"/>
              <a:t>Towers of Hanoi (gaming)</a:t>
            </a:r>
          </a:p>
          <a:p>
            <a:pPr lvl="1"/>
            <a:r>
              <a:rPr lang="en-US" dirty="0" smtClean="0"/>
              <a:t>Many,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4225"/>
          </a:xfrm>
        </p:spPr>
        <p:txBody>
          <a:bodyPr/>
          <a:lstStyle/>
          <a:p>
            <a:r>
              <a:rPr lang="en-US" dirty="0" smtClean="0"/>
              <a:t>Recursion – some 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6739"/>
            <a:ext cx="7467600" cy="529721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http://www.arl.wustl.edu/~jst/cse/131/Notes/Recursion/recursion.html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http://www.seas.gwu.edu/~csci133/spring03/133s03recursion.html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Recursion in Nature, Mathematics and Art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http://www.mi.sanu.ac.rs/vismath/bridges2005/burns/index.html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Recursive Graphics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lodev.org/cgtutor/recursiontrees.html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 algorithm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discussed efficiency on a number of occasions in class</a:t>
            </a:r>
          </a:p>
          <a:p>
            <a:r>
              <a:rPr lang="en-US" dirty="0" smtClean="0"/>
              <a:t>How can we *time* an algorithm to measure it’s efficiency?</a:t>
            </a:r>
          </a:p>
          <a:p>
            <a:r>
              <a:rPr lang="en-US" dirty="0" smtClean="0"/>
              <a:t>You can use the C function </a:t>
            </a:r>
            <a:r>
              <a:rPr lang="en-US" dirty="0" err="1" smtClean="0"/>
              <a:t>gettimeofday</a:t>
            </a:r>
            <a:r>
              <a:rPr lang="en-US" dirty="0" smtClean="0"/>
              <a:t>() to do this. </a:t>
            </a:r>
          </a:p>
          <a:p>
            <a:pPr lvl="1"/>
            <a:r>
              <a:rPr lang="en-US" dirty="0" smtClean="0"/>
              <a:t>Ask for the time of day before the algorithm begins</a:t>
            </a:r>
          </a:p>
          <a:p>
            <a:pPr lvl="1"/>
            <a:r>
              <a:rPr lang="en-US" dirty="0" smtClean="0"/>
              <a:t>Ask for the time when the algorithm is finished</a:t>
            </a:r>
          </a:p>
          <a:p>
            <a:pPr lvl="1"/>
            <a:r>
              <a:rPr lang="en-US" dirty="0" smtClean="0"/>
              <a:t>Calculate the difference between the two to get the net time</a:t>
            </a:r>
          </a:p>
          <a:p>
            <a:pPr lvl="1"/>
            <a:r>
              <a:rPr lang="en-US" dirty="0" smtClean="0"/>
              <a:t>Display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22" y="136466"/>
            <a:ext cx="8945577" cy="932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timed output on an algorithm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6384"/>
              </p:ext>
            </p:extLst>
          </p:nvPr>
        </p:nvGraphicFramePr>
        <p:xfrm>
          <a:off x="1136658" y="1068507"/>
          <a:ext cx="729811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29"/>
                <a:gridCol w="1824529"/>
                <a:gridCol w="1824529"/>
                <a:gridCol w="1824529"/>
              </a:tblGrid>
              <a:tr h="3708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Bubble Sort Performance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 in 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 in 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times in </a:t>
                      </a:r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bsort1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bsort2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bsort3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4.618168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3.221989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3.189087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5.121946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3.616095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3.64995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6.666899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3.853083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3.872871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5.795956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4.863977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4.064083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6.211996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4.395962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4.452944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7.43103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5.114079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5.089998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8.603096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5.861998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5.805969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9.609938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6.480932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6.596088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10.599852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7.354975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7.42197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12.096882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8.136988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8.311987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13.05604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9.168148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9.109974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15.069008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9.819984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10.087013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2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Gettimeofday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090653"/>
            <a:ext cx="8074209" cy="5384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get the current time of day you would do this:</a:t>
            </a:r>
          </a:p>
          <a:p>
            <a:pPr>
              <a:buNone/>
            </a:pPr>
            <a:r>
              <a:rPr lang="en-US" b="1" dirty="0" smtClean="0"/>
              <a:t>	#include &lt;sys/</a:t>
            </a:r>
            <a:r>
              <a:rPr lang="en-US" b="1" dirty="0" err="1" smtClean="0"/>
              <a:t>time.h</a:t>
            </a:r>
            <a:r>
              <a:rPr lang="en-US" b="1" dirty="0" smtClean="0"/>
              <a:t>&gt;      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gettimeofday(struct</a:t>
            </a:r>
            <a:r>
              <a:rPr lang="en-US" b="1" dirty="0" smtClean="0"/>
              <a:t> </a:t>
            </a:r>
            <a:r>
              <a:rPr lang="en-US" b="1" dirty="0" err="1" smtClean="0"/>
              <a:t>timeval</a:t>
            </a:r>
            <a:r>
              <a:rPr lang="en-US" b="1" dirty="0" smtClean="0"/>
              <a:t> *</a:t>
            </a:r>
            <a:r>
              <a:rPr lang="en-US" b="1" i="1" dirty="0" err="1" smtClean="0"/>
              <a:t>tv</a:t>
            </a:r>
            <a:r>
              <a:rPr lang="en-US" b="1" i="1" dirty="0" smtClean="0"/>
              <a:t>,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</a:t>
            </a:r>
            <a:r>
              <a:rPr lang="en-US" b="1" i="1" dirty="0" err="1" smtClean="0"/>
              <a:t>timezone</a:t>
            </a:r>
            <a:r>
              <a:rPr lang="en-US" b="1" i="1" dirty="0" smtClean="0"/>
              <a:t> *</a:t>
            </a:r>
            <a:r>
              <a:rPr lang="en-US" b="1" i="1" dirty="0" err="1" smtClean="0"/>
              <a:t>tz</a:t>
            </a:r>
            <a:r>
              <a:rPr lang="en-US" b="1" i="1" dirty="0" smtClean="0"/>
              <a:t>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tv</a:t>
            </a:r>
            <a:r>
              <a:rPr lang="en-US" dirty="0" smtClean="0"/>
              <a:t> argument is a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timeval</a:t>
            </a:r>
            <a:r>
              <a:rPr lang="en-US" dirty="0" smtClean="0"/>
              <a:t> (as specified in  </a:t>
            </a:r>
            <a:r>
              <a:rPr lang="en-US" dirty="0" smtClean="0"/>
              <a:t>&lt;</a:t>
            </a:r>
            <a:r>
              <a:rPr lang="en-US" dirty="0" smtClean="0"/>
              <a:t>sys/</a:t>
            </a:r>
            <a:r>
              <a:rPr lang="en-US" dirty="0" err="1" smtClean="0"/>
              <a:t>time.h</a:t>
            </a:r>
            <a:r>
              <a:rPr lang="en-US" dirty="0" smtClean="0"/>
              <a:t>&gt;):          </a:t>
            </a:r>
          </a:p>
          <a:p>
            <a:pPr>
              <a:buNone/>
            </a:pPr>
            <a:r>
              <a:rPr lang="en-US" b="1" i="1" dirty="0" smtClean="0"/>
              <a:t>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</a:t>
            </a:r>
            <a:r>
              <a:rPr lang="en-US" b="1" i="1" dirty="0" err="1" smtClean="0"/>
              <a:t>timeval</a:t>
            </a:r>
            <a:r>
              <a:rPr lang="en-US" b="1" i="1" dirty="0" smtClean="0"/>
              <a:t> {               </a:t>
            </a:r>
          </a:p>
          <a:p>
            <a:pPr>
              <a:buNone/>
            </a:pPr>
            <a:r>
              <a:rPr lang="en-US" b="1" i="1" dirty="0" smtClean="0"/>
              <a:t>		</a:t>
            </a:r>
            <a:r>
              <a:rPr lang="en-US" b="1" i="1" dirty="0" err="1" smtClean="0"/>
              <a:t>time_t</a:t>
            </a:r>
            <a:r>
              <a:rPr lang="en-US" b="1" i="1" dirty="0" smtClean="0"/>
              <a:t>      </a:t>
            </a:r>
            <a:r>
              <a:rPr lang="en-US" b="1" i="1" dirty="0" err="1" smtClean="0"/>
              <a:t>tv_sec</a:t>
            </a:r>
            <a:r>
              <a:rPr lang="en-US" b="1" i="1" dirty="0" smtClean="0"/>
              <a:t>;     /* seconds */               	</a:t>
            </a:r>
            <a:r>
              <a:rPr lang="en-US" b="1" i="1" dirty="0" err="1" smtClean="0"/>
              <a:t>suseconds_t</a:t>
            </a:r>
            <a:r>
              <a:rPr lang="en-US" b="1" i="1" dirty="0" smtClean="0"/>
              <a:t> </a:t>
            </a:r>
            <a:r>
              <a:rPr lang="en-US" b="1" i="1" dirty="0" err="1" smtClean="0"/>
              <a:t>tv_usec</a:t>
            </a:r>
            <a:r>
              <a:rPr lang="en-US" b="1" i="1" dirty="0" smtClean="0"/>
              <a:t>;    /* microseconds */           };       </a:t>
            </a:r>
          </a:p>
          <a:p>
            <a:pPr>
              <a:buNone/>
            </a:pPr>
            <a:r>
              <a:rPr lang="en-US" dirty="0" smtClean="0"/>
              <a:t>and gives the number of seconds and microseconds</a:t>
            </a:r>
          </a:p>
        </p:txBody>
      </p:sp>
    </p:spTree>
    <p:extLst>
      <p:ext uri="{BB962C8B-B14F-4D97-AF65-F5344CB8AC3E}">
        <p14:creationId xmlns:p14="http://schemas.microsoft.com/office/powerpoint/2010/main" val="58839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67" y="358947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65776"/>
            <a:ext cx="7811916" cy="5733480"/>
          </a:xfrm>
        </p:spPr>
        <p:txBody>
          <a:bodyPr>
            <a:normAutofit fontScale="70000" lnSpcReduction="20000"/>
          </a:bodyPr>
          <a:lstStyle/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time.h</a:t>
            </a:r>
            <a:r>
              <a:rPr lang="en-US" dirty="0" smtClean="0"/>
              <a:t>&gt; // needed to use </a:t>
            </a:r>
            <a:r>
              <a:rPr lang="en-US" dirty="0" err="1" smtClean="0"/>
              <a:t>gettimeofday</a:t>
            </a: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--------------------------------------------------------------------------------------------------------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unsigned long </a:t>
            </a:r>
            <a:r>
              <a:rPr lang="en-US" dirty="0" err="1" smtClean="0"/>
              <a:t>int</a:t>
            </a:r>
            <a:r>
              <a:rPr lang="en-US" dirty="0" smtClean="0"/>
              <a:t> count;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unsigned long </a:t>
            </a:r>
            <a:r>
              <a:rPr lang="en-US" dirty="0" err="1" smtClean="0"/>
              <a:t>int</a:t>
            </a:r>
            <a:r>
              <a:rPr lang="en-US" dirty="0" smtClean="0"/>
              <a:t> passes;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unsigned long </a:t>
            </a:r>
            <a:r>
              <a:rPr lang="en-US" dirty="0" err="1" smtClean="0"/>
              <a:t>int</a:t>
            </a:r>
            <a:r>
              <a:rPr lang="en-US" dirty="0" smtClean="0"/>
              <a:t> comparisons;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unsigned long </a:t>
            </a:r>
            <a:r>
              <a:rPr lang="en-US" dirty="0" err="1" smtClean="0"/>
              <a:t>int</a:t>
            </a:r>
            <a:r>
              <a:rPr lang="en-US" dirty="0" smtClean="0"/>
              <a:t> swaps;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double duration;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} </a:t>
            </a:r>
            <a:r>
              <a:rPr lang="en-US" dirty="0" err="1" smtClean="0"/>
              <a:t>SortStats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------------------------------------------------------------------------------------------------------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double t1, t2;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stats-&gt;count = </a:t>
            </a:r>
            <a:r>
              <a:rPr lang="en-US" dirty="0" err="1" smtClean="0"/>
              <a:t>numValues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stats-&gt;passes = 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stats-&gt;comparisons = 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stats-&gt;swaps = 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stats-&gt;duration = 0;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gettimeofday(&amp;tv</a:t>
            </a:r>
            <a:r>
              <a:rPr lang="en-US" dirty="0" smtClean="0"/>
              <a:t>, NULL);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t1=tv.tv_sec+(tv.tv_usec/1000000.0);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-----------------------------    perform some algorithmic operation --------------------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err="1" smtClean="0"/>
              <a:t>gettimeofday(&amp;tv</a:t>
            </a:r>
            <a:r>
              <a:rPr lang="en-US" dirty="0" smtClean="0"/>
              <a:t>, NULL);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t2=tv.tv_sec+(tv.tv_usec/1000000.0);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stats-&gt;duration = (t2 - t1)*1000;  // *1000 to convert </a:t>
            </a:r>
            <a:r>
              <a:rPr lang="en-US" dirty="0" err="1" smtClean="0"/>
              <a:t>secs</a:t>
            </a:r>
            <a:r>
              <a:rPr lang="en-US" dirty="0" smtClean="0"/>
              <a:t> to </a:t>
            </a:r>
            <a:r>
              <a:rPr lang="en-US" dirty="0" err="1" smtClean="0"/>
              <a:t>millisecs</a:t>
            </a: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7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42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gettimeofday</a:t>
            </a:r>
            <a:r>
              <a:rPr lang="en-US" dirty="0" smtClean="0"/>
              <a:t>() and </a:t>
            </a:r>
            <a:r>
              <a:rPr lang="en-US" dirty="0" err="1" smtClean="0"/>
              <a:t>settimeofday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84844"/>
            <a:ext cx="7467600" cy="5389108"/>
          </a:xfrm>
        </p:spPr>
        <p:txBody>
          <a:bodyPr/>
          <a:lstStyle/>
          <a:p>
            <a:r>
              <a:rPr lang="en-US" dirty="0" err="1" smtClean="0"/>
              <a:t>gfettimeofday</a:t>
            </a:r>
            <a:r>
              <a:rPr lang="en-US" dirty="0" smtClean="0"/>
              <a:t>() can be used to</a:t>
            </a:r>
          </a:p>
          <a:p>
            <a:pPr lvl="1"/>
            <a:r>
              <a:rPr lang="en-US" dirty="0" smtClean="0"/>
              <a:t>Get the current time</a:t>
            </a:r>
          </a:p>
          <a:p>
            <a:pPr lvl="1"/>
            <a:r>
              <a:rPr lang="en-US" dirty="0" smtClean="0"/>
              <a:t>Get the current time zone</a:t>
            </a:r>
          </a:p>
          <a:p>
            <a:pPr lvl="1"/>
            <a:r>
              <a:rPr lang="en-US" dirty="0" smtClean="0"/>
              <a:t>Using the proper calculations you can determine the time elapsed in seconds or micro-seconds</a:t>
            </a:r>
          </a:p>
          <a:p>
            <a:r>
              <a:rPr lang="en-US" dirty="0" err="1" smtClean="0"/>
              <a:t>settimeofday</a:t>
            </a:r>
            <a:r>
              <a:rPr lang="en-US" dirty="0" smtClean="0"/>
              <a:t>() can be used to</a:t>
            </a:r>
          </a:p>
          <a:p>
            <a:pPr lvl="1"/>
            <a:r>
              <a:rPr lang="en-US" dirty="0" smtClean="0"/>
              <a:t>Change the time to any time you would like</a:t>
            </a:r>
          </a:p>
          <a:p>
            <a:r>
              <a:rPr lang="en-US" dirty="0" smtClean="0"/>
              <a:t>A link to discuss them both in more depth:</a:t>
            </a:r>
          </a:p>
          <a:p>
            <a:pPr lvl="1"/>
            <a:r>
              <a:rPr lang="en-US" dirty="0" smtClean="0">
                <a:hlinkClick r:id="rId2"/>
              </a:rPr>
              <a:t>http://www.kernel.org/doc/man-pages/online/pages/man2/gettimeofday.2.html</a:t>
            </a:r>
            <a:endParaRPr lang="en-US" dirty="0" smtClean="0"/>
          </a:p>
          <a:p>
            <a:r>
              <a:rPr lang="en-US" dirty="0" smtClean="0"/>
              <a:t>There are many, many other sources</a:t>
            </a:r>
          </a:p>
        </p:txBody>
      </p:sp>
    </p:spTree>
    <p:extLst>
      <p:ext uri="{BB962C8B-B14F-4D97-AF65-F5344CB8AC3E}">
        <p14:creationId xmlns:p14="http://schemas.microsoft.com/office/powerpoint/2010/main" val="29731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 function is a function that calls itself either directly or indirectly through another function.</a:t>
            </a:r>
          </a:p>
          <a:p>
            <a:r>
              <a:rPr lang="en-US" dirty="0" smtClean="0"/>
              <a:t>It is a complex technique used in advanced programming algorithms.  </a:t>
            </a:r>
          </a:p>
          <a:p>
            <a:r>
              <a:rPr lang="en-US" dirty="0" smtClean="0"/>
              <a:t>When to use recursion?  Recursion problem-solving approaches have several elements in common:</a:t>
            </a:r>
          </a:p>
          <a:p>
            <a:pPr lvl="1"/>
            <a:r>
              <a:rPr lang="en-US" dirty="0" smtClean="0"/>
              <a:t>They are called to solve a problem</a:t>
            </a:r>
          </a:p>
          <a:p>
            <a:pPr lvl="1"/>
            <a:r>
              <a:rPr lang="en-US" dirty="0" smtClean="0"/>
              <a:t>The function only knows how to solve the simplest cases or problems (base case)</a:t>
            </a:r>
          </a:p>
          <a:p>
            <a:pPr lvl="1"/>
            <a:r>
              <a:rPr lang="en-US" dirty="0" smtClean="0"/>
              <a:t>If a recursive function is called with a complex problem then it will call itself to break the problem into smaller, simpler problems for solving</a:t>
            </a:r>
          </a:p>
          <a:p>
            <a:pPr lvl="1"/>
            <a:r>
              <a:rPr lang="en-US" dirty="0" smtClean="0"/>
              <a:t>Calling itself is a recursive call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definition:  any solution technique in which large problems are solved by reducing them to smaller problems OF THE SAME FORM</a:t>
            </a:r>
          </a:p>
          <a:p>
            <a:r>
              <a:rPr lang="en-US" dirty="0" smtClean="0"/>
              <a:t>The recursive step executes while the original call to the function has not yet finished executing</a:t>
            </a:r>
          </a:p>
          <a:p>
            <a:r>
              <a:rPr lang="en-US" dirty="0" smtClean="0"/>
              <a:t>Eventually these recursive calls converge on the “base case”.  Then the termination of the recursion begins as control is passed back to the previous copy.</a:t>
            </a:r>
          </a:p>
          <a:p>
            <a:r>
              <a:rPr lang="en-US" dirty="0" smtClean="0"/>
              <a:t>It can take a great deal of practice writing recursive programs before it becomes a natural programming technique for you.  Newer programming students struggle with this.</a:t>
            </a:r>
          </a:p>
          <a:p>
            <a:r>
              <a:rPr lang="en-US" dirty="0" smtClean="0"/>
              <a:t>Let’s look at some simple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1095183"/>
            <a:ext cx="8436135" cy="53787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are based on a control structure</a:t>
            </a:r>
          </a:p>
          <a:p>
            <a:pPr lvl="1"/>
            <a:r>
              <a:rPr lang="en-US" dirty="0" smtClean="0"/>
              <a:t>Iteration uses a repetition structure</a:t>
            </a:r>
          </a:p>
          <a:p>
            <a:pPr lvl="1"/>
            <a:r>
              <a:rPr lang="en-US" dirty="0" smtClean="0"/>
              <a:t>Recursion uses a selection structure</a:t>
            </a:r>
          </a:p>
          <a:p>
            <a:r>
              <a:rPr lang="en-US" dirty="0" smtClean="0"/>
              <a:t>BOTH involve repetition</a:t>
            </a:r>
          </a:p>
          <a:p>
            <a:pPr lvl="1"/>
            <a:r>
              <a:rPr lang="en-US" dirty="0" smtClean="0"/>
              <a:t>Iteration through it’s “for”, “while”, etc.</a:t>
            </a:r>
          </a:p>
          <a:p>
            <a:pPr lvl="1"/>
            <a:r>
              <a:rPr lang="en-US" dirty="0" smtClean="0"/>
              <a:t>Recursion through repeated function calls</a:t>
            </a:r>
          </a:p>
          <a:p>
            <a:r>
              <a:rPr lang="en-US" dirty="0" smtClean="0"/>
              <a:t>Both require a termination test</a:t>
            </a:r>
          </a:p>
          <a:p>
            <a:pPr lvl="1"/>
            <a:r>
              <a:rPr lang="en-US" dirty="0" smtClean="0"/>
              <a:t>Iteration loop-continuation condition fails</a:t>
            </a:r>
          </a:p>
          <a:p>
            <a:pPr lvl="1"/>
            <a:r>
              <a:rPr lang="en-US" dirty="0" smtClean="0"/>
              <a:t>Recursive “base case” is recognized</a:t>
            </a:r>
          </a:p>
          <a:p>
            <a:r>
              <a:rPr lang="en-US" dirty="0" smtClean="0"/>
              <a:t>Both can occur infinitely</a:t>
            </a:r>
          </a:p>
          <a:p>
            <a:pPr lvl="1"/>
            <a:r>
              <a:rPr lang="en-US" dirty="0" smtClean="0"/>
              <a:t>Iteration when the loop-continuation never fails</a:t>
            </a:r>
          </a:p>
          <a:p>
            <a:pPr lvl="1"/>
            <a:r>
              <a:rPr lang="en-US" dirty="0" smtClean="0"/>
              <a:t>Recursion when it does not reduce the problem each time to converge on it’s “base case” condition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225</TotalTime>
  <Words>974</Words>
  <Application>Microsoft Macintosh PowerPoint</Application>
  <PresentationFormat>On-screen Show (4:3)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Revolution</vt:lpstr>
      <vt:lpstr>Algorithm Analysis </vt:lpstr>
      <vt:lpstr>Timing an algorithm in C</vt:lpstr>
      <vt:lpstr>An example of timed output on an algorithm</vt:lpstr>
      <vt:lpstr>Gettimeofday() function</vt:lpstr>
      <vt:lpstr>Coded Example</vt:lpstr>
      <vt:lpstr>gettimeofday() and settimeofday()</vt:lpstr>
      <vt:lpstr>Recursion</vt:lpstr>
      <vt:lpstr>Recursion</vt:lpstr>
      <vt:lpstr>Recursion vs. Iteration</vt:lpstr>
      <vt:lpstr>Example</vt:lpstr>
      <vt:lpstr>Example – Iterative Solution</vt:lpstr>
      <vt:lpstr>Example – Recursive Solution</vt:lpstr>
      <vt:lpstr>Factorial calculations</vt:lpstr>
      <vt:lpstr>Recursive Factorial Calls</vt:lpstr>
      <vt:lpstr>C program with Factorial</vt:lpstr>
      <vt:lpstr>Recursion negatives /Plusses</vt:lpstr>
      <vt:lpstr>Recursion applications / Algorithms</vt:lpstr>
      <vt:lpstr>Recursion – some helpful links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Joe Guilliams</cp:lastModifiedBy>
  <cp:revision>29</cp:revision>
  <dcterms:created xsi:type="dcterms:W3CDTF">2013-08-09T22:02:27Z</dcterms:created>
  <dcterms:modified xsi:type="dcterms:W3CDTF">2013-09-11T15:01:53Z</dcterms:modified>
</cp:coreProperties>
</file>