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75" r:id="rId5"/>
    <p:sldId id="276" r:id="rId6"/>
    <p:sldId id="272" r:id="rId7"/>
    <p:sldId id="273" r:id="rId8"/>
    <p:sldId id="277" r:id="rId9"/>
    <p:sldId id="278" r:id="rId10"/>
    <p:sldId id="279" r:id="rId11"/>
    <p:sldId id="280" r:id="rId12"/>
    <p:sldId id="281" r:id="rId13"/>
    <p:sldId id="282" r:id="rId14"/>
    <p:sldId id="283" r:id="rId15"/>
    <p:sldId id="284" r:id="rId16"/>
    <p:sldId id="285" r:id="rId17"/>
    <p:sldId id="288" r:id="rId18"/>
    <p:sldId id="289" r:id="rId19"/>
    <p:sldId id="287" r:id="rId20"/>
    <p:sldId id="286" r:id="rId21"/>
    <p:sldId id="290" r:id="rId22"/>
    <p:sldId id="291" r:id="rId23"/>
    <p:sldId id="292"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5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8/26/13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8/26/13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8/26/13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8/26/13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8/26/13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8/26/13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 Linked Data Representations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8449086" cy="616763"/>
          </a:xfrm>
        </p:spPr>
        <p:txBody>
          <a:bodyPr/>
          <a:lstStyle/>
          <a:p>
            <a:r>
              <a:rPr lang="en-US" dirty="0" smtClean="0"/>
              <a:t>Dynamic Memory Allocation Example</a:t>
            </a:r>
            <a:endParaRPr lang="en-US" dirty="0"/>
          </a:p>
        </p:txBody>
      </p:sp>
      <p:sp>
        <p:nvSpPr>
          <p:cNvPr id="5" name="Content Placeholder 2"/>
          <p:cNvSpPr>
            <a:spLocks noGrp="1"/>
          </p:cNvSpPr>
          <p:nvPr>
            <p:ph sz="quarter" idx="1"/>
          </p:nvPr>
        </p:nvSpPr>
        <p:spPr>
          <a:xfrm>
            <a:off x="457200" y="997763"/>
            <a:ext cx="7811916" cy="5467389"/>
          </a:xfrm>
        </p:spPr>
        <p:txBody>
          <a:bodyPr>
            <a:normAutofit fontScale="47500" lnSpcReduction="20000"/>
          </a:bodyPr>
          <a:lstStyle/>
          <a:p>
            <a:pPr marL="91440">
              <a:spcBef>
                <a:spcPts val="200"/>
              </a:spcBef>
              <a:buNone/>
            </a:pPr>
            <a:r>
              <a:rPr lang="en-US" dirty="0" smtClean="0"/>
              <a:t>#include &lt;</a:t>
            </a:r>
            <a:r>
              <a:rPr lang="en-US" dirty="0" err="1" smtClean="0"/>
              <a:t>stdio.h</a:t>
            </a:r>
            <a:r>
              <a:rPr lang="en-US" dirty="0" smtClean="0"/>
              <a:t>&gt;</a:t>
            </a:r>
          </a:p>
          <a:p>
            <a:pPr marL="91440">
              <a:spcBef>
                <a:spcPts val="200"/>
              </a:spcBef>
              <a:buNone/>
            </a:pPr>
            <a:r>
              <a:rPr lang="en-US" dirty="0" smtClean="0"/>
              <a:t>#include &lt;</a:t>
            </a:r>
            <a:r>
              <a:rPr lang="en-US" dirty="0" err="1" smtClean="0"/>
              <a:t>stdlib.h</a:t>
            </a:r>
            <a:r>
              <a:rPr lang="en-US" dirty="0" smtClean="0"/>
              <a:t>&gt;</a:t>
            </a:r>
            <a:br>
              <a:rPr lang="en-US" dirty="0" smtClean="0"/>
            </a:br>
            <a:endParaRPr lang="en-US" dirty="0" smtClean="0"/>
          </a:p>
          <a:p>
            <a:pPr marL="91440">
              <a:spcBef>
                <a:spcPts val="200"/>
              </a:spcBef>
              <a:buNone/>
            </a:pPr>
            <a:r>
              <a:rPr lang="en-US" dirty="0" err="1" smtClean="0"/>
              <a:t>int</a:t>
            </a:r>
            <a:r>
              <a:rPr lang="en-US" dirty="0" smtClean="0"/>
              <a:t> main( void )</a:t>
            </a:r>
          </a:p>
          <a:p>
            <a:pPr marL="91440">
              <a:spcBef>
                <a:spcPts val="200"/>
              </a:spcBef>
              <a:buNone/>
            </a:pPr>
            <a:r>
              <a:rPr lang="en-US" dirty="0" smtClean="0"/>
              <a:t>{</a:t>
            </a:r>
          </a:p>
          <a:p>
            <a:pPr marL="91440">
              <a:spcBef>
                <a:spcPts val="200"/>
              </a:spcBef>
              <a:buNone/>
            </a:pPr>
            <a:r>
              <a:rPr lang="en-US" dirty="0" smtClean="0"/>
              <a:t>	</a:t>
            </a:r>
            <a:r>
              <a:rPr lang="en-US" dirty="0" err="1" smtClean="0"/>
              <a:t>int</a:t>
            </a:r>
            <a:r>
              <a:rPr lang="en-US" dirty="0" smtClean="0"/>
              <a:t> </a:t>
            </a:r>
            <a:r>
              <a:rPr lang="en-US" dirty="0" err="1" smtClean="0"/>
              <a:t>numInts</a:t>
            </a:r>
            <a:r>
              <a:rPr lang="en-US" dirty="0" smtClean="0"/>
              <a:t> = 10, </a:t>
            </a:r>
            <a:r>
              <a:rPr lang="en-US" dirty="0" err="1" smtClean="0"/>
              <a:t>i</a:t>
            </a:r>
            <a:r>
              <a:rPr lang="en-US" dirty="0" smtClean="0"/>
              <a:t>, </a:t>
            </a:r>
            <a:r>
              <a:rPr lang="en-US" dirty="0" err="1" smtClean="0"/>
              <a:t>val</a:t>
            </a:r>
            <a:r>
              <a:rPr lang="en-US" dirty="0" smtClean="0"/>
              <a:t>;</a:t>
            </a:r>
          </a:p>
          <a:p>
            <a:pPr marL="91440">
              <a:spcBef>
                <a:spcPts val="200"/>
              </a:spcBef>
              <a:buNone/>
            </a:pPr>
            <a:r>
              <a:rPr lang="en-US" dirty="0" smtClean="0"/>
              <a:t>	</a:t>
            </a:r>
            <a:r>
              <a:rPr lang="en-US" dirty="0" err="1" smtClean="0"/>
              <a:t>int</a:t>
            </a:r>
            <a:r>
              <a:rPr lang="en-US" dirty="0" smtClean="0"/>
              <a:t> *</a:t>
            </a:r>
            <a:r>
              <a:rPr lang="en-US" dirty="0" err="1" smtClean="0"/>
              <a:t>arrPtr</a:t>
            </a:r>
            <a:r>
              <a:rPr lang="en-US" dirty="0" smtClean="0"/>
              <a:t>, *</a:t>
            </a:r>
            <a:r>
              <a:rPr lang="en-US" dirty="0" err="1" smtClean="0"/>
              <a:t>itemPtr</a:t>
            </a:r>
            <a:r>
              <a:rPr lang="en-US" dirty="0" smtClean="0"/>
              <a:t>;</a:t>
            </a:r>
            <a:br>
              <a:rPr lang="en-US" dirty="0" smtClean="0"/>
            </a:br>
            <a:r>
              <a:rPr lang="en-US" dirty="0" smtClean="0"/>
              <a:t>	</a:t>
            </a:r>
          </a:p>
          <a:p>
            <a:pPr marL="91440">
              <a:spcBef>
                <a:spcPts val="200"/>
              </a:spcBef>
              <a:buNone/>
            </a:pPr>
            <a:r>
              <a:rPr lang="en-US" dirty="0" smtClean="0"/>
              <a:t>	</a:t>
            </a:r>
            <a:r>
              <a:rPr lang="en-US" dirty="0" err="1" smtClean="0"/>
              <a:t>printf("\n\nThe</a:t>
            </a:r>
            <a:r>
              <a:rPr lang="en-US" dirty="0" smtClean="0"/>
              <a:t> value of </a:t>
            </a:r>
            <a:r>
              <a:rPr lang="en-US" dirty="0" err="1" smtClean="0"/>
              <a:t>arrPtr</a:t>
            </a:r>
            <a:r>
              <a:rPr lang="en-US" dirty="0" smtClean="0"/>
              <a:t> = %</a:t>
            </a:r>
            <a:r>
              <a:rPr lang="en-US" dirty="0" err="1" smtClean="0"/>
              <a:t>p\n</a:t>
            </a:r>
            <a:r>
              <a:rPr lang="en-US" dirty="0" smtClean="0"/>
              <a:t>", </a:t>
            </a:r>
            <a:r>
              <a:rPr lang="en-US" dirty="0" err="1" smtClean="0"/>
              <a:t>arrPtr</a:t>
            </a:r>
            <a:r>
              <a:rPr lang="en-US" dirty="0" smtClean="0"/>
              <a:t>);</a:t>
            </a:r>
          </a:p>
          <a:p>
            <a:pPr marL="91440">
              <a:spcBef>
                <a:spcPts val="200"/>
              </a:spcBef>
              <a:buNone/>
            </a:pPr>
            <a:r>
              <a:rPr lang="en-US" dirty="0" smtClean="0"/>
              <a:t>	</a:t>
            </a:r>
            <a:r>
              <a:rPr lang="en-US" dirty="0" err="1" smtClean="0"/>
              <a:t>printf("The</a:t>
            </a:r>
            <a:r>
              <a:rPr lang="en-US" dirty="0" smtClean="0"/>
              <a:t> memory location for </a:t>
            </a:r>
            <a:r>
              <a:rPr lang="en-US" dirty="0" err="1" smtClean="0"/>
              <a:t>arrPtr</a:t>
            </a:r>
            <a:r>
              <a:rPr lang="en-US" dirty="0" smtClean="0"/>
              <a:t> = %</a:t>
            </a:r>
            <a:r>
              <a:rPr lang="en-US" dirty="0" err="1" smtClean="0"/>
              <a:t>p\n\n</a:t>
            </a:r>
            <a:r>
              <a:rPr lang="en-US" dirty="0" smtClean="0"/>
              <a:t>", &amp;</a:t>
            </a:r>
            <a:r>
              <a:rPr lang="en-US" dirty="0" err="1" smtClean="0"/>
              <a:t>arrPtr</a:t>
            </a:r>
            <a:r>
              <a:rPr lang="en-US" dirty="0" smtClean="0"/>
              <a:t>);</a:t>
            </a:r>
          </a:p>
          <a:p>
            <a:pPr marL="91440">
              <a:spcBef>
                <a:spcPts val="200"/>
              </a:spcBef>
              <a:buNone/>
            </a:pPr>
            <a:r>
              <a:rPr lang="en-US" dirty="0" smtClean="0"/>
              <a:t>	</a:t>
            </a:r>
          </a:p>
          <a:p>
            <a:pPr marL="91440">
              <a:spcBef>
                <a:spcPts val="200"/>
              </a:spcBef>
              <a:buNone/>
            </a:pPr>
            <a:r>
              <a:rPr lang="en-US" dirty="0" smtClean="0"/>
              <a:t>	</a:t>
            </a:r>
            <a:r>
              <a:rPr lang="en-US" dirty="0" err="1" smtClean="0"/>
              <a:t>arrPtr</a:t>
            </a:r>
            <a:r>
              <a:rPr lang="en-US" dirty="0" smtClean="0"/>
              <a:t> = </a:t>
            </a:r>
            <a:r>
              <a:rPr lang="en-US" dirty="0" err="1" smtClean="0"/>
              <a:t>malloc(numInts</a:t>
            </a:r>
            <a:r>
              <a:rPr lang="en-US" dirty="0" smtClean="0"/>
              <a:t> * </a:t>
            </a:r>
            <a:r>
              <a:rPr lang="en-US" dirty="0" err="1" smtClean="0"/>
              <a:t>sizeof(int</a:t>
            </a:r>
            <a:r>
              <a:rPr lang="en-US" dirty="0" smtClean="0"/>
              <a:t>));</a:t>
            </a:r>
          </a:p>
          <a:p>
            <a:pPr marL="91440">
              <a:spcBef>
                <a:spcPts val="200"/>
              </a:spcBef>
              <a:buNone/>
            </a:pPr>
            <a:endParaRPr lang="en-US" dirty="0" smtClean="0"/>
          </a:p>
          <a:p>
            <a:pPr marL="91440">
              <a:spcBef>
                <a:spcPts val="200"/>
              </a:spcBef>
              <a:buNone/>
            </a:pPr>
            <a:r>
              <a:rPr lang="en-US" dirty="0" smtClean="0"/>
              <a:t>	</a:t>
            </a:r>
            <a:r>
              <a:rPr lang="en-US" dirty="0" err="1" smtClean="0"/>
              <a:t>printf("arrPtr</a:t>
            </a:r>
            <a:r>
              <a:rPr lang="en-US" dirty="0" smtClean="0"/>
              <a:t> = %</a:t>
            </a:r>
            <a:r>
              <a:rPr lang="en-US" dirty="0" err="1" smtClean="0"/>
              <a:t>p</a:t>
            </a:r>
            <a:r>
              <a:rPr lang="en-US" dirty="0" smtClean="0"/>
              <a:t>, size of </a:t>
            </a:r>
            <a:r>
              <a:rPr lang="en-US" dirty="0" err="1" smtClean="0"/>
              <a:t>int</a:t>
            </a:r>
            <a:r>
              <a:rPr lang="en-US" dirty="0" smtClean="0"/>
              <a:t> = %</a:t>
            </a:r>
            <a:r>
              <a:rPr lang="en-US" dirty="0" err="1" smtClean="0"/>
              <a:t>lu\n</a:t>
            </a:r>
            <a:r>
              <a:rPr lang="en-US" dirty="0" smtClean="0"/>
              <a:t>", </a:t>
            </a:r>
            <a:r>
              <a:rPr lang="en-US" dirty="0" err="1" smtClean="0"/>
              <a:t>arrPtr</a:t>
            </a:r>
            <a:r>
              <a:rPr lang="en-US" dirty="0" smtClean="0"/>
              <a:t>, </a:t>
            </a:r>
            <a:r>
              <a:rPr lang="en-US" dirty="0" err="1" smtClean="0"/>
              <a:t>sizeof(int</a:t>
            </a:r>
            <a:r>
              <a:rPr lang="en-US" dirty="0" smtClean="0"/>
              <a:t>));</a:t>
            </a:r>
          </a:p>
          <a:p>
            <a:pPr marL="91440">
              <a:spcBef>
                <a:spcPts val="200"/>
              </a:spcBef>
              <a:buNone/>
            </a:pPr>
            <a:r>
              <a:rPr lang="en-US" dirty="0" smtClean="0"/>
              <a:t>	</a:t>
            </a:r>
            <a:r>
              <a:rPr lang="en-US" dirty="0" err="1" smtClean="0"/>
              <a:t>printf("The</a:t>
            </a:r>
            <a:r>
              <a:rPr lang="en-US" dirty="0" smtClean="0"/>
              <a:t> memory location for </a:t>
            </a:r>
            <a:r>
              <a:rPr lang="en-US" dirty="0" err="1" smtClean="0"/>
              <a:t>arrPtr</a:t>
            </a:r>
            <a:r>
              <a:rPr lang="en-US" dirty="0" smtClean="0"/>
              <a:t> = %</a:t>
            </a:r>
            <a:r>
              <a:rPr lang="en-US" dirty="0" err="1" smtClean="0"/>
              <a:t>p\n\n</a:t>
            </a:r>
            <a:r>
              <a:rPr lang="en-US" dirty="0" smtClean="0"/>
              <a:t>", &amp;</a:t>
            </a:r>
            <a:r>
              <a:rPr lang="en-US" dirty="0" err="1" smtClean="0"/>
              <a:t>arrPtr</a:t>
            </a:r>
            <a:r>
              <a:rPr lang="en-US" dirty="0" smtClean="0"/>
              <a:t>);</a:t>
            </a:r>
          </a:p>
          <a:p>
            <a:pPr marL="91440">
              <a:spcBef>
                <a:spcPts val="200"/>
              </a:spcBef>
              <a:buNone/>
            </a:pPr>
            <a:r>
              <a:rPr lang="en-US" dirty="0" smtClean="0"/>
              <a:t>	</a:t>
            </a:r>
          </a:p>
          <a:p>
            <a:pPr marL="91440">
              <a:spcBef>
                <a:spcPts val="200"/>
              </a:spcBef>
              <a:buNone/>
            </a:pPr>
            <a:r>
              <a:rPr lang="en-US" dirty="0" smtClean="0"/>
              <a:t>	for ( </a:t>
            </a:r>
            <a:r>
              <a:rPr lang="en-US" dirty="0" err="1" smtClean="0"/>
              <a:t>i</a:t>
            </a:r>
            <a:r>
              <a:rPr lang="en-US" dirty="0" smtClean="0"/>
              <a:t> = 0; </a:t>
            </a:r>
            <a:r>
              <a:rPr lang="en-US" dirty="0" err="1" smtClean="0"/>
              <a:t>i</a:t>
            </a:r>
            <a:r>
              <a:rPr lang="en-US" dirty="0" smtClean="0"/>
              <a:t> &lt; </a:t>
            </a:r>
            <a:r>
              <a:rPr lang="en-US" dirty="0" err="1" smtClean="0"/>
              <a:t>numInts</a:t>
            </a:r>
            <a:r>
              <a:rPr lang="en-US" dirty="0" smtClean="0"/>
              <a:t>; </a:t>
            </a:r>
            <a:r>
              <a:rPr lang="en-US" dirty="0" err="1" smtClean="0"/>
              <a:t>i</a:t>
            </a:r>
            <a:r>
              <a:rPr lang="en-US" dirty="0" smtClean="0"/>
              <a:t>++)</a:t>
            </a:r>
          </a:p>
          <a:p>
            <a:pPr marL="91440">
              <a:spcBef>
                <a:spcPts val="200"/>
              </a:spcBef>
              <a:buNone/>
            </a:pPr>
            <a:r>
              <a:rPr lang="en-US" dirty="0" smtClean="0"/>
              <a:t>	{	</a:t>
            </a:r>
            <a:r>
              <a:rPr lang="en-US" dirty="0" err="1" smtClean="0"/>
              <a:t>itemPtr</a:t>
            </a:r>
            <a:r>
              <a:rPr lang="en-US" dirty="0" smtClean="0"/>
              <a:t> = </a:t>
            </a:r>
            <a:r>
              <a:rPr lang="en-US" dirty="0" err="1" smtClean="0"/>
              <a:t>arrPtr</a:t>
            </a:r>
            <a:r>
              <a:rPr lang="en-US" dirty="0" smtClean="0"/>
              <a:t> + </a:t>
            </a:r>
            <a:r>
              <a:rPr lang="en-US" dirty="0" err="1" smtClean="0"/>
              <a:t>i</a:t>
            </a:r>
            <a:r>
              <a:rPr lang="en-US" dirty="0" smtClean="0"/>
              <a:t>;  </a:t>
            </a:r>
          </a:p>
          <a:p>
            <a:pPr marL="91440">
              <a:spcBef>
                <a:spcPts val="200"/>
              </a:spcBef>
              <a:buNone/>
            </a:pPr>
            <a:r>
              <a:rPr lang="en-US" dirty="0" smtClean="0"/>
              <a:t>		</a:t>
            </a:r>
            <a:r>
              <a:rPr lang="en-US" dirty="0" err="1" smtClean="0"/>
              <a:t>val</a:t>
            </a:r>
            <a:r>
              <a:rPr lang="en-US" dirty="0" smtClean="0"/>
              <a:t> = </a:t>
            </a:r>
            <a:r>
              <a:rPr lang="en-US" dirty="0" err="1" smtClean="0"/>
              <a:t>i</a:t>
            </a:r>
            <a:r>
              <a:rPr lang="en-US" dirty="0" smtClean="0"/>
              <a:t> * 10;</a:t>
            </a:r>
          </a:p>
          <a:p>
            <a:pPr marL="91440">
              <a:spcBef>
                <a:spcPts val="200"/>
              </a:spcBef>
              <a:buNone/>
            </a:pPr>
            <a:r>
              <a:rPr lang="en-US" dirty="0" smtClean="0"/>
              <a:t>		</a:t>
            </a:r>
            <a:r>
              <a:rPr lang="en-US" dirty="0" err="1" smtClean="0"/>
              <a:t>printf("Storing</a:t>
            </a:r>
            <a:r>
              <a:rPr lang="en-US" dirty="0" smtClean="0"/>
              <a:t> %</a:t>
            </a:r>
            <a:r>
              <a:rPr lang="en-US" dirty="0" err="1" smtClean="0"/>
              <a:t>i</a:t>
            </a:r>
            <a:r>
              <a:rPr lang="en-US" dirty="0" smtClean="0"/>
              <a:t> at memory location = %</a:t>
            </a:r>
            <a:r>
              <a:rPr lang="en-US" dirty="0" err="1" smtClean="0"/>
              <a:t>p\n</a:t>
            </a:r>
            <a:r>
              <a:rPr lang="en-US" dirty="0" smtClean="0"/>
              <a:t>", </a:t>
            </a:r>
            <a:r>
              <a:rPr lang="en-US" dirty="0" err="1" smtClean="0"/>
              <a:t>val</a:t>
            </a:r>
            <a:r>
              <a:rPr lang="en-US" dirty="0" smtClean="0"/>
              <a:t>, </a:t>
            </a:r>
            <a:r>
              <a:rPr lang="en-US" dirty="0" err="1" smtClean="0"/>
              <a:t>itemPtr</a:t>
            </a:r>
            <a:r>
              <a:rPr lang="en-US" dirty="0" smtClean="0"/>
              <a:t>);</a:t>
            </a:r>
          </a:p>
          <a:p>
            <a:pPr marL="91440">
              <a:spcBef>
                <a:spcPts val="200"/>
              </a:spcBef>
              <a:buNone/>
            </a:pPr>
            <a:r>
              <a:rPr lang="en-US" dirty="0" smtClean="0"/>
              <a:t>		*</a:t>
            </a:r>
            <a:r>
              <a:rPr lang="en-US" dirty="0" err="1" smtClean="0"/>
              <a:t>itemPtr</a:t>
            </a:r>
            <a:r>
              <a:rPr lang="en-US" dirty="0" smtClean="0"/>
              <a:t> = </a:t>
            </a:r>
            <a:r>
              <a:rPr lang="en-US" dirty="0" err="1" smtClean="0"/>
              <a:t>val</a:t>
            </a:r>
            <a:r>
              <a:rPr lang="en-US" dirty="0" smtClean="0"/>
              <a:t>;</a:t>
            </a:r>
          </a:p>
          <a:p>
            <a:pPr marL="91440">
              <a:spcBef>
                <a:spcPts val="200"/>
              </a:spcBef>
              <a:buNone/>
            </a:pPr>
            <a:r>
              <a:rPr lang="en-US" dirty="0" smtClean="0"/>
              <a:t>	}</a:t>
            </a:r>
          </a:p>
          <a:p>
            <a:pPr marL="91440">
              <a:spcBef>
                <a:spcPts val="200"/>
              </a:spcBef>
              <a:buNone/>
            </a:pPr>
            <a:r>
              <a:rPr lang="en-US" dirty="0" smtClean="0"/>
              <a:t>	</a:t>
            </a:r>
          </a:p>
          <a:p>
            <a:pPr marL="91440">
              <a:spcBef>
                <a:spcPts val="200"/>
              </a:spcBef>
              <a:buNone/>
            </a:pPr>
            <a:r>
              <a:rPr lang="en-US" dirty="0" smtClean="0"/>
              <a:t>	for ( </a:t>
            </a:r>
            <a:r>
              <a:rPr lang="en-US" dirty="0" err="1" smtClean="0"/>
              <a:t>i</a:t>
            </a:r>
            <a:r>
              <a:rPr lang="en-US" dirty="0" smtClean="0"/>
              <a:t> = 0; </a:t>
            </a:r>
            <a:r>
              <a:rPr lang="en-US" dirty="0" err="1" smtClean="0"/>
              <a:t>i</a:t>
            </a:r>
            <a:r>
              <a:rPr lang="en-US" dirty="0" smtClean="0"/>
              <a:t> &lt; </a:t>
            </a:r>
            <a:r>
              <a:rPr lang="en-US" dirty="0" err="1" smtClean="0"/>
              <a:t>numInts</a:t>
            </a:r>
            <a:r>
              <a:rPr lang="en-US" dirty="0" smtClean="0"/>
              <a:t>; </a:t>
            </a:r>
            <a:r>
              <a:rPr lang="en-US" dirty="0" err="1" smtClean="0"/>
              <a:t>i</a:t>
            </a:r>
            <a:r>
              <a:rPr lang="en-US" dirty="0" smtClean="0"/>
              <a:t>++)</a:t>
            </a:r>
          </a:p>
          <a:p>
            <a:pPr marL="91440">
              <a:spcBef>
                <a:spcPts val="200"/>
              </a:spcBef>
              <a:buNone/>
            </a:pPr>
            <a:r>
              <a:rPr lang="en-US" dirty="0" smtClean="0"/>
              <a:t>	{	</a:t>
            </a:r>
            <a:r>
              <a:rPr lang="en-US" dirty="0" err="1" smtClean="0"/>
              <a:t>itemPtr</a:t>
            </a:r>
            <a:r>
              <a:rPr lang="en-US" dirty="0" smtClean="0"/>
              <a:t> = </a:t>
            </a:r>
            <a:r>
              <a:rPr lang="en-US" dirty="0" err="1" smtClean="0"/>
              <a:t>arrPtr</a:t>
            </a:r>
            <a:r>
              <a:rPr lang="en-US" dirty="0" smtClean="0"/>
              <a:t> + </a:t>
            </a:r>
            <a:r>
              <a:rPr lang="en-US" dirty="0" err="1" smtClean="0"/>
              <a:t>i</a:t>
            </a:r>
            <a:r>
              <a:rPr lang="en-US" dirty="0" smtClean="0"/>
              <a:t>;</a:t>
            </a:r>
          </a:p>
          <a:p>
            <a:pPr marL="91440">
              <a:spcBef>
                <a:spcPts val="200"/>
              </a:spcBef>
              <a:buNone/>
            </a:pPr>
            <a:r>
              <a:rPr lang="en-US" dirty="0" smtClean="0"/>
              <a:t>		</a:t>
            </a:r>
            <a:r>
              <a:rPr lang="en-US" dirty="0" err="1" smtClean="0"/>
              <a:t>printf("%i</a:t>
            </a:r>
            <a:r>
              <a:rPr lang="en-US" dirty="0" smtClean="0"/>
              <a:t>: value = %</a:t>
            </a:r>
            <a:r>
              <a:rPr lang="en-US" dirty="0" err="1" smtClean="0"/>
              <a:t>i</a:t>
            </a:r>
            <a:r>
              <a:rPr lang="en-US" dirty="0" smtClean="0"/>
              <a:t> at memory location = %</a:t>
            </a:r>
            <a:r>
              <a:rPr lang="en-US" dirty="0" err="1" smtClean="0"/>
              <a:t>p\n</a:t>
            </a:r>
            <a:r>
              <a:rPr lang="en-US" dirty="0" smtClean="0"/>
              <a:t>", </a:t>
            </a:r>
            <a:r>
              <a:rPr lang="en-US" dirty="0" err="1" smtClean="0"/>
              <a:t>i</a:t>
            </a:r>
            <a:r>
              <a:rPr lang="en-US" dirty="0" smtClean="0"/>
              <a:t>, *</a:t>
            </a:r>
            <a:r>
              <a:rPr lang="en-US" dirty="0" err="1" smtClean="0"/>
              <a:t>itemPtr</a:t>
            </a:r>
            <a:r>
              <a:rPr lang="en-US" dirty="0" smtClean="0"/>
              <a:t>, </a:t>
            </a:r>
            <a:r>
              <a:rPr lang="en-US" dirty="0" err="1" smtClean="0"/>
              <a:t>itemPtr</a:t>
            </a:r>
            <a:r>
              <a:rPr lang="en-US" dirty="0" smtClean="0"/>
              <a:t>);</a:t>
            </a:r>
          </a:p>
          <a:p>
            <a:pPr marL="91440">
              <a:spcBef>
                <a:spcPts val="200"/>
              </a:spcBef>
              <a:buNone/>
            </a:pPr>
            <a:r>
              <a:rPr lang="en-US" dirty="0" smtClean="0"/>
              <a:t>	}</a:t>
            </a:r>
          </a:p>
          <a:p>
            <a:pPr marL="91440">
              <a:spcBef>
                <a:spcPts val="200"/>
              </a:spcBef>
              <a:buNone/>
            </a:pPr>
            <a:r>
              <a:rPr lang="en-US" dirty="0" smtClean="0"/>
              <a:t>	</a:t>
            </a:r>
          </a:p>
          <a:p>
            <a:pPr marL="91440">
              <a:spcBef>
                <a:spcPts val="200"/>
              </a:spcBef>
              <a:buNone/>
            </a:pPr>
            <a:r>
              <a:rPr lang="en-US" dirty="0" smtClean="0"/>
              <a:t>	for ( </a:t>
            </a:r>
            <a:r>
              <a:rPr lang="en-US" dirty="0" err="1" smtClean="0"/>
              <a:t>i</a:t>
            </a:r>
            <a:r>
              <a:rPr lang="en-US" dirty="0" smtClean="0"/>
              <a:t> = 0; </a:t>
            </a:r>
            <a:r>
              <a:rPr lang="en-US" dirty="0" err="1" smtClean="0"/>
              <a:t>i</a:t>
            </a:r>
            <a:r>
              <a:rPr lang="en-US" dirty="0" smtClean="0"/>
              <a:t> &lt; </a:t>
            </a:r>
            <a:r>
              <a:rPr lang="en-US" dirty="0" err="1" smtClean="0"/>
              <a:t>numInts</a:t>
            </a:r>
            <a:r>
              <a:rPr lang="en-US" dirty="0" smtClean="0"/>
              <a:t>; </a:t>
            </a:r>
            <a:r>
              <a:rPr lang="en-US" dirty="0" err="1" smtClean="0"/>
              <a:t>i</a:t>
            </a:r>
            <a:r>
              <a:rPr lang="en-US" dirty="0" smtClean="0"/>
              <a:t>++)</a:t>
            </a:r>
          </a:p>
          <a:p>
            <a:pPr marL="91440">
              <a:spcBef>
                <a:spcPts val="200"/>
              </a:spcBef>
              <a:buNone/>
            </a:pPr>
            <a:r>
              <a:rPr lang="en-US" dirty="0" smtClean="0"/>
              <a:t>	{	</a:t>
            </a:r>
            <a:r>
              <a:rPr lang="en-US" dirty="0" err="1" smtClean="0"/>
              <a:t>printf("%i</a:t>
            </a:r>
            <a:r>
              <a:rPr lang="en-US" dirty="0" smtClean="0"/>
              <a:t>: value = %</a:t>
            </a:r>
            <a:r>
              <a:rPr lang="en-US" dirty="0" err="1" smtClean="0"/>
              <a:t>i\n</a:t>
            </a:r>
            <a:r>
              <a:rPr lang="en-US" dirty="0" smtClean="0"/>
              <a:t>", </a:t>
            </a:r>
            <a:r>
              <a:rPr lang="en-US" dirty="0" err="1" smtClean="0"/>
              <a:t>i</a:t>
            </a:r>
            <a:r>
              <a:rPr lang="en-US" dirty="0" smtClean="0"/>
              <a:t>, </a:t>
            </a:r>
            <a:r>
              <a:rPr lang="en-US" dirty="0" err="1" smtClean="0"/>
              <a:t>arrPtr[i</a:t>
            </a:r>
            <a:r>
              <a:rPr lang="en-US" dirty="0" smtClean="0"/>
              <a:t>]);</a:t>
            </a:r>
          </a:p>
          <a:p>
            <a:pPr marL="91440">
              <a:spcBef>
                <a:spcPts val="200"/>
              </a:spcBef>
              <a:buNone/>
            </a:pPr>
            <a:r>
              <a:rPr lang="en-US" dirty="0" smtClean="0"/>
              <a:t>	}</a:t>
            </a:r>
          </a:p>
          <a:p>
            <a:pPr marL="91440">
              <a:spcBef>
                <a:spcPts val="200"/>
              </a:spcBef>
              <a:buNone/>
            </a:pPr>
            <a:endParaRPr lang="en-US" dirty="0" smtClean="0"/>
          </a:p>
          <a:p>
            <a:pPr marL="91440">
              <a:spcBef>
                <a:spcPts val="200"/>
              </a:spcBef>
              <a:buNone/>
            </a:pPr>
            <a:r>
              <a:rPr lang="en-US" dirty="0" smtClean="0"/>
              <a:t>	</a:t>
            </a:r>
            <a:r>
              <a:rPr lang="en-US" dirty="0" err="1" smtClean="0"/>
              <a:t>free(arrPtr</a:t>
            </a:r>
            <a:r>
              <a:rPr lang="en-US" dirty="0" smtClean="0"/>
              <a:t>);</a:t>
            </a:r>
          </a:p>
          <a:p>
            <a:pPr marL="91440">
              <a:spcBef>
                <a:spcPts val="200"/>
              </a:spcBef>
              <a:buNone/>
            </a:pPr>
            <a:r>
              <a:rPr lang="en-US" dirty="0" smtClean="0"/>
              <a:t>	return 0;</a:t>
            </a:r>
          </a:p>
          <a:p>
            <a:pPr marL="91440">
              <a:spcBef>
                <a:spcPts val="200"/>
              </a:spcBef>
              <a:buNone/>
            </a:pPr>
            <a:r>
              <a:rPr lang="en-US" dirty="0" smtClean="0"/>
              <a:t>}</a:t>
            </a:r>
          </a:p>
        </p:txBody>
      </p:sp>
    </p:spTree>
    <p:extLst>
      <p:ext uri="{BB962C8B-B14F-4D97-AF65-F5344CB8AC3E}">
        <p14:creationId xmlns:p14="http://schemas.microsoft.com/office/powerpoint/2010/main" val="41785536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7974188" cy="616763"/>
          </a:xfrm>
        </p:spPr>
        <p:txBody>
          <a:bodyPr/>
          <a:lstStyle/>
          <a:p>
            <a:r>
              <a:rPr lang="en-US" dirty="0" smtClean="0"/>
              <a:t>Dynamic Memory</a:t>
            </a:r>
            <a:endParaRPr lang="en-US" dirty="0"/>
          </a:p>
        </p:txBody>
      </p:sp>
      <p:sp>
        <p:nvSpPr>
          <p:cNvPr id="3" name="Content Placeholder 2"/>
          <p:cNvSpPr>
            <a:spLocks noGrp="1"/>
          </p:cNvSpPr>
          <p:nvPr>
            <p:ph idx="1"/>
          </p:nvPr>
        </p:nvSpPr>
        <p:spPr>
          <a:xfrm>
            <a:off x="272132" y="1090353"/>
            <a:ext cx="8565717" cy="5400455"/>
          </a:xfrm>
        </p:spPr>
        <p:txBody>
          <a:bodyPr>
            <a:normAutofit fontScale="77500" lnSpcReduction="20000"/>
          </a:bodyPr>
          <a:lstStyle/>
          <a:p>
            <a:r>
              <a:rPr lang="en-US" dirty="0" smtClean="0"/>
              <a:t>Dynamic memory allocation is temporary</a:t>
            </a:r>
          </a:p>
          <a:p>
            <a:r>
              <a:rPr lang="en-US" dirty="0" smtClean="0"/>
              <a:t>The memory can be accessed and used from the time it is allocated “</a:t>
            </a:r>
            <a:r>
              <a:rPr lang="en-US" dirty="0" err="1" smtClean="0"/>
              <a:t>malloc</a:t>
            </a:r>
            <a:r>
              <a:rPr lang="en-US" dirty="0" smtClean="0"/>
              <a:t>()” until the time it is released “free(</a:t>
            </a:r>
            <a:r>
              <a:rPr lang="en-US" dirty="0"/>
              <a:t>)”</a:t>
            </a:r>
            <a:br>
              <a:rPr lang="en-US" dirty="0"/>
            </a:br>
            <a:endParaRPr lang="en-US" dirty="0" smtClean="0"/>
          </a:p>
          <a:p>
            <a:pPr lvl="1">
              <a:buNone/>
            </a:pPr>
            <a:r>
              <a:rPr lang="en-US" dirty="0" smtClean="0"/>
              <a:t>#</a:t>
            </a:r>
            <a:r>
              <a:rPr lang="en-US" dirty="0"/>
              <a:t>include &lt;</a:t>
            </a:r>
            <a:r>
              <a:rPr lang="en-US" dirty="0" err="1"/>
              <a:t>stdio.h</a:t>
            </a:r>
            <a:r>
              <a:rPr lang="en-US" dirty="0"/>
              <a:t>&gt;</a:t>
            </a:r>
          </a:p>
          <a:p>
            <a:pPr lvl="1">
              <a:buNone/>
            </a:pPr>
            <a:r>
              <a:rPr lang="en-US" dirty="0"/>
              <a:t>#include &lt;</a:t>
            </a:r>
            <a:r>
              <a:rPr lang="en-US" dirty="0" err="1"/>
              <a:t>stdlib.h</a:t>
            </a:r>
            <a:r>
              <a:rPr lang="en-US" dirty="0"/>
              <a:t>&gt;</a:t>
            </a:r>
          </a:p>
          <a:p>
            <a:pPr lvl="1">
              <a:buNone/>
            </a:pPr>
            <a:endParaRPr lang="en-US" dirty="0"/>
          </a:p>
          <a:p>
            <a:pPr lvl="1">
              <a:buNone/>
            </a:pPr>
            <a:r>
              <a:rPr lang="en-US" dirty="0" err="1"/>
              <a:t>int</a:t>
            </a:r>
            <a:r>
              <a:rPr lang="en-US" dirty="0"/>
              <a:t> main( void )</a:t>
            </a:r>
          </a:p>
          <a:p>
            <a:pPr lvl="1">
              <a:buNone/>
            </a:pPr>
            <a:r>
              <a:rPr lang="en-US" dirty="0"/>
              <a:t>{</a:t>
            </a:r>
          </a:p>
          <a:p>
            <a:pPr lvl="1">
              <a:buNone/>
            </a:pPr>
            <a:r>
              <a:rPr lang="en-US" dirty="0"/>
              <a:t>  </a:t>
            </a:r>
            <a:r>
              <a:rPr lang="en-US" dirty="0" err="1"/>
              <a:t>int</a:t>
            </a:r>
            <a:r>
              <a:rPr lang="en-US" dirty="0"/>
              <a:t>* p = NULL;</a:t>
            </a:r>
          </a:p>
          <a:p>
            <a:pPr lvl="1">
              <a:buNone/>
            </a:pPr>
            <a:r>
              <a:rPr lang="en-US" dirty="0"/>
              <a:t>  allocate(&amp;p);</a:t>
            </a:r>
          </a:p>
          <a:p>
            <a:pPr lvl="1">
              <a:buNone/>
            </a:pPr>
            <a:r>
              <a:rPr lang="en-US" dirty="0"/>
              <a:t>  *p = 42;</a:t>
            </a:r>
          </a:p>
          <a:p>
            <a:pPr lvl="1">
              <a:buNone/>
            </a:pPr>
            <a:r>
              <a:rPr lang="en-US" dirty="0"/>
              <a:t>  </a:t>
            </a:r>
            <a:r>
              <a:rPr lang="en-US" dirty="0" err="1"/>
              <a:t>printf</a:t>
            </a:r>
            <a:r>
              <a:rPr lang="en-US" dirty="0"/>
              <a:t>("The value it points to is %d",*p);</a:t>
            </a:r>
          </a:p>
          <a:p>
            <a:pPr lvl="1">
              <a:buNone/>
            </a:pPr>
            <a:r>
              <a:rPr lang="en-US" dirty="0"/>
              <a:t>  free(p);</a:t>
            </a:r>
          </a:p>
          <a:p>
            <a:pPr lvl="1">
              <a:buNone/>
            </a:pPr>
            <a:r>
              <a:rPr lang="en-US" dirty="0"/>
              <a:t>}</a:t>
            </a:r>
          </a:p>
          <a:p>
            <a:pPr lvl="1">
              <a:buNone/>
            </a:pPr>
            <a:r>
              <a:rPr lang="en-US" dirty="0"/>
              <a:t>void allocate(</a:t>
            </a:r>
            <a:r>
              <a:rPr lang="en-US" dirty="0" err="1"/>
              <a:t>int</a:t>
            </a:r>
            <a:r>
              <a:rPr lang="en-US" dirty="0"/>
              <a:t>** p)</a:t>
            </a:r>
          </a:p>
          <a:p>
            <a:pPr lvl="1">
              <a:buNone/>
            </a:pPr>
            <a:r>
              <a:rPr lang="en-US" dirty="0"/>
              <a:t>{</a:t>
            </a:r>
          </a:p>
          <a:p>
            <a:pPr lvl="1">
              <a:buNone/>
            </a:pPr>
            <a:r>
              <a:rPr lang="en-US" dirty="0"/>
              <a:t>  *p = (</a:t>
            </a:r>
            <a:r>
              <a:rPr lang="en-US" dirty="0" err="1"/>
              <a:t>int</a:t>
            </a:r>
            <a:r>
              <a:rPr lang="en-US" dirty="0"/>
              <a:t>*)</a:t>
            </a:r>
            <a:r>
              <a:rPr lang="en-US" dirty="0" err="1"/>
              <a:t>malloc</a:t>
            </a:r>
            <a:r>
              <a:rPr lang="en-US" dirty="0"/>
              <a:t>(</a:t>
            </a:r>
            <a:r>
              <a:rPr lang="en-US" dirty="0" err="1"/>
              <a:t>sizeof</a:t>
            </a:r>
            <a:r>
              <a:rPr lang="en-US" dirty="0"/>
              <a:t>(</a:t>
            </a:r>
            <a:r>
              <a:rPr lang="en-US" dirty="0" err="1"/>
              <a:t>int</a:t>
            </a:r>
            <a:r>
              <a:rPr lang="en-US" dirty="0"/>
              <a:t>));</a:t>
            </a:r>
          </a:p>
          <a:p>
            <a:pPr lvl="1">
              <a:buNone/>
            </a:pPr>
            <a:r>
              <a:rPr lang="en-US" dirty="0"/>
              <a:t>}</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5623817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Pointers to Pointers to Pointers to...</a:t>
            </a:r>
            <a:endParaRPr lang="en-US" dirty="0"/>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smtClean="0"/>
              <a:t>Pointers can point to any data type</a:t>
            </a:r>
          </a:p>
          <a:p>
            <a:pPr lvl="1"/>
            <a:r>
              <a:rPr lang="en-US" dirty="0" err="1" smtClean="0"/>
              <a:t>int</a:t>
            </a:r>
            <a:r>
              <a:rPr lang="en-US" dirty="0" smtClean="0"/>
              <a:t>, double, float, long, char, data structures, etc.</a:t>
            </a:r>
          </a:p>
          <a:p>
            <a:pPr lvl="1"/>
            <a:r>
              <a:rPr lang="en-US" dirty="0" smtClean="0"/>
              <a:t>They can also point to other pointers – why would you do this?</a:t>
            </a:r>
          </a:p>
          <a:p>
            <a:pPr lvl="1"/>
            <a:r>
              <a:rPr lang="en-US" dirty="0" smtClean="0"/>
              <a:t>When you do this you MUST be careful with the asterisk “*” and how/when it is used.  Nothing you’ve learned so far changes here but it gets a lot more complicated when dealing with double, triple pointers and paying attention to the asterisk and how it is used.</a:t>
            </a:r>
            <a:br>
              <a:rPr lang="en-US" dirty="0" smtClean="0"/>
            </a:br>
            <a:r>
              <a:rPr lang="en-US" dirty="0" smtClean="0"/>
              <a:t/>
            </a:r>
            <a:br>
              <a:rPr lang="en-US" dirty="0" smtClean="0"/>
            </a:br>
            <a:r>
              <a:rPr lang="en-US" dirty="0" err="1" smtClean="0"/>
              <a:t>int</a:t>
            </a:r>
            <a:r>
              <a:rPr lang="en-US" dirty="0" smtClean="0"/>
              <a:t> *</a:t>
            </a:r>
            <a:r>
              <a:rPr lang="en-US" dirty="0" err="1" smtClean="0"/>
              <a:t>fred</a:t>
            </a:r>
            <a:r>
              <a:rPr lang="en-US" dirty="0" smtClean="0"/>
              <a:t>; 	&lt;-the asterisk is used to define the pointer</a:t>
            </a:r>
            <a:br>
              <a:rPr lang="en-US" dirty="0" smtClean="0"/>
            </a:br>
            <a:r>
              <a:rPr lang="en-US" dirty="0" err="1" smtClean="0"/>
              <a:t>int</a:t>
            </a:r>
            <a:r>
              <a:rPr lang="en-US" dirty="0" smtClean="0"/>
              <a:t> a=7;</a:t>
            </a:r>
            <a:br>
              <a:rPr lang="en-US" dirty="0" smtClean="0"/>
            </a:br>
            <a:r>
              <a:rPr lang="en-US" dirty="0" err="1" smtClean="0"/>
              <a:t>fred</a:t>
            </a:r>
            <a:r>
              <a:rPr lang="en-US" dirty="0" smtClean="0"/>
              <a:t> = &amp;a;	&lt;-an address is put into the pointer</a:t>
            </a:r>
            <a:br>
              <a:rPr lang="en-US" dirty="0" smtClean="0"/>
            </a:br>
            <a:r>
              <a:rPr lang="en-US" dirty="0" smtClean="0"/>
              <a:t>*</a:t>
            </a:r>
            <a:r>
              <a:rPr lang="en-US" dirty="0" err="1" smtClean="0"/>
              <a:t>fred</a:t>
            </a:r>
            <a:r>
              <a:rPr lang="en-US" dirty="0" smtClean="0"/>
              <a:t> = 7;		&lt;-we dereference the pointer and assign a </a:t>
            </a:r>
            <a:br>
              <a:rPr lang="en-US" dirty="0" smtClean="0"/>
            </a:br>
            <a:r>
              <a:rPr lang="en-US" dirty="0" smtClean="0"/>
              <a:t>			value to that location (where </a:t>
            </a:r>
            <a:r>
              <a:rPr lang="en-US" dirty="0" err="1" smtClean="0"/>
              <a:t>fred</a:t>
            </a:r>
            <a:r>
              <a:rPr lang="en-US" dirty="0" smtClean="0"/>
              <a:t> points)</a:t>
            </a:r>
          </a:p>
          <a:p>
            <a:pPr lvl="1"/>
            <a:endParaRPr lang="en-US" dirty="0" smtClean="0"/>
          </a:p>
          <a:p>
            <a:pPr lvl="1">
              <a:buNone/>
            </a:pPr>
            <a:endParaRPr lang="en-US" dirty="0" smtClean="0"/>
          </a:p>
          <a:p>
            <a:pPr lvl="1"/>
            <a:endParaRPr lang="en-US" dirty="0"/>
          </a:p>
        </p:txBody>
      </p:sp>
    </p:spTree>
    <p:extLst>
      <p:ext uri="{BB962C8B-B14F-4D97-AF65-F5344CB8AC3E}">
        <p14:creationId xmlns:p14="http://schemas.microsoft.com/office/powerpoint/2010/main" val="25861328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19009"/>
          </a:xfrm>
        </p:spPr>
        <p:txBody>
          <a:bodyPr>
            <a:normAutofit fontScale="90000"/>
          </a:bodyPr>
          <a:lstStyle/>
          <a:p>
            <a:r>
              <a:rPr lang="en-US" dirty="0" smtClean="0"/>
              <a:t>Pointers</a:t>
            </a:r>
            <a:endParaRPr lang="en-US" dirty="0"/>
          </a:p>
        </p:txBody>
      </p:sp>
      <p:sp>
        <p:nvSpPr>
          <p:cNvPr id="3" name="Content Placeholder 2"/>
          <p:cNvSpPr>
            <a:spLocks noGrp="1"/>
          </p:cNvSpPr>
          <p:nvPr>
            <p:ph sz="quarter" idx="1"/>
          </p:nvPr>
        </p:nvSpPr>
        <p:spPr>
          <a:xfrm>
            <a:off x="457200" y="593647"/>
            <a:ext cx="8407501" cy="3810383"/>
          </a:xfrm>
        </p:spPr>
        <p:txBody>
          <a:bodyPr>
            <a:normAutofit fontScale="92500" lnSpcReduction="20000"/>
          </a:bodyPr>
          <a:lstStyle/>
          <a:p>
            <a:r>
              <a:rPr lang="en-US" dirty="0" smtClean="0"/>
              <a:t>The declaration of a pointer-to-pointer looks like this:</a:t>
            </a:r>
          </a:p>
          <a:p>
            <a:pPr>
              <a:buNone/>
            </a:pPr>
            <a:r>
              <a:rPr lang="en-US" dirty="0" smtClean="0"/>
              <a:t>		</a:t>
            </a:r>
            <a:r>
              <a:rPr lang="en-US" dirty="0" err="1" smtClean="0"/>
              <a:t>int</a:t>
            </a:r>
            <a:r>
              <a:rPr lang="en-US" dirty="0" smtClean="0"/>
              <a:t> **</a:t>
            </a:r>
            <a:r>
              <a:rPr lang="en-US" dirty="0" err="1" smtClean="0"/>
              <a:t>dpp</a:t>
            </a:r>
            <a:r>
              <a:rPr lang="en-US" dirty="0" smtClean="0"/>
              <a:t>;</a:t>
            </a:r>
            <a:br>
              <a:rPr lang="en-US" dirty="0" smtClean="0"/>
            </a:br>
            <a:r>
              <a:rPr lang="en-US" dirty="0" smtClean="0"/>
              <a:t>where the two asterisks indicate that two levels of pointers are involved.  To demonstrate the use of </a:t>
            </a:r>
            <a:r>
              <a:rPr lang="en-US" dirty="0" err="1" smtClean="0"/>
              <a:t>dpp</a:t>
            </a:r>
            <a:r>
              <a:rPr lang="en-US" dirty="0" smtClean="0"/>
              <a:t> we can declare some pointers for it to point to and some </a:t>
            </a:r>
            <a:r>
              <a:rPr lang="en-US" dirty="0" err="1" smtClean="0"/>
              <a:t>ints</a:t>
            </a:r>
            <a:r>
              <a:rPr lang="en-US" dirty="0" smtClean="0"/>
              <a:t> for those pointers to point to:</a:t>
            </a:r>
            <a:br>
              <a:rPr lang="en-US" dirty="0" smtClean="0"/>
            </a:br>
            <a:r>
              <a:rPr lang="en-US" dirty="0" smtClean="0"/>
              <a:t>	</a:t>
            </a:r>
            <a:r>
              <a:rPr lang="en-US" dirty="0" err="1" smtClean="0"/>
              <a:t>int</a:t>
            </a:r>
            <a:r>
              <a:rPr lang="en-US" dirty="0" smtClean="0"/>
              <a:t> a = 8, </a:t>
            </a:r>
            <a:r>
              <a:rPr lang="en-US" dirty="0" err="1" smtClean="0"/>
              <a:t>b</a:t>
            </a:r>
            <a:r>
              <a:rPr lang="en-US" dirty="0" smtClean="0"/>
              <a:t> = 11; </a:t>
            </a:r>
            <a:r>
              <a:rPr lang="en-US" dirty="0" err="1" smtClean="0"/>
              <a:t>c</a:t>
            </a:r>
            <a:r>
              <a:rPr lang="en-US" dirty="0" smtClean="0"/>
              <a:t> = 6;</a:t>
            </a:r>
            <a:br>
              <a:rPr lang="en-US" dirty="0" smtClean="0"/>
            </a:br>
            <a:r>
              <a:rPr lang="en-US" dirty="0" smtClean="0"/>
              <a:t>	</a:t>
            </a:r>
            <a:r>
              <a:rPr lang="en-US" dirty="0" err="1" smtClean="0"/>
              <a:t>int</a:t>
            </a:r>
            <a:r>
              <a:rPr lang="en-US" dirty="0" smtClean="0"/>
              <a:t> *dp1 = &amp;a, *dp2 = &amp;</a:t>
            </a:r>
            <a:r>
              <a:rPr lang="en-US" dirty="0" err="1" smtClean="0"/>
              <a:t>b</a:t>
            </a:r>
            <a:r>
              <a:rPr lang="en-US" dirty="0" smtClean="0"/>
              <a:t>;</a:t>
            </a:r>
          </a:p>
          <a:p>
            <a:pPr>
              <a:buNone/>
            </a:pPr>
            <a:r>
              <a:rPr lang="en-US" dirty="0" smtClean="0"/>
              <a:t>Now we can set</a:t>
            </a:r>
            <a:br>
              <a:rPr lang="en-US" dirty="0" smtClean="0"/>
            </a:br>
            <a:r>
              <a:rPr lang="en-US" dirty="0" smtClean="0"/>
              <a:t>	</a:t>
            </a:r>
            <a:r>
              <a:rPr lang="en-US" dirty="0" err="1" smtClean="0"/>
              <a:t>dpp</a:t>
            </a:r>
            <a:r>
              <a:rPr lang="en-US" dirty="0" smtClean="0"/>
              <a:t> = &amp;dp1;</a:t>
            </a:r>
            <a:br>
              <a:rPr lang="en-US" dirty="0" smtClean="0"/>
            </a:br>
            <a:r>
              <a:rPr lang="en-US" dirty="0" smtClean="0"/>
              <a:t>and </a:t>
            </a:r>
            <a:r>
              <a:rPr lang="en-US" dirty="0" err="1" smtClean="0"/>
              <a:t>dpp</a:t>
            </a:r>
            <a:r>
              <a:rPr lang="en-US" dirty="0" smtClean="0"/>
              <a:t> points to dp1 which points to a. *</a:t>
            </a:r>
            <a:r>
              <a:rPr lang="en-US" dirty="0" err="1" smtClean="0"/>
              <a:t>dpp</a:t>
            </a:r>
            <a:r>
              <a:rPr lang="en-US" dirty="0" smtClean="0"/>
              <a:t> is dp1, and **</a:t>
            </a:r>
            <a:r>
              <a:rPr lang="en-US" dirty="0" err="1" smtClean="0"/>
              <a:t>dpp</a:t>
            </a:r>
            <a:r>
              <a:rPr lang="en-US" dirty="0" smtClean="0"/>
              <a:t> is a, or 8. </a:t>
            </a:r>
            <a:endParaRPr lang="en-US" dirty="0"/>
          </a:p>
        </p:txBody>
      </p:sp>
      <p:grpSp>
        <p:nvGrpSpPr>
          <p:cNvPr id="33" name="Group 32"/>
          <p:cNvGrpSpPr/>
          <p:nvPr/>
        </p:nvGrpSpPr>
        <p:grpSpPr>
          <a:xfrm>
            <a:off x="1974097" y="4638211"/>
            <a:ext cx="3734762" cy="1834352"/>
            <a:chOff x="1974097" y="4638211"/>
            <a:chExt cx="3734762" cy="1834352"/>
          </a:xfrm>
        </p:grpSpPr>
        <p:sp>
          <p:nvSpPr>
            <p:cNvPr id="7" name="Rectangle 6"/>
            <p:cNvSpPr/>
            <p:nvPr/>
          </p:nvSpPr>
          <p:spPr>
            <a:xfrm>
              <a:off x="2678144"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8</a:t>
              </a:r>
              <a:endParaRPr lang="en-US" sz="1600" b="1" dirty="0">
                <a:solidFill>
                  <a:schemeClr val="tx1"/>
                </a:solidFill>
              </a:endParaRPr>
            </a:p>
          </p:txBody>
        </p:sp>
        <p:sp>
          <p:nvSpPr>
            <p:cNvPr id="13" name="Rectangle 12"/>
            <p:cNvSpPr/>
            <p:nvPr/>
          </p:nvSpPr>
          <p:spPr>
            <a:xfrm>
              <a:off x="2678144" y="611021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4" name="Rectangle 13"/>
            <p:cNvSpPr/>
            <p:nvPr/>
          </p:nvSpPr>
          <p:spPr>
            <a:xfrm>
              <a:off x="2678144"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5" name="Rectangle 14"/>
            <p:cNvSpPr/>
            <p:nvPr/>
          </p:nvSpPr>
          <p:spPr>
            <a:xfrm>
              <a:off x="4033205"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6" name="Rectangle 15"/>
            <p:cNvSpPr/>
            <p:nvPr/>
          </p:nvSpPr>
          <p:spPr>
            <a:xfrm>
              <a:off x="5336128" y="464519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6</a:t>
              </a:r>
              <a:endParaRPr lang="en-US" sz="1600" b="1" dirty="0">
                <a:solidFill>
                  <a:schemeClr val="tx1"/>
                </a:solidFill>
              </a:endParaRPr>
            </a:p>
          </p:txBody>
        </p:sp>
        <p:sp>
          <p:nvSpPr>
            <p:cNvPr id="17" name="Rectangle 16"/>
            <p:cNvSpPr/>
            <p:nvPr/>
          </p:nvSpPr>
          <p:spPr>
            <a:xfrm>
              <a:off x="4033205"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11</a:t>
              </a:r>
              <a:endParaRPr lang="en-US" sz="1600" b="1" dirty="0">
                <a:solidFill>
                  <a:schemeClr val="tx1"/>
                </a:solidFill>
              </a:endParaRPr>
            </a:p>
          </p:txBody>
        </p:sp>
        <p:sp>
          <p:nvSpPr>
            <p:cNvPr id="18" name="TextBox 17"/>
            <p:cNvSpPr txBox="1"/>
            <p:nvPr/>
          </p:nvSpPr>
          <p:spPr>
            <a:xfrm>
              <a:off x="2139755" y="4645192"/>
              <a:ext cx="538389" cy="369332"/>
            </a:xfrm>
            <a:prstGeom prst="rect">
              <a:avLst/>
            </a:prstGeom>
            <a:noFill/>
          </p:spPr>
          <p:txBody>
            <a:bodyPr wrap="square" rtlCol="0" anchor="ctr" anchorCtr="0">
              <a:spAutoFit/>
            </a:bodyPr>
            <a:lstStyle/>
            <a:p>
              <a:pPr algn="r"/>
              <a:r>
                <a:rPr lang="en-US" b="1" dirty="0" smtClean="0"/>
                <a:t>a:</a:t>
              </a:r>
              <a:endParaRPr lang="en-US" b="1" dirty="0"/>
            </a:p>
          </p:txBody>
        </p:sp>
        <p:sp>
          <p:nvSpPr>
            <p:cNvPr id="19" name="TextBox 18"/>
            <p:cNvSpPr txBox="1"/>
            <p:nvPr/>
          </p:nvSpPr>
          <p:spPr>
            <a:xfrm>
              <a:off x="3494816" y="4638211"/>
              <a:ext cx="538389" cy="369332"/>
            </a:xfrm>
            <a:prstGeom prst="rect">
              <a:avLst/>
            </a:prstGeom>
            <a:noFill/>
          </p:spPr>
          <p:txBody>
            <a:bodyPr wrap="square" rtlCol="0">
              <a:spAutoFit/>
            </a:bodyPr>
            <a:lstStyle/>
            <a:p>
              <a:pPr algn="r"/>
              <a:r>
                <a:rPr lang="en-US" b="1" dirty="0" smtClean="0"/>
                <a:t>b:</a:t>
              </a:r>
              <a:endParaRPr lang="en-US" b="1" dirty="0"/>
            </a:p>
          </p:txBody>
        </p:sp>
        <p:sp>
          <p:nvSpPr>
            <p:cNvPr id="20" name="TextBox 19"/>
            <p:cNvSpPr txBox="1"/>
            <p:nvPr/>
          </p:nvSpPr>
          <p:spPr>
            <a:xfrm>
              <a:off x="4797739" y="4645193"/>
              <a:ext cx="538389" cy="369332"/>
            </a:xfrm>
            <a:prstGeom prst="rect">
              <a:avLst/>
            </a:prstGeom>
            <a:noFill/>
          </p:spPr>
          <p:txBody>
            <a:bodyPr wrap="square" rtlCol="0">
              <a:spAutoFit/>
            </a:bodyPr>
            <a:lstStyle/>
            <a:p>
              <a:pPr algn="r"/>
              <a:r>
                <a:rPr lang="en-US" b="1" dirty="0" smtClean="0"/>
                <a:t>c:</a:t>
              </a:r>
              <a:endParaRPr lang="en-US" b="1" dirty="0"/>
            </a:p>
          </p:txBody>
        </p:sp>
        <p:sp>
          <p:nvSpPr>
            <p:cNvPr id="21" name="TextBox 20"/>
            <p:cNvSpPr txBox="1"/>
            <p:nvPr/>
          </p:nvSpPr>
          <p:spPr>
            <a:xfrm>
              <a:off x="1974097" y="5362913"/>
              <a:ext cx="704047" cy="369332"/>
            </a:xfrm>
            <a:prstGeom prst="rect">
              <a:avLst/>
            </a:prstGeom>
            <a:noFill/>
          </p:spPr>
          <p:txBody>
            <a:bodyPr wrap="square" rtlCol="0">
              <a:spAutoFit/>
            </a:bodyPr>
            <a:lstStyle/>
            <a:p>
              <a:pPr algn="r"/>
              <a:r>
                <a:rPr lang="en-US" b="1" dirty="0" smtClean="0"/>
                <a:t>dp1:</a:t>
              </a:r>
              <a:endParaRPr lang="en-US" b="1" dirty="0"/>
            </a:p>
          </p:txBody>
        </p:sp>
        <p:sp>
          <p:nvSpPr>
            <p:cNvPr id="22" name="TextBox 21"/>
            <p:cNvSpPr txBox="1"/>
            <p:nvPr/>
          </p:nvSpPr>
          <p:spPr>
            <a:xfrm>
              <a:off x="3313170" y="5362913"/>
              <a:ext cx="720036" cy="369332"/>
            </a:xfrm>
            <a:prstGeom prst="rect">
              <a:avLst/>
            </a:prstGeom>
            <a:noFill/>
          </p:spPr>
          <p:txBody>
            <a:bodyPr wrap="square" rtlCol="0">
              <a:spAutoFit/>
            </a:bodyPr>
            <a:lstStyle/>
            <a:p>
              <a:pPr algn="r"/>
              <a:r>
                <a:rPr lang="en-US" b="1" dirty="0" smtClean="0"/>
                <a:t>dp2:</a:t>
              </a:r>
              <a:endParaRPr lang="en-US" b="1" dirty="0"/>
            </a:p>
          </p:txBody>
        </p:sp>
        <p:sp>
          <p:nvSpPr>
            <p:cNvPr id="23" name="TextBox 22"/>
            <p:cNvSpPr txBox="1"/>
            <p:nvPr/>
          </p:nvSpPr>
          <p:spPr>
            <a:xfrm>
              <a:off x="1974097" y="6103231"/>
              <a:ext cx="704048" cy="369332"/>
            </a:xfrm>
            <a:prstGeom prst="rect">
              <a:avLst/>
            </a:prstGeom>
            <a:noFill/>
          </p:spPr>
          <p:txBody>
            <a:bodyPr wrap="square" rtlCol="0">
              <a:spAutoFit/>
            </a:bodyPr>
            <a:lstStyle/>
            <a:p>
              <a:pPr algn="r"/>
              <a:r>
                <a:rPr lang="en-US" b="1" dirty="0" err="1" smtClean="0"/>
                <a:t>dpp</a:t>
              </a:r>
              <a:r>
                <a:rPr lang="en-US" b="1" dirty="0" smtClean="0"/>
                <a:t>:</a:t>
              </a:r>
              <a:endParaRPr lang="en-US" b="1" dirty="0"/>
            </a:p>
          </p:txBody>
        </p:sp>
        <p:cxnSp>
          <p:nvCxnSpPr>
            <p:cNvPr id="25" name="Curved Connector 24"/>
            <p:cNvCxnSpPr>
              <a:endCxn id="7" idx="2"/>
            </p:cNvCxnSpPr>
            <p:nvPr/>
          </p:nvCxnSpPr>
          <p:spPr>
            <a:xfrm rot="5400000" flipH="1" flipV="1">
              <a:off x="2552941" y="5319113"/>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5400000" flipH="1" flipV="1">
              <a:off x="2554529" y="6043020"/>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rot="5400000" flipH="1" flipV="1">
              <a:off x="3927320" y="5318318"/>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998154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4523"/>
          </a:xfrm>
        </p:spPr>
        <p:txBody>
          <a:bodyPr>
            <a:normAutofit fontScale="90000"/>
          </a:bodyPr>
          <a:lstStyle/>
          <a:p>
            <a:r>
              <a:rPr lang="en-US" dirty="0" smtClean="0"/>
              <a:t>More</a:t>
            </a:r>
            <a:endParaRPr lang="en-US" dirty="0"/>
          </a:p>
        </p:txBody>
      </p:sp>
      <p:sp>
        <p:nvSpPr>
          <p:cNvPr id="3" name="Content Placeholder 2"/>
          <p:cNvSpPr>
            <a:spLocks noGrp="1"/>
          </p:cNvSpPr>
          <p:nvPr>
            <p:ph sz="quarter" idx="1"/>
          </p:nvPr>
        </p:nvSpPr>
        <p:spPr>
          <a:xfrm>
            <a:off x="364717" y="3658520"/>
            <a:ext cx="8465894" cy="1256323"/>
          </a:xfrm>
        </p:spPr>
        <p:txBody>
          <a:bodyPr>
            <a:normAutofit lnSpcReduction="10000"/>
          </a:bodyPr>
          <a:lstStyle/>
          <a:p>
            <a:pPr>
              <a:buNone/>
            </a:pPr>
            <a:r>
              <a:rPr lang="en-US" sz="2000" dirty="0" smtClean="0"/>
              <a:t>If we say               *</a:t>
            </a:r>
            <a:r>
              <a:rPr lang="en-US" sz="2000" dirty="0" err="1"/>
              <a:t>d</a:t>
            </a:r>
            <a:r>
              <a:rPr lang="en-US" sz="2000" dirty="0" err="1" smtClean="0"/>
              <a:t>pp</a:t>
            </a:r>
            <a:r>
              <a:rPr lang="en-US" sz="2000" dirty="0" smtClean="0"/>
              <a:t> = &amp;c;</a:t>
            </a:r>
          </a:p>
          <a:p>
            <a:pPr>
              <a:buNone/>
            </a:pPr>
            <a:r>
              <a:rPr lang="en-US" sz="2000" dirty="0" smtClean="0"/>
              <a:t>	we've changed the pointer pointed to by </a:t>
            </a:r>
            <a:r>
              <a:rPr lang="en-US" sz="2000" dirty="0" err="1" smtClean="0"/>
              <a:t>dpp</a:t>
            </a:r>
            <a:r>
              <a:rPr lang="en-US" sz="2000" dirty="0" smtClean="0"/>
              <a:t> (that is, dp1 again) to point to </a:t>
            </a:r>
            <a:r>
              <a:rPr lang="en-US" sz="2000" dirty="0" err="1" smtClean="0"/>
              <a:t>c</a:t>
            </a:r>
            <a:r>
              <a:rPr lang="en-US" sz="2000" dirty="0" smtClean="0"/>
              <a:t>: </a:t>
            </a:r>
            <a:endParaRPr lang="en-US" sz="2000" dirty="0"/>
          </a:p>
        </p:txBody>
      </p:sp>
      <p:sp>
        <p:nvSpPr>
          <p:cNvPr id="7" name="Content Placeholder 2"/>
          <p:cNvSpPr txBox="1">
            <a:spLocks/>
          </p:cNvSpPr>
          <p:nvPr/>
        </p:nvSpPr>
        <p:spPr>
          <a:xfrm>
            <a:off x="234683" y="759161"/>
            <a:ext cx="8465894" cy="1242671"/>
          </a:xfrm>
          <a:prstGeom prst="rect">
            <a:avLst/>
          </a:prstGeom>
        </p:spPr>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we say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dpp</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dp2;</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we've changed the pointer pointed to by </a:t>
            </a:r>
            <a:r>
              <a:rPr lang="en-US" sz="2000" dirty="0" err="1" smtClean="0"/>
              <a:t>d</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pp (that is, dp1) to contain a copy of dp2, so that it (dp1) now points at </a:t>
            </a:r>
            <a:r>
              <a:rPr lang="en-US" sz="2000" dirty="0" err="1" smtClean="0"/>
              <a:t>b</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 name="Group 7"/>
          <p:cNvGrpSpPr/>
          <p:nvPr/>
        </p:nvGrpSpPr>
        <p:grpSpPr>
          <a:xfrm>
            <a:off x="2443462" y="1865865"/>
            <a:ext cx="3204327" cy="1570988"/>
            <a:chOff x="1752440" y="4598637"/>
            <a:chExt cx="3956419" cy="1967035"/>
          </a:xfrm>
        </p:grpSpPr>
        <p:sp>
          <p:nvSpPr>
            <p:cNvPr id="9" name="Rectangle 8"/>
            <p:cNvSpPr/>
            <p:nvPr/>
          </p:nvSpPr>
          <p:spPr>
            <a:xfrm>
              <a:off x="2678144"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8</a:t>
              </a:r>
              <a:endParaRPr lang="en-US" sz="1600" b="1" dirty="0">
                <a:solidFill>
                  <a:schemeClr val="tx1"/>
                </a:solidFill>
              </a:endParaRPr>
            </a:p>
          </p:txBody>
        </p:sp>
        <p:sp>
          <p:nvSpPr>
            <p:cNvPr id="10" name="Rectangle 9"/>
            <p:cNvSpPr/>
            <p:nvPr/>
          </p:nvSpPr>
          <p:spPr>
            <a:xfrm>
              <a:off x="2678144" y="611021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1" name="Rectangle 10"/>
            <p:cNvSpPr/>
            <p:nvPr/>
          </p:nvSpPr>
          <p:spPr>
            <a:xfrm>
              <a:off x="2678144"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2" name="Rectangle 11"/>
            <p:cNvSpPr/>
            <p:nvPr/>
          </p:nvSpPr>
          <p:spPr>
            <a:xfrm>
              <a:off x="4033205"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13" name="Rectangle 12"/>
            <p:cNvSpPr/>
            <p:nvPr/>
          </p:nvSpPr>
          <p:spPr>
            <a:xfrm>
              <a:off x="5336128" y="464519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6</a:t>
              </a:r>
              <a:endParaRPr lang="en-US" sz="1600" b="1" dirty="0">
                <a:solidFill>
                  <a:schemeClr val="tx1"/>
                </a:solidFill>
              </a:endParaRPr>
            </a:p>
          </p:txBody>
        </p:sp>
        <p:sp>
          <p:nvSpPr>
            <p:cNvPr id="14" name="Rectangle 13"/>
            <p:cNvSpPr/>
            <p:nvPr/>
          </p:nvSpPr>
          <p:spPr>
            <a:xfrm>
              <a:off x="4033205"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11</a:t>
              </a:r>
              <a:endParaRPr lang="en-US" sz="1600" b="1" dirty="0">
                <a:solidFill>
                  <a:schemeClr val="tx1"/>
                </a:solidFill>
              </a:endParaRPr>
            </a:p>
          </p:txBody>
        </p:sp>
        <p:sp>
          <p:nvSpPr>
            <p:cNvPr id="15" name="TextBox 14"/>
            <p:cNvSpPr txBox="1"/>
            <p:nvPr/>
          </p:nvSpPr>
          <p:spPr>
            <a:xfrm>
              <a:off x="2139755" y="4598637"/>
              <a:ext cx="538388" cy="462441"/>
            </a:xfrm>
            <a:prstGeom prst="rect">
              <a:avLst/>
            </a:prstGeom>
            <a:noFill/>
          </p:spPr>
          <p:txBody>
            <a:bodyPr wrap="square" rtlCol="0" anchor="ctr" anchorCtr="0">
              <a:spAutoFit/>
            </a:bodyPr>
            <a:lstStyle/>
            <a:p>
              <a:pPr algn="r"/>
              <a:r>
                <a:rPr lang="en-US" b="1" dirty="0" smtClean="0"/>
                <a:t>a:</a:t>
              </a:r>
              <a:endParaRPr lang="en-US" b="1" dirty="0"/>
            </a:p>
          </p:txBody>
        </p:sp>
        <p:sp>
          <p:nvSpPr>
            <p:cNvPr id="16" name="TextBox 15"/>
            <p:cNvSpPr txBox="1"/>
            <p:nvPr/>
          </p:nvSpPr>
          <p:spPr>
            <a:xfrm>
              <a:off x="3494816" y="4638211"/>
              <a:ext cx="538388" cy="462441"/>
            </a:xfrm>
            <a:prstGeom prst="rect">
              <a:avLst/>
            </a:prstGeom>
            <a:noFill/>
          </p:spPr>
          <p:txBody>
            <a:bodyPr wrap="square" rtlCol="0">
              <a:spAutoFit/>
            </a:bodyPr>
            <a:lstStyle/>
            <a:p>
              <a:pPr algn="r"/>
              <a:r>
                <a:rPr lang="en-US" b="1" dirty="0" smtClean="0"/>
                <a:t>b:</a:t>
              </a:r>
              <a:endParaRPr lang="en-US" b="1" dirty="0"/>
            </a:p>
          </p:txBody>
        </p:sp>
        <p:sp>
          <p:nvSpPr>
            <p:cNvPr id="17" name="TextBox 16"/>
            <p:cNvSpPr txBox="1"/>
            <p:nvPr/>
          </p:nvSpPr>
          <p:spPr>
            <a:xfrm>
              <a:off x="4797738" y="4645193"/>
              <a:ext cx="538388" cy="462441"/>
            </a:xfrm>
            <a:prstGeom prst="rect">
              <a:avLst/>
            </a:prstGeom>
            <a:noFill/>
          </p:spPr>
          <p:txBody>
            <a:bodyPr wrap="square" rtlCol="0">
              <a:spAutoFit/>
            </a:bodyPr>
            <a:lstStyle/>
            <a:p>
              <a:pPr algn="r"/>
              <a:r>
                <a:rPr lang="en-US" b="1" dirty="0" smtClean="0"/>
                <a:t>c:</a:t>
              </a:r>
              <a:endParaRPr lang="en-US" b="1" dirty="0"/>
            </a:p>
          </p:txBody>
        </p:sp>
        <p:sp>
          <p:nvSpPr>
            <p:cNvPr id="18" name="TextBox 17"/>
            <p:cNvSpPr txBox="1"/>
            <p:nvPr/>
          </p:nvSpPr>
          <p:spPr>
            <a:xfrm>
              <a:off x="1752440" y="5362913"/>
              <a:ext cx="925704" cy="462441"/>
            </a:xfrm>
            <a:prstGeom prst="rect">
              <a:avLst/>
            </a:prstGeom>
            <a:noFill/>
          </p:spPr>
          <p:txBody>
            <a:bodyPr wrap="square" rtlCol="0">
              <a:spAutoFit/>
            </a:bodyPr>
            <a:lstStyle/>
            <a:p>
              <a:pPr algn="r"/>
              <a:r>
                <a:rPr lang="en-US" b="1" dirty="0" smtClean="0"/>
                <a:t>dp1:</a:t>
              </a:r>
              <a:endParaRPr lang="en-US" b="1" dirty="0"/>
            </a:p>
          </p:txBody>
        </p:sp>
        <p:sp>
          <p:nvSpPr>
            <p:cNvPr id="19" name="TextBox 18"/>
            <p:cNvSpPr txBox="1"/>
            <p:nvPr/>
          </p:nvSpPr>
          <p:spPr>
            <a:xfrm>
              <a:off x="3050875" y="5362914"/>
              <a:ext cx="982330" cy="462441"/>
            </a:xfrm>
            <a:prstGeom prst="rect">
              <a:avLst/>
            </a:prstGeom>
            <a:noFill/>
          </p:spPr>
          <p:txBody>
            <a:bodyPr wrap="square" rtlCol="0">
              <a:spAutoFit/>
            </a:bodyPr>
            <a:lstStyle/>
            <a:p>
              <a:pPr algn="r"/>
              <a:r>
                <a:rPr lang="en-US" b="1" dirty="0" smtClean="0"/>
                <a:t>dp2:</a:t>
              </a:r>
              <a:endParaRPr lang="en-US" b="1" dirty="0"/>
            </a:p>
          </p:txBody>
        </p:sp>
        <p:sp>
          <p:nvSpPr>
            <p:cNvPr id="20" name="TextBox 19"/>
            <p:cNvSpPr txBox="1"/>
            <p:nvPr/>
          </p:nvSpPr>
          <p:spPr>
            <a:xfrm>
              <a:off x="1752441" y="6103231"/>
              <a:ext cx="925705" cy="462441"/>
            </a:xfrm>
            <a:prstGeom prst="rect">
              <a:avLst/>
            </a:prstGeom>
            <a:noFill/>
          </p:spPr>
          <p:txBody>
            <a:bodyPr wrap="square" rtlCol="0">
              <a:spAutoFit/>
            </a:bodyPr>
            <a:lstStyle/>
            <a:p>
              <a:pPr algn="r"/>
              <a:r>
                <a:rPr lang="en-US" b="1" dirty="0" err="1" smtClean="0"/>
                <a:t>dpp</a:t>
              </a:r>
              <a:r>
                <a:rPr lang="en-US" b="1" dirty="0" smtClean="0"/>
                <a:t>:</a:t>
              </a:r>
              <a:endParaRPr lang="en-US" b="1" dirty="0"/>
            </a:p>
          </p:txBody>
        </p:sp>
        <p:cxnSp>
          <p:nvCxnSpPr>
            <p:cNvPr id="21" name="Curved Connector 20"/>
            <p:cNvCxnSpPr/>
            <p:nvPr/>
          </p:nvCxnSpPr>
          <p:spPr>
            <a:xfrm flipV="1">
              <a:off x="2863716" y="5007544"/>
              <a:ext cx="1169488" cy="623933"/>
            </a:xfrm>
            <a:prstGeom prst="curvedConnector3">
              <a:avLst>
                <a:gd name="adj1" fmla="val 86437"/>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rot="5400000" flipH="1" flipV="1">
              <a:off x="2554529" y="6043020"/>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rot="5400000" flipH="1" flipV="1">
              <a:off x="3927320" y="5318318"/>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2688502" y="4680681"/>
            <a:ext cx="3204327" cy="1570988"/>
            <a:chOff x="1752440" y="4598637"/>
            <a:chExt cx="3956419" cy="1967035"/>
          </a:xfrm>
        </p:grpSpPr>
        <p:sp>
          <p:nvSpPr>
            <p:cNvPr id="26" name="Rectangle 25"/>
            <p:cNvSpPr/>
            <p:nvPr/>
          </p:nvSpPr>
          <p:spPr>
            <a:xfrm>
              <a:off x="2678144"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8</a:t>
              </a:r>
              <a:endParaRPr lang="en-US" sz="1600" b="1" dirty="0">
                <a:solidFill>
                  <a:schemeClr val="tx1"/>
                </a:solidFill>
              </a:endParaRPr>
            </a:p>
          </p:txBody>
        </p:sp>
        <p:sp>
          <p:nvSpPr>
            <p:cNvPr id="27" name="Rectangle 26"/>
            <p:cNvSpPr/>
            <p:nvPr/>
          </p:nvSpPr>
          <p:spPr>
            <a:xfrm>
              <a:off x="2678144" y="611021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28" name="Rectangle 27"/>
            <p:cNvSpPr/>
            <p:nvPr/>
          </p:nvSpPr>
          <p:spPr>
            <a:xfrm>
              <a:off x="2678144"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29" name="Rectangle 28"/>
            <p:cNvSpPr/>
            <p:nvPr/>
          </p:nvSpPr>
          <p:spPr>
            <a:xfrm>
              <a:off x="4033205" y="5369894"/>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endParaRPr lang="en-US" sz="1600" b="1" dirty="0">
                <a:solidFill>
                  <a:schemeClr val="tx1"/>
                </a:solidFill>
              </a:endParaRPr>
            </a:p>
          </p:txBody>
        </p:sp>
        <p:sp>
          <p:nvSpPr>
            <p:cNvPr id="30" name="Rectangle 29"/>
            <p:cNvSpPr/>
            <p:nvPr/>
          </p:nvSpPr>
          <p:spPr>
            <a:xfrm>
              <a:off x="5336128" y="4645192"/>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6</a:t>
              </a:r>
              <a:endParaRPr lang="en-US" sz="1600" b="1" dirty="0">
                <a:solidFill>
                  <a:schemeClr val="tx1"/>
                </a:solidFill>
              </a:endParaRPr>
            </a:p>
          </p:txBody>
        </p:sp>
        <p:sp>
          <p:nvSpPr>
            <p:cNvPr id="31" name="Rectangle 30"/>
            <p:cNvSpPr/>
            <p:nvPr/>
          </p:nvSpPr>
          <p:spPr>
            <a:xfrm>
              <a:off x="4033205" y="4645193"/>
              <a:ext cx="372731" cy="362351"/>
            </a:xfrm>
            <a:prstGeom prst="rect">
              <a:avLst/>
            </a:prstGeom>
          </p:spPr>
          <p:style>
            <a:lnRef idx="1">
              <a:schemeClr val="accent1"/>
            </a:lnRef>
            <a:fillRef idx="3">
              <a:schemeClr val="accent1"/>
            </a:fillRef>
            <a:effectRef idx="2">
              <a:schemeClr val="accent1"/>
            </a:effectRef>
            <a:fontRef idx="minor">
              <a:schemeClr val="lt1"/>
            </a:fontRef>
          </p:style>
          <p:txBody>
            <a:bodyPr wrap="none" rtlCol="0" anchor="ctr">
              <a:noAutofit/>
            </a:bodyPr>
            <a:lstStyle/>
            <a:p>
              <a:pPr algn="ctr"/>
              <a:r>
                <a:rPr lang="en-US" sz="1600" b="1" dirty="0" smtClean="0">
                  <a:solidFill>
                    <a:schemeClr val="tx1"/>
                  </a:solidFill>
                </a:rPr>
                <a:t>11</a:t>
              </a:r>
              <a:endParaRPr lang="en-US" sz="1600" b="1" dirty="0">
                <a:solidFill>
                  <a:schemeClr val="tx1"/>
                </a:solidFill>
              </a:endParaRPr>
            </a:p>
          </p:txBody>
        </p:sp>
        <p:sp>
          <p:nvSpPr>
            <p:cNvPr id="32" name="TextBox 31"/>
            <p:cNvSpPr txBox="1"/>
            <p:nvPr/>
          </p:nvSpPr>
          <p:spPr>
            <a:xfrm>
              <a:off x="2139755" y="4598637"/>
              <a:ext cx="538388" cy="462441"/>
            </a:xfrm>
            <a:prstGeom prst="rect">
              <a:avLst/>
            </a:prstGeom>
            <a:noFill/>
          </p:spPr>
          <p:txBody>
            <a:bodyPr wrap="square" rtlCol="0" anchor="ctr" anchorCtr="0">
              <a:spAutoFit/>
            </a:bodyPr>
            <a:lstStyle/>
            <a:p>
              <a:pPr algn="r"/>
              <a:r>
                <a:rPr lang="en-US" b="1" dirty="0" smtClean="0"/>
                <a:t>a:</a:t>
              </a:r>
              <a:endParaRPr lang="en-US" b="1" dirty="0"/>
            </a:p>
          </p:txBody>
        </p:sp>
        <p:sp>
          <p:nvSpPr>
            <p:cNvPr id="33" name="TextBox 32"/>
            <p:cNvSpPr txBox="1"/>
            <p:nvPr/>
          </p:nvSpPr>
          <p:spPr>
            <a:xfrm>
              <a:off x="3494816" y="4638211"/>
              <a:ext cx="538388" cy="462441"/>
            </a:xfrm>
            <a:prstGeom prst="rect">
              <a:avLst/>
            </a:prstGeom>
            <a:noFill/>
          </p:spPr>
          <p:txBody>
            <a:bodyPr wrap="square" rtlCol="0">
              <a:spAutoFit/>
            </a:bodyPr>
            <a:lstStyle/>
            <a:p>
              <a:pPr algn="r"/>
              <a:r>
                <a:rPr lang="en-US" b="1" dirty="0" smtClean="0"/>
                <a:t>b:</a:t>
              </a:r>
              <a:endParaRPr lang="en-US" b="1" dirty="0"/>
            </a:p>
          </p:txBody>
        </p:sp>
        <p:sp>
          <p:nvSpPr>
            <p:cNvPr id="34" name="TextBox 33"/>
            <p:cNvSpPr txBox="1"/>
            <p:nvPr/>
          </p:nvSpPr>
          <p:spPr>
            <a:xfrm>
              <a:off x="4797738" y="4645193"/>
              <a:ext cx="538388" cy="462441"/>
            </a:xfrm>
            <a:prstGeom prst="rect">
              <a:avLst/>
            </a:prstGeom>
            <a:noFill/>
          </p:spPr>
          <p:txBody>
            <a:bodyPr wrap="square" rtlCol="0">
              <a:spAutoFit/>
            </a:bodyPr>
            <a:lstStyle/>
            <a:p>
              <a:pPr algn="r"/>
              <a:r>
                <a:rPr lang="en-US" b="1" dirty="0" smtClean="0"/>
                <a:t>c:</a:t>
              </a:r>
              <a:endParaRPr lang="en-US" b="1" dirty="0"/>
            </a:p>
          </p:txBody>
        </p:sp>
        <p:sp>
          <p:nvSpPr>
            <p:cNvPr id="35" name="TextBox 34"/>
            <p:cNvSpPr txBox="1"/>
            <p:nvPr/>
          </p:nvSpPr>
          <p:spPr>
            <a:xfrm>
              <a:off x="1752440" y="5362913"/>
              <a:ext cx="925704" cy="462441"/>
            </a:xfrm>
            <a:prstGeom prst="rect">
              <a:avLst/>
            </a:prstGeom>
            <a:noFill/>
          </p:spPr>
          <p:txBody>
            <a:bodyPr wrap="square" rtlCol="0">
              <a:spAutoFit/>
            </a:bodyPr>
            <a:lstStyle/>
            <a:p>
              <a:pPr algn="r"/>
              <a:r>
                <a:rPr lang="en-US" b="1" dirty="0" smtClean="0"/>
                <a:t>dp1:</a:t>
              </a:r>
              <a:endParaRPr lang="en-US" b="1" dirty="0"/>
            </a:p>
          </p:txBody>
        </p:sp>
        <p:sp>
          <p:nvSpPr>
            <p:cNvPr id="36" name="TextBox 35"/>
            <p:cNvSpPr txBox="1"/>
            <p:nvPr/>
          </p:nvSpPr>
          <p:spPr>
            <a:xfrm>
              <a:off x="3050875" y="5362914"/>
              <a:ext cx="982330" cy="462441"/>
            </a:xfrm>
            <a:prstGeom prst="rect">
              <a:avLst/>
            </a:prstGeom>
            <a:noFill/>
          </p:spPr>
          <p:txBody>
            <a:bodyPr wrap="square" rtlCol="0">
              <a:spAutoFit/>
            </a:bodyPr>
            <a:lstStyle/>
            <a:p>
              <a:pPr algn="r"/>
              <a:r>
                <a:rPr lang="en-US" b="1" dirty="0" smtClean="0"/>
                <a:t>dp2:</a:t>
              </a:r>
              <a:endParaRPr lang="en-US" b="1" dirty="0"/>
            </a:p>
          </p:txBody>
        </p:sp>
        <p:sp>
          <p:nvSpPr>
            <p:cNvPr id="37" name="TextBox 36"/>
            <p:cNvSpPr txBox="1"/>
            <p:nvPr/>
          </p:nvSpPr>
          <p:spPr>
            <a:xfrm>
              <a:off x="1752441" y="6103231"/>
              <a:ext cx="925705" cy="462441"/>
            </a:xfrm>
            <a:prstGeom prst="rect">
              <a:avLst/>
            </a:prstGeom>
            <a:noFill/>
          </p:spPr>
          <p:txBody>
            <a:bodyPr wrap="square" rtlCol="0">
              <a:spAutoFit/>
            </a:bodyPr>
            <a:lstStyle/>
            <a:p>
              <a:pPr algn="r"/>
              <a:r>
                <a:rPr lang="en-US" b="1" dirty="0" err="1" smtClean="0"/>
                <a:t>dpp</a:t>
              </a:r>
              <a:r>
                <a:rPr lang="en-US" b="1" dirty="0" smtClean="0"/>
                <a:t>:</a:t>
              </a:r>
              <a:endParaRPr lang="en-US" b="1" dirty="0"/>
            </a:p>
          </p:txBody>
        </p:sp>
        <p:cxnSp>
          <p:nvCxnSpPr>
            <p:cNvPr id="38" name="Curved Connector 37"/>
            <p:cNvCxnSpPr/>
            <p:nvPr/>
          </p:nvCxnSpPr>
          <p:spPr>
            <a:xfrm flipV="1">
              <a:off x="2855489" y="5061078"/>
              <a:ext cx="2480639" cy="530534"/>
            </a:xfrm>
            <a:prstGeom prst="curvedConnector3">
              <a:avLst>
                <a:gd name="adj1" fmla="val 91914"/>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rot="5400000" flipH="1" flipV="1">
              <a:off x="2554529" y="6043020"/>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39"/>
            <p:cNvCxnSpPr/>
            <p:nvPr/>
          </p:nvCxnSpPr>
          <p:spPr>
            <a:xfrm rot="5400000" flipH="1" flipV="1">
              <a:off x="3927320" y="5318318"/>
              <a:ext cx="623138" cy="1588"/>
            </a:xfrm>
            <a:prstGeom prst="curvedConnector3">
              <a:avLst>
                <a:gd name="adj1" fmla="val 50000"/>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598441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95123"/>
          </a:xfrm>
        </p:spPr>
        <p:txBody>
          <a:bodyPr/>
          <a:lstStyle/>
          <a:p>
            <a:r>
              <a:rPr lang="en-US" dirty="0" smtClean="0"/>
              <a:t>Another program</a:t>
            </a:r>
            <a:endParaRPr lang="en-US" dirty="0"/>
          </a:p>
        </p:txBody>
      </p:sp>
      <p:sp>
        <p:nvSpPr>
          <p:cNvPr id="3" name="Content Placeholder 2"/>
          <p:cNvSpPr>
            <a:spLocks noGrp="1"/>
          </p:cNvSpPr>
          <p:nvPr>
            <p:ph sz="quarter" idx="1"/>
          </p:nvPr>
        </p:nvSpPr>
        <p:spPr>
          <a:xfrm>
            <a:off x="276097" y="1421991"/>
            <a:ext cx="8034434" cy="5051961"/>
          </a:xfrm>
        </p:spPr>
        <p:txBody>
          <a:bodyPr>
            <a:normAutofit/>
          </a:bodyPr>
          <a:lstStyle/>
          <a:p>
            <a:pPr lvl="1">
              <a:buNone/>
            </a:pPr>
            <a:r>
              <a:rPr lang="en-US" dirty="0" smtClean="0"/>
              <a:t>char *str[5];	//5 strings in an </a:t>
            </a:r>
            <a:r>
              <a:rPr lang="en-US" dirty="0" err="1" smtClean="0"/>
              <a:t>arraychar</a:t>
            </a:r>
            <a:r>
              <a:rPr lang="en-US" dirty="0" smtClean="0"/>
              <a:t> </a:t>
            </a:r>
          </a:p>
          <a:p>
            <a:pPr lvl="1">
              <a:buNone/>
            </a:pPr>
            <a:r>
              <a:rPr lang="en-US" dirty="0" smtClean="0"/>
              <a:t>Char *</a:t>
            </a:r>
            <a:r>
              <a:rPr lang="en-US" dirty="0" err="1" smtClean="0"/>
              <a:t>p_str</a:t>
            </a:r>
            <a:r>
              <a:rPr lang="en-US" dirty="0" smtClean="0"/>
              <a:t>, *p_str2;</a:t>
            </a:r>
          </a:p>
          <a:p>
            <a:pPr lvl="1">
              <a:buNone/>
            </a:pPr>
            <a:r>
              <a:rPr lang="en-US" dirty="0" smtClean="0"/>
              <a:t>str[0] = "This is string number 1.";</a:t>
            </a:r>
          </a:p>
          <a:p>
            <a:pPr lvl="1">
              <a:buNone/>
            </a:pPr>
            <a:r>
              <a:rPr lang="en-US" dirty="0" smtClean="0"/>
              <a:t>str[1] = "This is string number 2.”;</a:t>
            </a:r>
          </a:p>
          <a:p>
            <a:pPr lvl="1">
              <a:buNone/>
            </a:pPr>
            <a:r>
              <a:rPr lang="en-US" dirty="0" err="1" smtClean="0"/>
              <a:t>p_str</a:t>
            </a:r>
            <a:r>
              <a:rPr lang="en-US" dirty="0" smtClean="0"/>
              <a:t> = str[0]; </a:t>
            </a:r>
          </a:p>
          <a:p>
            <a:pPr lvl="1">
              <a:buNone/>
            </a:pPr>
            <a:r>
              <a:rPr lang="en-US" dirty="0" smtClean="0"/>
              <a:t>p_str2 = str[1];</a:t>
            </a:r>
          </a:p>
          <a:p>
            <a:pPr lvl="1">
              <a:buNone/>
            </a:pPr>
            <a:r>
              <a:rPr lang="en-US" dirty="0" err="1" smtClean="0"/>
              <a:t>puts(p_str</a:t>
            </a:r>
            <a:r>
              <a:rPr lang="en-US" dirty="0" smtClean="0"/>
              <a:t>);</a:t>
            </a:r>
          </a:p>
          <a:p>
            <a:pPr lvl="1">
              <a:buNone/>
            </a:pPr>
            <a:r>
              <a:rPr lang="en-US" dirty="0" err="1" smtClean="0"/>
              <a:t>puts(++p_str</a:t>
            </a:r>
            <a:r>
              <a:rPr lang="en-US" dirty="0" smtClean="0"/>
              <a:t>);</a:t>
            </a:r>
          </a:p>
          <a:p>
            <a:pPr lvl="1">
              <a:buNone/>
            </a:pPr>
            <a:r>
              <a:rPr lang="en-US" dirty="0" smtClean="0"/>
              <a:t>puts(p_str2);</a:t>
            </a:r>
            <a:endParaRPr lang="en-US" dirty="0"/>
          </a:p>
        </p:txBody>
      </p:sp>
    </p:spTree>
    <p:extLst>
      <p:ext uri="{BB962C8B-B14F-4D97-AF65-F5344CB8AC3E}">
        <p14:creationId xmlns:p14="http://schemas.microsoft.com/office/powerpoint/2010/main" val="4485509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Creating a Linked List ADT</a:t>
            </a:r>
            <a:endParaRPr lang="en-US" dirty="0"/>
          </a:p>
        </p:txBody>
      </p:sp>
      <p:sp>
        <p:nvSpPr>
          <p:cNvPr id="3" name="Content Placeholder 2"/>
          <p:cNvSpPr>
            <a:spLocks noGrp="1"/>
          </p:cNvSpPr>
          <p:nvPr>
            <p:ph sz="quarter" idx="1"/>
          </p:nvPr>
        </p:nvSpPr>
        <p:spPr>
          <a:xfrm>
            <a:off x="233042" y="978674"/>
            <a:ext cx="8214744" cy="5495278"/>
          </a:xfrm>
        </p:spPr>
        <p:txBody>
          <a:bodyPr>
            <a:normAutofit lnSpcReduction="10000"/>
          </a:bodyPr>
          <a:lstStyle/>
          <a:p>
            <a:r>
              <a:rPr lang="en-US" dirty="0" smtClean="0"/>
              <a:t>So far, we’ve done a lot of pointer work and </a:t>
            </a:r>
            <a:r>
              <a:rPr lang="en-US" dirty="0" err="1" smtClean="0"/>
              <a:t>malloc</a:t>
            </a:r>
            <a:r>
              <a:rPr lang="en-US" dirty="0" smtClean="0"/>
              <a:t>() with primitive data types.</a:t>
            </a:r>
          </a:p>
          <a:p>
            <a:r>
              <a:rPr lang="en-US" dirty="0" smtClean="0"/>
              <a:t>Why not do the same with a data structure?  How does this work?</a:t>
            </a:r>
            <a:br>
              <a:rPr lang="en-US" dirty="0" smtClean="0"/>
            </a:br>
            <a:r>
              <a:rPr lang="en-US" dirty="0" smtClean="0"/>
              <a:t>		</a:t>
            </a:r>
            <a:r>
              <a:rPr lang="en-US" dirty="0" err="1"/>
              <a:t>s</a:t>
            </a:r>
            <a:r>
              <a:rPr lang="en-US" dirty="0" err="1" smtClean="0"/>
              <a:t>truct</a:t>
            </a:r>
            <a:r>
              <a:rPr lang="en-US" dirty="0" smtClean="0"/>
              <a:t> node {</a:t>
            </a:r>
            <a:br>
              <a:rPr lang="en-US" dirty="0" smtClean="0"/>
            </a:br>
            <a:r>
              <a:rPr lang="en-US" dirty="0" smtClean="0"/>
              <a:t>			</a:t>
            </a:r>
            <a:r>
              <a:rPr lang="en-US" dirty="0" err="1" smtClean="0"/>
              <a:t>int</a:t>
            </a:r>
            <a:r>
              <a:rPr lang="en-US" dirty="0" smtClean="0"/>
              <a:t> data;</a:t>
            </a:r>
            <a:br>
              <a:rPr lang="en-US" dirty="0" smtClean="0"/>
            </a:br>
            <a:r>
              <a:rPr lang="en-US" dirty="0" smtClean="0"/>
              <a:t>			</a:t>
            </a:r>
            <a:r>
              <a:rPr lang="en-US" dirty="0" err="1" smtClean="0"/>
              <a:t>struct</a:t>
            </a:r>
            <a:r>
              <a:rPr lang="en-US" dirty="0" smtClean="0"/>
              <a:t> node *</a:t>
            </a:r>
            <a:r>
              <a:rPr lang="en-US" dirty="0" err="1" smtClean="0"/>
              <a:t>nextPtr</a:t>
            </a:r>
            <a:r>
              <a:rPr lang="en-US" dirty="0" smtClean="0"/>
              <a:t>;</a:t>
            </a:r>
            <a:br>
              <a:rPr lang="en-US" dirty="0" smtClean="0"/>
            </a:br>
            <a:r>
              <a:rPr lang="en-US" dirty="0" smtClean="0"/>
              <a:t>		} ;</a:t>
            </a:r>
          </a:p>
          <a:p>
            <a:r>
              <a:rPr lang="en-US" dirty="0" smtClean="0"/>
              <a:t>This is a DEFINITION of a structure.  It does not allocate memory.  It merely defines a new “type”.  Now the program has types </a:t>
            </a:r>
            <a:r>
              <a:rPr lang="en-US" dirty="0" err="1" smtClean="0"/>
              <a:t>int</a:t>
            </a:r>
            <a:r>
              <a:rPr lang="en-US" dirty="0" smtClean="0"/>
              <a:t>, double, float, long, char and “node” available.</a:t>
            </a:r>
          </a:p>
          <a:p>
            <a:r>
              <a:rPr lang="en-US" dirty="0" smtClean="0"/>
              <a:t>Allocating memory for the structure would be</a:t>
            </a:r>
            <a:br>
              <a:rPr lang="en-US" dirty="0" smtClean="0"/>
            </a:br>
            <a:r>
              <a:rPr lang="en-US" dirty="0" smtClean="0"/>
              <a:t/>
            </a:r>
            <a:br>
              <a:rPr lang="en-US" dirty="0" smtClean="0"/>
            </a:br>
            <a:r>
              <a:rPr lang="en-US" dirty="0" err="1" smtClean="0"/>
              <a:t>struct</a:t>
            </a:r>
            <a:r>
              <a:rPr lang="en-US" dirty="0" smtClean="0"/>
              <a:t> node </a:t>
            </a:r>
            <a:r>
              <a:rPr lang="en-US" dirty="0" err="1" smtClean="0"/>
              <a:t>newPtr</a:t>
            </a:r>
            <a:r>
              <a:rPr lang="en-US" dirty="0" smtClean="0"/>
              <a:t> = (</a:t>
            </a:r>
            <a:r>
              <a:rPr lang="en-US" dirty="0" err="1" smtClean="0"/>
              <a:t>struct</a:t>
            </a:r>
            <a:r>
              <a:rPr lang="en-US" dirty="0" smtClean="0"/>
              <a:t> node *) </a:t>
            </a:r>
            <a:r>
              <a:rPr lang="en-US" dirty="0" err="1" smtClean="0"/>
              <a:t>malloc</a:t>
            </a:r>
            <a:r>
              <a:rPr lang="en-US" dirty="0" smtClean="0"/>
              <a:t> (</a:t>
            </a:r>
            <a:r>
              <a:rPr lang="en-US" dirty="0" err="1" smtClean="0"/>
              <a:t>sizeof</a:t>
            </a:r>
            <a:r>
              <a:rPr lang="en-US" dirty="0" smtClean="0"/>
              <a:t> (node));</a:t>
            </a:r>
          </a:p>
          <a:p>
            <a:pPr lvl="1"/>
            <a:endParaRPr lang="en-US" dirty="0"/>
          </a:p>
        </p:txBody>
      </p:sp>
    </p:spTree>
    <p:extLst>
      <p:ext uri="{BB962C8B-B14F-4D97-AF65-F5344CB8AC3E}">
        <p14:creationId xmlns:p14="http://schemas.microsoft.com/office/powerpoint/2010/main" val="11660884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err="1"/>
              <a:t>malloc</a:t>
            </a:r>
            <a:r>
              <a:rPr lang="en-US" dirty="0"/>
              <a:t>() Issues – CAUTION!</a:t>
            </a:r>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a:latin typeface="Lucida Sans Unicode" charset="0"/>
                <a:ea typeface="ＭＳ Ｐゴシック" charset="0"/>
                <a:cs typeface="ＭＳ Ｐゴシック" charset="0"/>
              </a:rPr>
              <a:t>A structures size is not necessarily the sum of the size of its members!  </a:t>
            </a:r>
          </a:p>
          <a:p>
            <a:pPr lvl="1"/>
            <a:r>
              <a:rPr lang="en-US" dirty="0">
                <a:latin typeface="Lucida Sans Unicode" charset="0"/>
                <a:ea typeface="ＭＳ Ｐゴシック" charset="0"/>
              </a:rPr>
              <a:t>There may be </a:t>
            </a:r>
            <a:r>
              <a:rPr lang="ja-JP" altLang="en-US" dirty="0">
                <a:latin typeface="Lucida Sans Unicode" charset="0"/>
                <a:ea typeface="ＭＳ Ｐゴシック" charset="0"/>
              </a:rPr>
              <a:t>“</a:t>
            </a:r>
            <a:r>
              <a:rPr lang="en-US" dirty="0">
                <a:latin typeface="Lucida Sans Unicode" charset="0"/>
                <a:ea typeface="ＭＳ Ｐゴシック" charset="0"/>
              </a:rPr>
              <a:t>gaps</a:t>
            </a:r>
            <a:r>
              <a:rPr lang="ja-JP" altLang="en-US" dirty="0">
                <a:latin typeface="Lucida Sans Unicode" charset="0"/>
                <a:ea typeface="ＭＳ Ｐゴシック" charset="0"/>
              </a:rPr>
              <a:t>”</a:t>
            </a:r>
            <a:r>
              <a:rPr lang="en-US" dirty="0">
                <a:latin typeface="Lucida Sans Unicode" charset="0"/>
                <a:ea typeface="ＭＳ Ｐゴシック" charset="0"/>
              </a:rPr>
              <a:t> due to word alignment restrictions on different systems </a:t>
            </a:r>
          </a:p>
          <a:p>
            <a:pPr lvl="1"/>
            <a:r>
              <a:rPr lang="en-US" dirty="0">
                <a:latin typeface="Lucida Sans Unicode" charset="0"/>
                <a:ea typeface="ＭＳ Ｐゴシック" charset="0"/>
              </a:rPr>
              <a:t>Use the </a:t>
            </a:r>
            <a:r>
              <a:rPr lang="ja-JP" altLang="en-US" dirty="0">
                <a:latin typeface="Lucida Sans Unicode" charset="0"/>
                <a:ea typeface="ＭＳ Ｐゴシック" charset="0"/>
              </a:rPr>
              <a:t>“</a:t>
            </a:r>
            <a:r>
              <a:rPr lang="en-US" dirty="0" err="1">
                <a:latin typeface="Lucida Sans Unicode" charset="0"/>
                <a:ea typeface="ＭＳ Ｐゴシック" charset="0"/>
              </a:rPr>
              <a:t>sizeof</a:t>
            </a:r>
            <a:r>
              <a:rPr lang="ja-JP" altLang="en-US" dirty="0">
                <a:latin typeface="Lucida Sans Unicode" charset="0"/>
                <a:ea typeface="ＭＳ Ｐゴシック" charset="0"/>
              </a:rPr>
              <a:t>”</a:t>
            </a:r>
            <a:r>
              <a:rPr lang="en-US" dirty="0">
                <a:latin typeface="Lucida Sans Unicode" charset="0"/>
                <a:ea typeface="ＭＳ Ｐゴシック" charset="0"/>
              </a:rPr>
              <a:t> operator to determine the size of a structure</a:t>
            </a:r>
          </a:p>
          <a:p>
            <a:r>
              <a:rPr lang="en-US" dirty="0">
                <a:latin typeface="Lucida Sans Unicode" charset="0"/>
                <a:ea typeface="ＭＳ Ｐゴシック" charset="0"/>
                <a:cs typeface="ＭＳ Ｐゴシック" charset="0"/>
              </a:rPr>
              <a:t>Test for a </a:t>
            </a:r>
            <a:r>
              <a:rPr lang="ja-JP" altLang="en-US" dirty="0">
                <a:latin typeface="Lucida Sans Unicode" charset="0"/>
                <a:ea typeface="ＭＳ Ｐゴシック" charset="0"/>
                <a:cs typeface="ＭＳ Ｐゴシック" charset="0"/>
              </a:rPr>
              <a:t>“</a:t>
            </a:r>
            <a:r>
              <a:rPr lang="en-US" dirty="0">
                <a:latin typeface="Lucida Sans Unicode" charset="0"/>
                <a:ea typeface="ＭＳ Ｐゴシック" charset="0"/>
                <a:cs typeface="ＭＳ Ｐゴシック" charset="0"/>
              </a:rPr>
              <a:t>null pointer</a:t>
            </a:r>
            <a:r>
              <a:rPr lang="ja-JP" altLang="en-US" dirty="0">
                <a:latin typeface="Lucida Sans Unicode" charset="0"/>
                <a:ea typeface="ＭＳ Ｐゴシック" charset="0"/>
                <a:cs typeface="ＭＳ Ｐゴシック" charset="0"/>
              </a:rPr>
              <a:t>”</a:t>
            </a:r>
            <a:r>
              <a:rPr lang="en-US" dirty="0">
                <a:latin typeface="Lucida Sans Unicode" charset="0"/>
                <a:ea typeface="ＭＳ Ｐゴシック" charset="0"/>
                <a:cs typeface="ＭＳ Ｐゴシック" charset="0"/>
              </a:rPr>
              <a:t> return value when using </a:t>
            </a:r>
            <a:r>
              <a:rPr lang="en-US" dirty="0" err="1">
                <a:latin typeface="Lucida Sans Unicode" charset="0"/>
                <a:ea typeface="ＭＳ Ｐゴシック" charset="0"/>
                <a:cs typeface="ＭＳ Ｐゴシック" charset="0"/>
              </a:rPr>
              <a:t>malloc</a:t>
            </a:r>
            <a:r>
              <a:rPr lang="en-US" dirty="0">
                <a:latin typeface="Lucida Sans Unicode" charset="0"/>
                <a:ea typeface="ＭＳ Ｐゴシック" charset="0"/>
                <a:cs typeface="ＭＳ Ｐゴシック" charset="0"/>
              </a:rPr>
              <a:t>() to determine if the space was allocated</a:t>
            </a:r>
          </a:p>
          <a:p>
            <a:r>
              <a:rPr lang="en-US" dirty="0">
                <a:latin typeface="Lucida Sans Unicode" charset="0"/>
                <a:ea typeface="ＭＳ Ｐゴシック" charset="0"/>
                <a:cs typeface="ＭＳ Ｐゴシック" charset="0"/>
              </a:rPr>
              <a:t>Not returning dynamically allocated memory when you know longer need it could cause the system to run out of memory and crash</a:t>
            </a:r>
          </a:p>
          <a:p>
            <a:pPr lvl="1"/>
            <a:r>
              <a:rPr lang="ja-JP" altLang="en-US" dirty="0">
                <a:latin typeface="Lucida Sans Unicode" charset="0"/>
                <a:ea typeface="ＭＳ Ｐゴシック" charset="0"/>
              </a:rPr>
              <a:t>“</a:t>
            </a:r>
            <a:r>
              <a:rPr lang="en-US" dirty="0">
                <a:latin typeface="Lucida Sans Unicode" charset="0"/>
                <a:ea typeface="ＭＳ Ｐゴシック" charset="0"/>
              </a:rPr>
              <a:t>memory leak</a:t>
            </a:r>
            <a:r>
              <a:rPr lang="ja-JP" altLang="en-US" dirty="0">
                <a:latin typeface="Lucida Sans Unicode" charset="0"/>
                <a:ea typeface="ＭＳ Ｐゴシック" charset="0"/>
              </a:rPr>
              <a:t>”</a:t>
            </a:r>
            <a:r>
              <a:rPr lang="en-US" dirty="0">
                <a:latin typeface="Lucida Sans Unicode" charset="0"/>
                <a:ea typeface="ＭＳ Ｐゴシック" charset="0"/>
              </a:rPr>
              <a:t> is a common term for this</a:t>
            </a:r>
          </a:p>
          <a:p>
            <a:pPr lvl="1"/>
            <a:r>
              <a:rPr lang="en-US" dirty="0">
                <a:latin typeface="Lucida Sans Unicode" charset="0"/>
                <a:ea typeface="ＭＳ Ｐゴシック" charset="0"/>
              </a:rPr>
              <a:t>Use the </a:t>
            </a:r>
            <a:r>
              <a:rPr lang="ja-JP" altLang="en-US" dirty="0">
                <a:latin typeface="Lucida Sans Unicode" charset="0"/>
                <a:ea typeface="ＭＳ Ｐゴシック" charset="0"/>
              </a:rPr>
              <a:t>“</a:t>
            </a:r>
            <a:r>
              <a:rPr lang="en-US" dirty="0">
                <a:latin typeface="Lucida Sans Unicode" charset="0"/>
                <a:ea typeface="ＭＳ Ｐゴシック" charset="0"/>
              </a:rPr>
              <a:t>free</a:t>
            </a:r>
            <a:r>
              <a:rPr lang="ja-JP" altLang="en-US" dirty="0">
                <a:latin typeface="Lucida Sans Unicode" charset="0"/>
                <a:ea typeface="ＭＳ Ｐゴシック" charset="0"/>
              </a:rPr>
              <a:t>”</a:t>
            </a:r>
            <a:r>
              <a:rPr lang="en-US" dirty="0">
                <a:latin typeface="Lucida Sans Unicode" charset="0"/>
                <a:ea typeface="ＭＳ Ｐゴシック" charset="0"/>
              </a:rPr>
              <a:t> operator to free up memory</a:t>
            </a:r>
          </a:p>
        </p:txBody>
      </p:sp>
    </p:spTree>
    <p:extLst>
      <p:ext uri="{BB962C8B-B14F-4D97-AF65-F5344CB8AC3E}">
        <p14:creationId xmlns:p14="http://schemas.microsoft.com/office/powerpoint/2010/main" val="22657823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a:latin typeface="Arial"/>
              </a:rPr>
              <a:t>Dynamic Memory Allocation (Cont.)</a:t>
            </a:r>
            <a:endParaRPr lang="en-US" dirty="0"/>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a:latin typeface="Lucida Sans Unicode"/>
                <a:ea typeface="ＭＳ Ｐゴシック" charset="0"/>
                <a:cs typeface="Lucida Sans Unicode"/>
              </a:rPr>
              <a:t>The allocated memory is not initialized.</a:t>
            </a:r>
          </a:p>
          <a:p>
            <a:r>
              <a:rPr lang="en-US" dirty="0">
                <a:latin typeface="Lucida Sans Unicode"/>
                <a:ea typeface="ＭＳ Ｐゴシック" charset="0"/>
                <a:cs typeface="Lucida Sans Unicode"/>
              </a:rPr>
              <a:t>If no memory is available, </a:t>
            </a:r>
            <a:r>
              <a:rPr lang="en-US" dirty="0" err="1">
                <a:latin typeface="Lucida Sans Unicode"/>
                <a:ea typeface="ＭＳ Ｐゴシック" charset="0"/>
                <a:cs typeface="Lucida Sans Unicode"/>
              </a:rPr>
              <a:t>malloc</a:t>
            </a:r>
            <a:r>
              <a:rPr lang="en-US" dirty="0">
                <a:latin typeface="Lucida Sans Unicode"/>
                <a:ea typeface="ＭＳ Ｐゴシック" charset="0"/>
                <a:cs typeface="Lucida Sans Unicode"/>
              </a:rPr>
              <a:t> returns NULL. </a:t>
            </a:r>
          </a:p>
          <a:p>
            <a:r>
              <a:rPr lang="en-US" dirty="0">
                <a:latin typeface="Lucida Sans Unicode"/>
                <a:ea typeface="ＭＳ Ｐゴシック" charset="0"/>
                <a:cs typeface="Lucida Sans Unicode"/>
              </a:rPr>
              <a:t>Function free </a:t>
            </a:r>
            <a:r>
              <a:rPr lang="en-US" dirty="0" err="1">
                <a:latin typeface="Lucida Sans Unicode"/>
                <a:ea typeface="ＭＳ Ｐゴシック" charset="0"/>
                <a:cs typeface="Lucida Sans Unicode"/>
              </a:rPr>
              <a:t>deallocates</a:t>
            </a:r>
            <a:r>
              <a:rPr lang="en-US" dirty="0">
                <a:latin typeface="Lucida Sans Unicode"/>
                <a:ea typeface="ＭＳ Ｐゴシック" charset="0"/>
                <a:cs typeface="Lucida Sans Unicode"/>
              </a:rPr>
              <a:t> memory—i.e., the memory is returned to the system so that the memory can be reallocated in the future.</a:t>
            </a:r>
          </a:p>
          <a:p>
            <a:r>
              <a:rPr lang="en-US" dirty="0">
                <a:latin typeface="Lucida Sans Unicode"/>
                <a:ea typeface="ＭＳ Ｐゴシック" charset="0"/>
                <a:cs typeface="Lucida Sans Unicode"/>
              </a:rPr>
              <a:t>To free memory dynamically allocated by the preceding </a:t>
            </a:r>
            <a:r>
              <a:rPr lang="en-US" dirty="0" err="1">
                <a:latin typeface="Lucida Sans Unicode"/>
                <a:ea typeface="ＭＳ Ｐゴシック" charset="0"/>
                <a:cs typeface="Lucida Sans Unicode"/>
              </a:rPr>
              <a:t>malloc</a:t>
            </a:r>
            <a:r>
              <a:rPr lang="en-US" dirty="0">
                <a:latin typeface="Lucida Sans Unicode"/>
                <a:ea typeface="ＭＳ Ｐゴシック" charset="0"/>
                <a:cs typeface="Lucida Sans Unicode"/>
              </a:rPr>
              <a:t> call, use the statement</a:t>
            </a:r>
          </a:p>
          <a:p>
            <a:pPr lvl="2"/>
            <a:r>
              <a:rPr lang="en-US" dirty="0">
                <a:latin typeface="Lucida Sans Unicode"/>
                <a:ea typeface="ＭＳ Ｐゴシック" charset="0"/>
                <a:cs typeface="Lucida Sans Unicode"/>
              </a:rPr>
              <a:t>free( </a:t>
            </a:r>
            <a:r>
              <a:rPr lang="en-US" dirty="0" err="1">
                <a:latin typeface="Lucida Sans Unicode"/>
                <a:ea typeface="ＭＳ Ｐゴシック" charset="0"/>
                <a:cs typeface="Lucida Sans Unicode"/>
              </a:rPr>
              <a:t>newPtr</a:t>
            </a:r>
            <a:r>
              <a:rPr lang="en-US" dirty="0">
                <a:latin typeface="Lucida Sans Unicode"/>
                <a:ea typeface="ＭＳ Ｐゴシック" charset="0"/>
                <a:cs typeface="Lucida Sans Unicode"/>
              </a:rPr>
              <a:t> );</a:t>
            </a:r>
          </a:p>
          <a:p>
            <a:r>
              <a:rPr lang="en-US" dirty="0">
                <a:latin typeface="Lucida Sans Unicode"/>
                <a:ea typeface="ＭＳ Ｐゴシック" charset="0"/>
                <a:cs typeface="Lucida Sans Unicode"/>
              </a:rPr>
              <a:t>C also provides functions </a:t>
            </a:r>
            <a:r>
              <a:rPr lang="en-US" dirty="0" err="1">
                <a:latin typeface="Lucida Sans Unicode"/>
                <a:ea typeface="ＭＳ Ｐゴシック" charset="0"/>
                <a:cs typeface="Lucida Sans Unicode"/>
              </a:rPr>
              <a:t>calloc</a:t>
            </a:r>
            <a:r>
              <a:rPr lang="en-US" dirty="0">
                <a:latin typeface="Lucida Sans Unicode"/>
                <a:ea typeface="ＭＳ Ｐゴシック" charset="0"/>
                <a:cs typeface="Lucida Sans Unicode"/>
              </a:rPr>
              <a:t> and </a:t>
            </a:r>
            <a:r>
              <a:rPr lang="en-US" dirty="0" err="1">
                <a:latin typeface="Lucida Sans Unicode"/>
                <a:ea typeface="ＭＳ Ｐゴシック" charset="0"/>
                <a:cs typeface="Lucida Sans Unicode"/>
              </a:rPr>
              <a:t>realloc</a:t>
            </a:r>
            <a:r>
              <a:rPr lang="en-US" dirty="0">
                <a:latin typeface="Lucida Sans Unicode"/>
                <a:ea typeface="ＭＳ Ｐゴシック" charset="0"/>
                <a:cs typeface="Lucida Sans Unicode"/>
              </a:rPr>
              <a:t> for creating and modifying dynamic arrays.</a:t>
            </a:r>
          </a:p>
        </p:txBody>
      </p:sp>
    </p:spTree>
    <p:extLst>
      <p:ext uri="{BB962C8B-B14F-4D97-AF65-F5344CB8AC3E}">
        <p14:creationId xmlns:p14="http://schemas.microsoft.com/office/powerpoint/2010/main" val="2385908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A Linked List ADT</a:t>
            </a:r>
            <a:endParaRPr lang="en-US" dirty="0"/>
          </a:p>
        </p:txBody>
      </p:sp>
      <p:pic>
        <p:nvPicPr>
          <p:cNvPr id="7" name="Picture 6" descr="Screen Shot 2013-08-21 at 12.56.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7474"/>
            <a:ext cx="8394700" cy="1943100"/>
          </a:xfrm>
          <a:prstGeom prst="rect">
            <a:avLst/>
          </a:prstGeom>
        </p:spPr>
      </p:pic>
      <p:sp>
        <p:nvSpPr>
          <p:cNvPr id="8" name="Content Placeholder 2"/>
          <p:cNvSpPr>
            <a:spLocks noGrp="1"/>
          </p:cNvSpPr>
          <p:nvPr>
            <p:ph sz="quarter" idx="1"/>
          </p:nvPr>
        </p:nvSpPr>
        <p:spPr>
          <a:xfrm>
            <a:off x="233042" y="3129956"/>
            <a:ext cx="8618858" cy="3343996"/>
          </a:xfrm>
        </p:spPr>
        <p:txBody>
          <a:bodyPr>
            <a:normAutofit/>
          </a:bodyPr>
          <a:lstStyle/>
          <a:p>
            <a:r>
              <a:rPr lang="en-US" dirty="0" smtClean="0"/>
              <a:t>A linked list is a collect of structures (of the same type) that have a pointer embedded that points to the next structure in the list</a:t>
            </a:r>
          </a:p>
          <a:p>
            <a:r>
              <a:rPr lang="en-US" dirty="0" smtClean="0"/>
              <a:t>In this example “first” is a pointer that has the address for the first node in the list</a:t>
            </a:r>
          </a:p>
          <a:p>
            <a:r>
              <a:rPr lang="en-US" dirty="0" smtClean="0"/>
              <a:t>“next” is a pointer INSIDE the structure that has the address for the next structure in the list</a:t>
            </a:r>
          </a:p>
          <a:p>
            <a:pPr lvl="1"/>
            <a:endParaRPr lang="en-US" dirty="0"/>
          </a:p>
        </p:txBody>
      </p:sp>
    </p:spTree>
    <p:extLst>
      <p:ext uri="{BB962C8B-B14F-4D97-AF65-F5344CB8AC3E}">
        <p14:creationId xmlns:p14="http://schemas.microsoft.com/office/powerpoint/2010/main" val="25117109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748055"/>
          </a:xfrm>
        </p:spPr>
        <p:txBody>
          <a:bodyPr/>
          <a:lstStyle/>
          <a:p>
            <a:r>
              <a:rPr lang="en-US" dirty="0" smtClean="0"/>
              <a:t>Linked Data Representations</a:t>
            </a:r>
            <a:endParaRPr lang="en-US" dirty="0"/>
          </a:p>
        </p:txBody>
      </p:sp>
      <p:sp>
        <p:nvSpPr>
          <p:cNvPr id="3" name="Content Placeholder 2"/>
          <p:cNvSpPr>
            <a:spLocks noGrp="1"/>
          </p:cNvSpPr>
          <p:nvPr>
            <p:ph idx="1"/>
          </p:nvPr>
        </p:nvSpPr>
        <p:spPr>
          <a:xfrm>
            <a:off x="314477" y="1451429"/>
            <a:ext cx="8466666" cy="4850190"/>
          </a:xfrm>
        </p:spPr>
        <p:txBody>
          <a:bodyPr>
            <a:normAutofit lnSpcReduction="10000"/>
          </a:bodyPr>
          <a:lstStyle/>
          <a:p>
            <a:r>
              <a:rPr lang="en-US" dirty="0" smtClean="0"/>
              <a:t>What are they?</a:t>
            </a:r>
          </a:p>
          <a:p>
            <a:pPr lvl="1"/>
            <a:r>
              <a:rPr lang="en-US" dirty="0" smtClean="0"/>
              <a:t>ADT’s – Abstract Data Types</a:t>
            </a:r>
          </a:p>
          <a:p>
            <a:pPr lvl="1"/>
            <a:r>
              <a:rPr lang="en-US" dirty="0" smtClean="0"/>
              <a:t>ADT’s include linked-lists, queues, stacks, trees and more</a:t>
            </a:r>
          </a:p>
          <a:p>
            <a:pPr lvl="1"/>
            <a:r>
              <a:rPr lang="en-US" dirty="0" smtClean="0"/>
              <a:t>There are different algorithms and requirements to implement each </a:t>
            </a:r>
            <a:r>
              <a:rPr lang="en-US" dirty="0" err="1" smtClean="0"/>
              <a:t>typ</a:t>
            </a:r>
            <a:endParaRPr lang="en-US" dirty="0" smtClean="0"/>
          </a:p>
          <a:p>
            <a:r>
              <a:rPr lang="en-US" dirty="0" smtClean="0"/>
              <a:t>Why use them?</a:t>
            </a:r>
          </a:p>
          <a:p>
            <a:pPr lvl="1"/>
            <a:r>
              <a:rPr lang="en-US" dirty="0" smtClean="0"/>
              <a:t>They are a major topic of study in computer science</a:t>
            </a:r>
          </a:p>
          <a:p>
            <a:pPr lvl="1"/>
            <a:r>
              <a:rPr lang="en-US" dirty="0" smtClean="0"/>
              <a:t>Very useful to organize data structures with algorithms</a:t>
            </a:r>
          </a:p>
          <a:p>
            <a:pPr lvl="1"/>
            <a:r>
              <a:rPr lang="en-US" dirty="0" smtClean="0"/>
              <a:t>Can be used to overcome problems with predicting how much array space to allocate for tables and lists</a:t>
            </a:r>
          </a:p>
          <a:p>
            <a:pPr lvl="1"/>
            <a:r>
              <a:rPr lang="en-US" dirty="0" smtClean="0"/>
              <a:t>“static” vs. “dynamic” memory use</a:t>
            </a:r>
          </a:p>
          <a:p>
            <a:pPr lvl="1"/>
            <a:r>
              <a:rPr lang="en-US" dirty="0" smtClean="0"/>
              <a:t>Pointers are used to connect these separate blocks of storage</a:t>
            </a:r>
          </a:p>
          <a:p>
            <a:pPr lvl="1"/>
            <a:r>
              <a:rPr lang="en-US" dirty="0" smtClean="0"/>
              <a:t>Very easy to add/change/delete blocks of data</a:t>
            </a:r>
          </a:p>
          <a:p>
            <a:endParaRPr lang="en-US" dirty="0"/>
          </a:p>
        </p:txBody>
      </p:sp>
    </p:spTree>
    <p:extLst>
      <p:ext uri="{BB962C8B-B14F-4D97-AF65-F5344CB8AC3E}">
        <p14:creationId xmlns:p14="http://schemas.microsoft.com/office/powerpoint/2010/main" val="167870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A Linked List ADT – Adding a node</a:t>
            </a:r>
            <a:endParaRPr lang="en-US" dirty="0"/>
          </a:p>
        </p:txBody>
      </p:sp>
      <p:sp>
        <p:nvSpPr>
          <p:cNvPr id="8" name="Content Placeholder 2"/>
          <p:cNvSpPr>
            <a:spLocks noGrp="1"/>
          </p:cNvSpPr>
          <p:nvPr>
            <p:ph sz="quarter" idx="1"/>
          </p:nvPr>
        </p:nvSpPr>
        <p:spPr>
          <a:xfrm>
            <a:off x="233042" y="788779"/>
            <a:ext cx="8618858" cy="766215"/>
          </a:xfrm>
        </p:spPr>
        <p:txBody>
          <a:bodyPr>
            <a:normAutofit/>
          </a:bodyPr>
          <a:lstStyle/>
          <a:p>
            <a:r>
              <a:rPr lang="en-US" dirty="0" smtClean="0"/>
              <a:t>First - allocate memory for the new node (left diagram) and set the pointer to NULL</a:t>
            </a:r>
            <a:endParaRPr lang="en-US" dirty="0"/>
          </a:p>
        </p:txBody>
      </p:sp>
      <p:pic>
        <p:nvPicPr>
          <p:cNvPr id="4" name="Picture 3" descr="Screen Shot 2013-08-26 at 10.13.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040" y="1554994"/>
            <a:ext cx="5939121" cy="876854"/>
          </a:xfrm>
          <a:prstGeom prst="rect">
            <a:avLst/>
          </a:prstGeom>
        </p:spPr>
      </p:pic>
      <p:sp>
        <p:nvSpPr>
          <p:cNvPr id="9" name="Content Placeholder 2"/>
          <p:cNvSpPr txBox="1">
            <a:spLocks/>
          </p:cNvSpPr>
          <p:nvPr/>
        </p:nvSpPr>
        <p:spPr>
          <a:xfrm>
            <a:off x="233042" y="2570657"/>
            <a:ext cx="8618858" cy="574942"/>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Then set </a:t>
            </a:r>
            <a:r>
              <a:rPr lang="en-US" dirty="0" err="1" smtClean="0"/>
              <a:t>p.next</a:t>
            </a:r>
            <a:r>
              <a:rPr lang="en-US" dirty="0" smtClean="0"/>
              <a:t> to first (another pointer of type node)</a:t>
            </a:r>
            <a:endParaRPr lang="en-US" dirty="0"/>
          </a:p>
        </p:txBody>
      </p:sp>
      <p:sp>
        <p:nvSpPr>
          <p:cNvPr id="10" name="Content Placeholder 2"/>
          <p:cNvSpPr txBox="1">
            <a:spLocks/>
          </p:cNvSpPr>
          <p:nvPr/>
        </p:nvSpPr>
        <p:spPr>
          <a:xfrm>
            <a:off x="233042" y="4123740"/>
            <a:ext cx="8618858" cy="564983"/>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Then set “first” equal to “p” to complete the insertion</a:t>
            </a:r>
            <a:endParaRPr lang="en-US" dirty="0"/>
          </a:p>
        </p:txBody>
      </p:sp>
      <p:pic>
        <p:nvPicPr>
          <p:cNvPr id="5" name="Picture 4" descr="Screen Shot 2013-08-26 at 10.18.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040" y="3145599"/>
            <a:ext cx="5939121" cy="907473"/>
          </a:xfrm>
          <a:prstGeom prst="rect">
            <a:avLst/>
          </a:prstGeom>
        </p:spPr>
      </p:pic>
      <p:pic>
        <p:nvPicPr>
          <p:cNvPr id="6" name="Picture 5" descr="Screen Shot 2013-08-26 at 10.19.3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040" y="4599823"/>
            <a:ext cx="5939122" cy="907473"/>
          </a:xfrm>
          <a:prstGeom prst="rect">
            <a:avLst/>
          </a:prstGeom>
        </p:spPr>
      </p:pic>
      <p:pic>
        <p:nvPicPr>
          <p:cNvPr id="11" name="Picture 10" descr="Screen Shot 2013-08-26 at 10.20.03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5040" y="5709559"/>
            <a:ext cx="5939122" cy="869041"/>
          </a:xfrm>
          <a:prstGeom prst="rect">
            <a:avLst/>
          </a:prstGeom>
        </p:spPr>
      </p:pic>
    </p:spTree>
    <p:extLst>
      <p:ext uri="{BB962C8B-B14F-4D97-AF65-F5344CB8AC3E}">
        <p14:creationId xmlns:p14="http://schemas.microsoft.com/office/powerpoint/2010/main" val="11897074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29273"/>
          </a:xfrm>
        </p:spPr>
        <p:txBody>
          <a:bodyPr>
            <a:normAutofit fontScale="90000"/>
          </a:bodyPr>
          <a:lstStyle/>
          <a:p>
            <a:r>
              <a:rPr lang="en-US" dirty="0" smtClean="0"/>
              <a:t>Linked Lists (continued)</a:t>
            </a:r>
            <a:endParaRPr lang="en-US" dirty="0"/>
          </a:p>
        </p:txBody>
      </p:sp>
      <p:sp>
        <p:nvSpPr>
          <p:cNvPr id="3" name="Content Placeholder 2"/>
          <p:cNvSpPr>
            <a:spLocks noGrp="1"/>
          </p:cNvSpPr>
          <p:nvPr>
            <p:ph sz="quarter" idx="1"/>
          </p:nvPr>
        </p:nvSpPr>
        <p:spPr>
          <a:xfrm>
            <a:off x="233042" y="978674"/>
            <a:ext cx="8214744" cy="5495278"/>
          </a:xfrm>
        </p:spPr>
        <p:txBody>
          <a:bodyPr>
            <a:normAutofit/>
          </a:bodyPr>
          <a:lstStyle/>
          <a:p>
            <a:r>
              <a:rPr lang="en-US" dirty="0" smtClean="0">
                <a:latin typeface="Lucida Sans Unicode" charset="0"/>
                <a:ea typeface="ＭＳ Ｐゴシック" charset="0"/>
                <a:cs typeface="ＭＳ Ｐゴシック" charset="0"/>
              </a:rPr>
              <a:t>Linked list nodes are normally not stored contiguously in memory</a:t>
            </a:r>
          </a:p>
          <a:p>
            <a:r>
              <a:rPr lang="en-US" dirty="0" smtClean="0">
                <a:latin typeface="Lucida Sans Unicode" charset="0"/>
                <a:ea typeface="ＭＳ Ｐゴシック" charset="0"/>
                <a:cs typeface="ＭＳ Ｐゴシック" charset="0"/>
              </a:rPr>
              <a:t>LOGICALLY, however, the nodes of a linked list appear to be </a:t>
            </a:r>
            <a:r>
              <a:rPr lang="en-US" dirty="0" err="1" smtClean="0">
                <a:latin typeface="Lucida Sans Unicode" charset="0"/>
                <a:ea typeface="ＭＳ Ｐゴシック" charset="0"/>
                <a:cs typeface="ＭＳ Ｐゴシック" charset="0"/>
              </a:rPr>
              <a:t>continguous</a:t>
            </a:r>
            <a:endParaRPr lang="en-US" dirty="0" smtClean="0">
              <a:latin typeface="Lucida Sans Unicode" charset="0"/>
              <a:ea typeface="ＭＳ Ｐゴシック" charset="0"/>
              <a:cs typeface="ＭＳ Ｐゴシック" charset="0"/>
            </a:endParaRPr>
          </a:p>
          <a:p>
            <a:r>
              <a:rPr lang="en-US" dirty="0">
                <a:latin typeface="Lucida Sans Unicode" charset="0"/>
                <a:ea typeface="ＭＳ Ｐゴシック" charset="0"/>
                <a:cs typeface="ＭＳ Ｐゴシック" charset="0"/>
              </a:rPr>
              <a:t>Linked lists can be maintained in sorted order by inserting each new element at the proper point in the </a:t>
            </a:r>
            <a:r>
              <a:rPr lang="en-US" dirty="0" smtClean="0">
                <a:latin typeface="Lucida Sans Unicode" charset="0"/>
                <a:ea typeface="ＭＳ Ｐゴシック" charset="0"/>
                <a:cs typeface="ＭＳ Ｐゴシック" charset="0"/>
              </a:rPr>
              <a:t>list</a:t>
            </a:r>
          </a:p>
          <a:p>
            <a:r>
              <a:rPr lang="en-US" dirty="0" smtClean="0">
                <a:latin typeface="Lucida Sans Unicode" charset="0"/>
                <a:ea typeface="ＭＳ Ｐゴシック" charset="0"/>
                <a:cs typeface="ＭＳ Ｐゴシック" charset="0"/>
              </a:rPr>
              <a:t>Would creating a list in sorted order improve searching performance?</a:t>
            </a:r>
            <a:endParaRPr lang="en-US" dirty="0">
              <a:latin typeface="Lucida Sans Unicode" charset="0"/>
              <a:ea typeface="ＭＳ Ｐゴシック" charset="0"/>
            </a:endParaRPr>
          </a:p>
        </p:txBody>
      </p:sp>
    </p:spTree>
    <p:extLst>
      <p:ext uri="{BB962C8B-B14F-4D97-AF65-F5344CB8AC3E}">
        <p14:creationId xmlns:p14="http://schemas.microsoft.com/office/powerpoint/2010/main" val="3001806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529273"/>
          </a:xfrm>
        </p:spPr>
        <p:txBody>
          <a:bodyPr>
            <a:normAutofit fontScale="90000"/>
          </a:bodyPr>
          <a:lstStyle/>
          <a:p>
            <a:r>
              <a:rPr lang="en-US" dirty="0" smtClean="0"/>
              <a:t>Inserting a node into a list in sorted order</a:t>
            </a:r>
            <a:endParaRPr lang="en-US" dirty="0"/>
          </a:p>
        </p:txBody>
      </p:sp>
      <p:pic>
        <p:nvPicPr>
          <p:cNvPr id="4" name="Picture 3" descr="Screen Shot 2013-08-26 at 10.42.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066800"/>
            <a:ext cx="7924800" cy="5067300"/>
          </a:xfrm>
          <a:prstGeom prst="rect">
            <a:avLst/>
          </a:prstGeom>
        </p:spPr>
      </p:pic>
    </p:spTree>
    <p:extLst>
      <p:ext uri="{BB962C8B-B14F-4D97-AF65-F5344CB8AC3E}">
        <p14:creationId xmlns:p14="http://schemas.microsoft.com/office/powerpoint/2010/main" val="21660427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529273"/>
          </a:xfrm>
        </p:spPr>
        <p:txBody>
          <a:bodyPr>
            <a:normAutofit fontScale="90000"/>
          </a:bodyPr>
          <a:lstStyle/>
          <a:p>
            <a:r>
              <a:rPr lang="en-US" dirty="0" smtClean="0"/>
              <a:t>Inserting a node into a list in sorted order</a:t>
            </a:r>
            <a:endParaRPr lang="en-US" dirty="0"/>
          </a:p>
        </p:txBody>
      </p:sp>
      <p:pic>
        <p:nvPicPr>
          <p:cNvPr id="3" name="Picture 2" descr="Screen Shot 2013-08-26 at 10.44.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82700"/>
            <a:ext cx="7835900" cy="4025900"/>
          </a:xfrm>
          <a:prstGeom prst="rect">
            <a:avLst/>
          </a:prstGeom>
        </p:spPr>
      </p:pic>
    </p:spTree>
    <p:extLst>
      <p:ext uri="{BB962C8B-B14F-4D97-AF65-F5344CB8AC3E}">
        <p14:creationId xmlns:p14="http://schemas.microsoft.com/office/powerpoint/2010/main" val="13528951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9274"/>
            <a:ext cx="7467600" cy="529273"/>
          </a:xfrm>
        </p:spPr>
        <p:txBody>
          <a:bodyPr>
            <a:normAutofit fontScale="90000"/>
          </a:bodyPr>
          <a:lstStyle/>
          <a:p>
            <a:r>
              <a:rPr lang="en-US" dirty="0" smtClean="0"/>
              <a:t>Common Linked List Problems</a:t>
            </a:r>
            <a:endParaRPr lang="en-US" dirty="0"/>
          </a:p>
        </p:txBody>
      </p:sp>
      <p:sp>
        <p:nvSpPr>
          <p:cNvPr id="3" name="Content Placeholder 2"/>
          <p:cNvSpPr>
            <a:spLocks noGrp="1"/>
          </p:cNvSpPr>
          <p:nvPr>
            <p:ph sz="quarter" idx="1"/>
          </p:nvPr>
        </p:nvSpPr>
        <p:spPr>
          <a:xfrm>
            <a:off x="233042" y="1409700"/>
            <a:ext cx="8214744" cy="5064252"/>
          </a:xfrm>
        </p:spPr>
        <p:txBody>
          <a:bodyPr>
            <a:normAutofit fontScale="92500" lnSpcReduction="10000"/>
          </a:bodyPr>
          <a:lstStyle/>
          <a:p>
            <a:r>
              <a:rPr lang="en-US" dirty="0" smtClean="0">
                <a:latin typeface="Lucida Sans Unicode" charset="0"/>
                <a:ea typeface="ＭＳ Ｐゴシック" charset="0"/>
                <a:cs typeface="ＭＳ Ｐゴシック" charset="0"/>
              </a:rPr>
              <a:t>Dangling Pointers </a:t>
            </a:r>
          </a:p>
          <a:p>
            <a:pPr lvl="1"/>
            <a:r>
              <a:rPr lang="en-US" dirty="0" smtClean="0">
                <a:latin typeface="Lucida Sans Unicode" charset="0"/>
                <a:ea typeface="ＭＳ Ｐゴシック" charset="0"/>
                <a:cs typeface="ＭＳ Ｐゴシック" charset="0"/>
              </a:rPr>
              <a:t>Not keeping track of pointers and they end up pointing to memory that has been “free()”ed.  When you call “free()” make sure you clean up the pointers.</a:t>
            </a:r>
          </a:p>
          <a:p>
            <a:r>
              <a:rPr lang="en-US" dirty="0" smtClean="0">
                <a:latin typeface="Lucida Sans Unicode" charset="0"/>
                <a:ea typeface="ＭＳ Ｐゴシック" charset="0"/>
                <a:cs typeface="ＭＳ Ｐゴシック" charset="0"/>
              </a:rPr>
              <a:t>Memory Leaks</a:t>
            </a:r>
          </a:p>
          <a:p>
            <a:pPr lvl="1"/>
            <a:r>
              <a:rPr lang="en-US" dirty="0" smtClean="0">
                <a:latin typeface="Lucida Sans Unicode" charset="0"/>
                <a:ea typeface="ＭＳ Ｐゴシック" charset="0"/>
                <a:cs typeface="ＭＳ Ｐゴシック" charset="0"/>
              </a:rPr>
              <a:t>Covered that.  Not using “free()” when finished with memory</a:t>
            </a:r>
          </a:p>
          <a:p>
            <a:r>
              <a:rPr lang="en-US" dirty="0" smtClean="0">
                <a:latin typeface="Lucida Sans Unicode" charset="0"/>
                <a:ea typeface="ＭＳ Ｐゴシック" charset="0"/>
                <a:cs typeface="ＭＳ Ｐゴシック" charset="0"/>
              </a:rPr>
              <a:t>Dereferencing a “NULL” pointers – running off the end of a list</a:t>
            </a:r>
          </a:p>
          <a:p>
            <a:r>
              <a:rPr lang="en-US" dirty="0" smtClean="0">
                <a:latin typeface="Lucida Sans Unicode" charset="0"/>
                <a:ea typeface="ＭＳ Ｐゴシック" charset="0"/>
                <a:cs typeface="ＭＳ Ｐゴシック" charset="0"/>
              </a:rPr>
              <a:t>Forgetting to use “NULL” to indicate the end</a:t>
            </a:r>
          </a:p>
          <a:p>
            <a:r>
              <a:rPr lang="en-US" dirty="0" smtClean="0">
                <a:latin typeface="Lucida Sans Unicode" charset="0"/>
                <a:ea typeface="ＭＳ Ｐゴシック" charset="0"/>
                <a:cs typeface="ＭＳ Ｐゴシック" charset="0"/>
              </a:rPr>
              <a:t>Detecting storage allocation failure – from </a:t>
            </a:r>
            <a:r>
              <a:rPr lang="en-US" dirty="0" err="1" smtClean="0">
                <a:latin typeface="Lucida Sans Unicode" charset="0"/>
                <a:ea typeface="ＭＳ Ｐゴシック" charset="0"/>
                <a:cs typeface="ＭＳ Ｐゴシック" charset="0"/>
              </a:rPr>
              <a:t>malloc</a:t>
            </a:r>
            <a:r>
              <a:rPr lang="en-US" dirty="0" smtClean="0">
                <a:latin typeface="Lucida Sans Unicode" charset="0"/>
                <a:ea typeface="ＭＳ Ｐゴシック" charset="0"/>
                <a:cs typeface="ＭＳ Ｐゴシック" charset="0"/>
              </a:rPr>
              <a:t>()</a:t>
            </a:r>
          </a:p>
          <a:p>
            <a:r>
              <a:rPr lang="en-US" dirty="0" smtClean="0">
                <a:latin typeface="Lucida Sans Unicode" charset="0"/>
                <a:ea typeface="ＭＳ Ｐゴシック" charset="0"/>
                <a:cs typeface="ＭＳ Ｐゴシック" charset="0"/>
              </a:rPr>
              <a:t>Watching out for “boundary” cases</a:t>
            </a:r>
          </a:p>
          <a:p>
            <a:pPr lvl="1"/>
            <a:r>
              <a:rPr lang="en-US" dirty="0" smtClean="0">
                <a:latin typeface="Lucida Sans Unicode" charset="0"/>
                <a:ea typeface="ＭＳ Ｐゴシック" charset="0"/>
                <a:cs typeface="ＭＳ Ｐゴシック" charset="0"/>
              </a:rPr>
              <a:t>How to you handle an empty list in your algorithms?</a:t>
            </a:r>
          </a:p>
          <a:p>
            <a:pPr lvl="1"/>
            <a:r>
              <a:rPr lang="en-US" dirty="0" smtClean="0">
                <a:latin typeface="Lucida Sans Unicode" charset="0"/>
                <a:ea typeface="ＭＳ Ｐゴシック" charset="0"/>
                <a:cs typeface="ＭＳ Ｐゴシック" charset="0"/>
              </a:rPr>
              <a:t>Does your list have an </a:t>
            </a:r>
            <a:r>
              <a:rPr lang="en-US" smtClean="0">
                <a:latin typeface="Lucida Sans Unicode" charset="0"/>
                <a:ea typeface="ＭＳ Ｐゴシック" charset="0"/>
                <a:cs typeface="ＭＳ Ｐゴシック" charset="0"/>
              </a:rPr>
              <a:t>application limit?</a:t>
            </a:r>
            <a:endParaRPr lang="en-US" dirty="0">
              <a:latin typeface="Lucida Sans Unicode" charset="0"/>
              <a:ea typeface="ＭＳ Ｐゴシック" charset="0"/>
            </a:endParaRPr>
          </a:p>
        </p:txBody>
      </p:sp>
    </p:spTree>
    <p:extLst>
      <p:ext uri="{BB962C8B-B14F-4D97-AF65-F5344CB8AC3E}">
        <p14:creationId xmlns:p14="http://schemas.microsoft.com/office/powerpoint/2010/main" val="20333598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Pointers – a review</a:t>
            </a:r>
            <a:endParaRPr lang="en-US" dirty="0"/>
          </a:p>
        </p:txBody>
      </p:sp>
      <p:sp>
        <p:nvSpPr>
          <p:cNvPr id="3" name="Content Placeholder 2"/>
          <p:cNvSpPr>
            <a:spLocks noGrp="1"/>
          </p:cNvSpPr>
          <p:nvPr>
            <p:ph idx="1"/>
          </p:nvPr>
        </p:nvSpPr>
        <p:spPr>
          <a:xfrm>
            <a:off x="272133" y="984805"/>
            <a:ext cx="8513882" cy="5558719"/>
          </a:xfrm>
        </p:spPr>
        <p:txBody>
          <a:bodyPr>
            <a:normAutofit lnSpcReduction="10000"/>
          </a:bodyPr>
          <a:lstStyle/>
          <a:p>
            <a:r>
              <a:rPr lang="en-US" dirty="0" smtClean="0"/>
              <a:t>Defining:</a:t>
            </a:r>
            <a:br>
              <a:rPr lang="en-US" dirty="0" smtClean="0"/>
            </a:br>
            <a:r>
              <a:rPr lang="en-US" dirty="0" smtClean="0"/>
              <a:t/>
            </a:r>
            <a:br>
              <a:rPr lang="en-US" dirty="0" smtClean="0"/>
            </a:br>
            <a:r>
              <a:rPr lang="en-US" dirty="0" smtClean="0"/>
              <a:t>	</a:t>
            </a:r>
            <a:r>
              <a:rPr lang="en-US" dirty="0" err="1" smtClean="0"/>
              <a:t>int</a:t>
            </a:r>
            <a:r>
              <a:rPr lang="en-US" dirty="0" smtClean="0"/>
              <a:t> *</a:t>
            </a:r>
            <a:r>
              <a:rPr lang="en-US" dirty="0" err="1" smtClean="0"/>
              <a:t>fred</a:t>
            </a:r>
            <a:r>
              <a:rPr lang="en-US" dirty="0" smtClean="0"/>
              <a:t>;</a:t>
            </a:r>
            <a:br>
              <a:rPr lang="en-US" dirty="0" smtClean="0"/>
            </a:br>
            <a:r>
              <a:rPr lang="en-US" dirty="0" smtClean="0"/>
              <a:t>	</a:t>
            </a:r>
            <a:r>
              <a:rPr lang="en-US" dirty="0" err="1" smtClean="0"/>
              <a:t>typedef</a:t>
            </a:r>
            <a:r>
              <a:rPr lang="en-US" dirty="0" smtClean="0"/>
              <a:t> </a:t>
            </a:r>
            <a:r>
              <a:rPr lang="en-US" dirty="0" err="1" smtClean="0"/>
              <a:t>int</a:t>
            </a:r>
            <a:r>
              <a:rPr lang="en-US" dirty="0" smtClean="0"/>
              <a:t> *</a:t>
            </a:r>
            <a:r>
              <a:rPr lang="en-US" dirty="0" err="1" smtClean="0"/>
              <a:t>IntegerPointer</a:t>
            </a:r>
            <a:r>
              <a:rPr lang="en-US" dirty="0" smtClean="0"/>
              <a:t>;</a:t>
            </a:r>
            <a:br>
              <a:rPr lang="en-US" dirty="0" smtClean="0"/>
            </a:br>
            <a:r>
              <a:rPr lang="en-US" dirty="0" smtClean="0"/>
              <a:t>	</a:t>
            </a:r>
            <a:r>
              <a:rPr lang="en-US" dirty="0" err="1" smtClean="0"/>
              <a:t>IntegerPointer</a:t>
            </a:r>
            <a:r>
              <a:rPr lang="en-US" dirty="0" smtClean="0"/>
              <a:t> A, B;</a:t>
            </a:r>
            <a:br>
              <a:rPr lang="en-US" dirty="0" smtClean="0"/>
            </a:br>
            <a:endParaRPr lang="en-US" dirty="0" smtClean="0"/>
          </a:p>
          <a:p>
            <a:r>
              <a:rPr lang="en-US" dirty="0" smtClean="0"/>
              <a:t>The asterisk indicates that a type consisting of a “pointer” is being defined.</a:t>
            </a:r>
          </a:p>
          <a:p>
            <a:r>
              <a:rPr lang="en-US" dirty="0" smtClean="0"/>
              <a:t>The values that can be stored in the variables </a:t>
            </a:r>
            <a:r>
              <a:rPr lang="en-US" dirty="0" err="1" smtClean="0"/>
              <a:t>fred</a:t>
            </a:r>
            <a:r>
              <a:rPr lang="en-US" dirty="0" smtClean="0"/>
              <a:t>, A, and B are now constrained.</a:t>
            </a:r>
          </a:p>
          <a:p>
            <a:pPr lvl="1"/>
            <a:r>
              <a:rPr lang="en-US" dirty="0" err="1"/>
              <a:t>f</a:t>
            </a:r>
            <a:r>
              <a:rPr lang="en-US" dirty="0" err="1" smtClean="0"/>
              <a:t>red</a:t>
            </a:r>
            <a:r>
              <a:rPr lang="en-US" dirty="0" smtClean="0"/>
              <a:t>, A and B MUST contain a memory address that “points” to other storage units</a:t>
            </a:r>
          </a:p>
          <a:p>
            <a:pPr lvl="1"/>
            <a:r>
              <a:rPr lang="en-US" dirty="0" smtClean="0"/>
              <a:t>These other storage units MUST be integer types</a:t>
            </a:r>
          </a:p>
          <a:p>
            <a:r>
              <a:rPr lang="en-US" dirty="0" smtClean="0"/>
              <a:t>REMEMBER – </a:t>
            </a:r>
            <a:r>
              <a:rPr lang="en-US" dirty="0" err="1" smtClean="0"/>
              <a:t>fred</a:t>
            </a:r>
            <a:r>
              <a:rPr lang="en-US" dirty="0" smtClean="0"/>
              <a:t>, A and B are VARIABLES just like </a:t>
            </a:r>
            <a:r>
              <a:rPr lang="en-US" dirty="0" err="1" smtClean="0"/>
              <a:t>int</a:t>
            </a:r>
            <a:r>
              <a:rPr lang="en-US" dirty="0" smtClean="0"/>
              <a:t>, float, long, double, char, etc.  They hold memory addresses.</a:t>
            </a:r>
            <a:endParaRPr lang="en-US" dirty="0"/>
          </a:p>
        </p:txBody>
      </p:sp>
    </p:spTree>
    <p:extLst>
      <p:ext uri="{BB962C8B-B14F-4D97-AF65-F5344CB8AC3E}">
        <p14:creationId xmlns:p14="http://schemas.microsoft.com/office/powerpoint/2010/main" val="306311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Pointers – a review</a:t>
            </a:r>
            <a:endParaRPr lang="en-US" dirty="0"/>
          </a:p>
        </p:txBody>
      </p:sp>
      <p:sp>
        <p:nvSpPr>
          <p:cNvPr id="4" name="Content Placeholder 2"/>
          <p:cNvSpPr txBox="1">
            <a:spLocks/>
          </p:cNvSpPr>
          <p:nvPr/>
        </p:nvSpPr>
        <p:spPr>
          <a:xfrm>
            <a:off x="256584" y="1077526"/>
            <a:ext cx="8646869" cy="5580041"/>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Pointers</a:t>
            </a:r>
          </a:p>
          <a:p>
            <a:pPr lvl="1"/>
            <a:r>
              <a:rPr lang="en-US" dirty="0" smtClean="0"/>
              <a:t>Hold an address in computer memory</a:t>
            </a:r>
          </a:p>
          <a:p>
            <a:pPr lvl="1"/>
            <a:r>
              <a:rPr lang="en-US" dirty="0" smtClean="0"/>
              <a:t>Are usually declared as a “type” of pointer (like </a:t>
            </a:r>
            <a:r>
              <a:rPr lang="en-US" dirty="0" err="1" smtClean="0"/>
              <a:t>int</a:t>
            </a:r>
            <a:r>
              <a:rPr lang="en-US" dirty="0" smtClean="0"/>
              <a:t>, long, double, char, etc.) although they can be a type of “void”</a:t>
            </a:r>
          </a:p>
          <a:p>
            <a:pPr lvl="1"/>
            <a:r>
              <a:rPr lang="en-US" dirty="0" smtClean="0"/>
              <a:t>When defined they can be initialized to NULL or 0 or to a valid memory address</a:t>
            </a:r>
          </a:p>
          <a:p>
            <a:pPr lvl="1"/>
            <a:r>
              <a:rPr lang="en-US" dirty="0" smtClean="0"/>
              <a:t>Are heavily used in advanced C programming with memory allocation, data structures, functions</a:t>
            </a:r>
          </a:p>
          <a:p>
            <a:pPr lvl="1"/>
            <a:r>
              <a:rPr lang="en-US" dirty="0" smtClean="0"/>
              <a:t>Provide tremendous control and flexibility in programming</a:t>
            </a:r>
          </a:p>
          <a:p>
            <a:r>
              <a:rPr lang="en-US" dirty="0" smtClean="0"/>
              <a:t>Examples:</a:t>
            </a:r>
            <a:br>
              <a:rPr lang="en-US" dirty="0" smtClean="0"/>
            </a:br>
            <a:r>
              <a:rPr lang="en-US" dirty="0" err="1" smtClean="0"/>
              <a:t>int</a:t>
            </a:r>
            <a:r>
              <a:rPr lang="en-US" dirty="0" smtClean="0"/>
              <a:t> a=7, b=4, *x;	&lt;- “x” is an integer pointer</a:t>
            </a:r>
            <a:br>
              <a:rPr lang="en-US" dirty="0" smtClean="0"/>
            </a:br>
            <a:r>
              <a:rPr lang="en-US" dirty="0" smtClean="0"/>
              <a:t>x = &amp;a;		&lt;- the </a:t>
            </a:r>
            <a:r>
              <a:rPr lang="en-US" dirty="0" err="1" smtClean="0"/>
              <a:t>addr</a:t>
            </a:r>
            <a:r>
              <a:rPr lang="en-US" dirty="0" smtClean="0"/>
              <a:t> of “a” is loaded into “x”</a:t>
            </a:r>
          </a:p>
          <a:p>
            <a:pPr>
              <a:buFont typeface="Wingdings 2" pitchFamily="18" charset="2"/>
              <a:buNone/>
            </a:pPr>
            <a:r>
              <a:rPr lang="en-US" dirty="0" smtClean="0"/>
              <a:t>	*x=5;		&lt;- de-referencing the pointer</a:t>
            </a:r>
            <a:br>
              <a:rPr lang="en-US" dirty="0" smtClean="0"/>
            </a:br>
            <a:r>
              <a:rPr lang="en-US" dirty="0" err="1" smtClean="0"/>
              <a:t>printf</a:t>
            </a:r>
            <a:r>
              <a:rPr lang="en-US" dirty="0" smtClean="0"/>
              <a:t>(“The value is %d”, a);</a:t>
            </a:r>
          </a:p>
        </p:txBody>
      </p:sp>
    </p:spTree>
    <p:extLst>
      <p:ext uri="{BB962C8B-B14F-4D97-AF65-F5344CB8AC3E}">
        <p14:creationId xmlns:p14="http://schemas.microsoft.com/office/powerpoint/2010/main" val="9619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Pointers – a review</a:t>
            </a:r>
            <a:endParaRPr lang="en-US" dirty="0"/>
          </a:p>
        </p:txBody>
      </p:sp>
      <p:sp>
        <p:nvSpPr>
          <p:cNvPr id="5" name="Content Placeholder 2"/>
          <p:cNvSpPr>
            <a:spLocks noGrp="1"/>
          </p:cNvSpPr>
          <p:nvPr>
            <p:ph sz="quarter" idx="1"/>
          </p:nvPr>
        </p:nvSpPr>
        <p:spPr>
          <a:xfrm>
            <a:off x="243754" y="1374804"/>
            <a:ext cx="8025362" cy="4936416"/>
          </a:xfrm>
        </p:spPr>
        <p:txBody>
          <a:bodyPr>
            <a:normAutofit fontScale="85000" lnSpcReduction="20000"/>
          </a:bodyPr>
          <a:lstStyle/>
          <a:p>
            <a:pPr>
              <a:buNone/>
            </a:pPr>
            <a:r>
              <a:rPr lang="en-US" dirty="0" smtClean="0"/>
              <a:t>#include &lt;</a:t>
            </a:r>
            <a:r>
              <a:rPr lang="en-US" dirty="0" err="1" smtClean="0"/>
              <a:t>stdio.h</a:t>
            </a:r>
            <a:r>
              <a:rPr lang="en-US" dirty="0" smtClean="0"/>
              <a:t>&gt;</a:t>
            </a:r>
          </a:p>
          <a:p>
            <a:pPr>
              <a:buNone/>
            </a:pPr>
            <a:r>
              <a:rPr lang="en-US" dirty="0" err="1" smtClean="0"/>
              <a:t>int</a:t>
            </a:r>
            <a:r>
              <a:rPr lang="en-US" dirty="0" smtClean="0"/>
              <a:t> main( void )</a:t>
            </a:r>
          </a:p>
          <a:p>
            <a:pPr>
              <a:buNone/>
            </a:pPr>
            <a:r>
              <a:rPr lang="en-US" dirty="0" smtClean="0"/>
              <a:t>{</a:t>
            </a:r>
          </a:p>
          <a:p>
            <a:pPr>
              <a:buNone/>
            </a:pPr>
            <a:r>
              <a:rPr lang="en-US" dirty="0" smtClean="0"/>
              <a:t>	</a:t>
            </a:r>
            <a:r>
              <a:rPr lang="en-US" dirty="0" err="1" smtClean="0"/>
              <a:t>int</a:t>
            </a:r>
            <a:r>
              <a:rPr lang="en-US" dirty="0" smtClean="0"/>
              <a:t> </a:t>
            </a:r>
            <a:r>
              <a:rPr lang="en-US" dirty="0" err="1" smtClean="0"/>
              <a:t>i</a:t>
            </a:r>
            <a:r>
              <a:rPr lang="en-US" dirty="0" smtClean="0"/>
              <a:t> = 5;</a:t>
            </a:r>
          </a:p>
          <a:p>
            <a:pPr>
              <a:buNone/>
            </a:pPr>
            <a:r>
              <a:rPr lang="en-US" dirty="0" smtClean="0"/>
              <a:t>	</a:t>
            </a:r>
            <a:r>
              <a:rPr lang="en-US" dirty="0" err="1" smtClean="0"/>
              <a:t>int</a:t>
            </a:r>
            <a:r>
              <a:rPr lang="en-US" dirty="0" smtClean="0"/>
              <a:t> *</a:t>
            </a:r>
            <a:r>
              <a:rPr lang="en-US" dirty="0" err="1" smtClean="0"/>
              <a:t>iPtr</a:t>
            </a:r>
            <a:r>
              <a:rPr lang="en-US" dirty="0" smtClean="0"/>
              <a:t>;	</a:t>
            </a:r>
          </a:p>
          <a:p>
            <a:pPr>
              <a:buNone/>
            </a:pPr>
            <a:r>
              <a:rPr lang="en-US" dirty="0" smtClean="0"/>
              <a:t>	</a:t>
            </a:r>
            <a:r>
              <a:rPr lang="en-US" dirty="0" err="1" smtClean="0"/>
              <a:t>iPtr</a:t>
            </a:r>
            <a:r>
              <a:rPr lang="en-US" dirty="0" smtClean="0"/>
              <a:t> = &amp;</a:t>
            </a:r>
            <a:r>
              <a:rPr lang="en-US" dirty="0" err="1" smtClean="0"/>
              <a:t>i</a:t>
            </a:r>
            <a:r>
              <a:rPr lang="en-US" dirty="0" smtClean="0"/>
              <a:t>;</a:t>
            </a:r>
          </a:p>
          <a:p>
            <a:pPr>
              <a:buNone/>
            </a:pPr>
            <a:r>
              <a:rPr lang="en-US" dirty="0" smtClean="0"/>
              <a:t>	</a:t>
            </a:r>
            <a:r>
              <a:rPr lang="en-US" dirty="0" err="1" smtClean="0"/>
              <a:t>printf</a:t>
            </a:r>
            <a:r>
              <a:rPr lang="en-US" dirty="0" smtClean="0"/>
              <a:t>("</a:t>
            </a:r>
            <a:r>
              <a:rPr lang="en-US" dirty="0" err="1" smtClean="0"/>
              <a:t>iPtr</a:t>
            </a:r>
            <a:r>
              <a:rPr lang="en-US" dirty="0" smtClean="0"/>
              <a:t> = %p  address of </a:t>
            </a:r>
            <a:r>
              <a:rPr lang="en-US" dirty="0" err="1" smtClean="0"/>
              <a:t>i</a:t>
            </a:r>
            <a:r>
              <a:rPr lang="en-US" dirty="0" smtClean="0"/>
              <a:t> = %p\n\n", </a:t>
            </a:r>
            <a:r>
              <a:rPr lang="en-US" dirty="0" err="1" smtClean="0"/>
              <a:t>iPtr</a:t>
            </a:r>
            <a:r>
              <a:rPr lang="en-US" dirty="0" smtClean="0"/>
              <a:t>, &amp;</a:t>
            </a:r>
            <a:r>
              <a:rPr lang="en-US" dirty="0" err="1" smtClean="0"/>
              <a:t>i</a:t>
            </a:r>
            <a:r>
              <a:rPr lang="en-US" dirty="0" smtClean="0"/>
              <a:t>);</a:t>
            </a:r>
          </a:p>
          <a:p>
            <a:pPr>
              <a:buNone/>
            </a:pPr>
            <a:r>
              <a:rPr lang="en-US" dirty="0" smtClean="0"/>
              <a:t>	</a:t>
            </a:r>
            <a:r>
              <a:rPr lang="en-US" dirty="0" err="1" smtClean="0"/>
              <a:t>printf</a:t>
            </a:r>
            <a:r>
              <a:rPr lang="en-US" dirty="0" smtClean="0"/>
              <a:t>("Address of </a:t>
            </a:r>
            <a:r>
              <a:rPr lang="en-US" dirty="0" err="1" smtClean="0"/>
              <a:t>iPtr</a:t>
            </a:r>
            <a:r>
              <a:rPr lang="en-US" dirty="0" smtClean="0"/>
              <a:t> = %p\n\n", &amp;</a:t>
            </a:r>
            <a:r>
              <a:rPr lang="en-US" dirty="0" err="1" smtClean="0"/>
              <a:t>iPtr</a:t>
            </a:r>
            <a:r>
              <a:rPr lang="en-US" dirty="0" smtClean="0"/>
              <a:t>);</a:t>
            </a:r>
          </a:p>
          <a:p>
            <a:pPr>
              <a:buNone/>
            </a:pPr>
            <a:r>
              <a:rPr lang="en-US" dirty="0" smtClean="0"/>
              <a:t>	return 0;</a:t>
            </a:r>
          </a:p>
          <a:p>
            <a:pPr>
              <a:buNone/>
            </a:pPr>
            <a:r>
              <a:rPr lang="en-US" dirty="0" smtClean="0"/>
              <a:t>}</a:t>
            </a:r>
          </a:p>
        </p:txBody>
      </p:sp>
    </p:spTree>
    <p:extLst>
      <p:ext uri="{BB962C8B-B14F-4D97-AF65-F5344CB8AC3E}">
        <p14:creationId xmlns:p14="http://schemas.microsoft.com/office/powerpoint/2010/main" val="397360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491282"/>
          </a:xfrm>
        </p:spPr>
        <p:txBody>
          <a:bodyPr/>
          <a:lstStyle/>
          <a:p>
            <a:r>
              <a:rPr lang="en-US" dirty="0" smtClean="0"/>
              <a:t>Memory Allocation</a:t>
            </a:r>
            <a:endParaRPr lang="en-US" dirty="0"/>
          </a:p>
        </p:txBody>
      </p:sp>
      <p:sp>
        <p:nvSpPr>
          <p:cNvPr id="3" name="Content Placeholder 2"/>
          <p:cNvSpPr>
            <a:spLocks noGrp="1"/>
          </p:cNvSpPr>
          <p:nvPr>
            <p:ph idx="1"/>
          </p:nvPr>
        </p:nvSpPr>
        <p:spPr>
          <a:xfrm>
            <a:off x="295070" y="1090353"/>
            <a:ext cx="8467261" cy="5374799"/>
          </a:xfrm>
        </p:spPr>
        <p:txBody>
          <a:bodyPr/>
          <a:lstStyle/>
          <a:p>
            <a:r>
              <a:rPr lang="en-US" dirty="0" smtClean="0"/>
              <a:t>You have allocated memory in CS1050.  We’ve discussed this before:</a:t>
            </a:r>
            <a:br>
              <a:rPr lang="en-US" dirty="0" smtClean="0"/>
            </a:br>
            <a:r>
              <a:rPr lang="en-US" dirty="0" smtClean="0"/>
              <a:t>		</a:t>
            </a:r>
            <a:r>
              <a:rPr lang="en-US" dirty="0" err="1" smtClean="0"/>
              <a:t>int</a:t>
            </a:r>
            <a:r>
              <a:rPr lang="en-US" dirty="0" smtClean="0"/>
              <a:t> a;</a:t>
            </a:r>
            <a:br>
              <a:rPr lang="en-US" dirty="0" smtClean="0"/>
            </a:br>
            <a:r>
              <a:rPr lang="en-US" dirty="0" smtClean="0"/>
              <a:t>		float b;</a:t>
            </a:r>
            <a:br>
              <a:rPr lang="en-US" dirty="0" smtClean="0"/>
            </a:br>
            <a:r>
              <a:rPr lang="en-US" dirty="0" smtClean="0"/>
              <a:t>		double c [ 10 ] = { 5.4, 3.3, 18.1, 9.0, 0.0 } ;</a:t>
            </a:r>
          </a:p>
          <a:p>
            <a:r>
              <a:rPr lang="en-US" dirty="0" smtClean="0"/>
              <a:t>All of the above statements allocate memory.  They do it </a:t>
            </a:r>
            <a:r>
              <a:rPr lang="en-US" b="1" i="1" u="sng" dirty="0" smtClean="0"/>
              <a:t>statically</a:t>
            </a:r>
            <a:r>
              <a:rPr lang="en-US" dirty="0" smtClean="0"/>
              <a:t>.  </a:t>
            </a:r>
          </a:p>
          <a:p>
            <a:r>
              <a:rPr lang="en-US" dirty="0" smtClean="0"/>
              <a:t>Static vs. Dynamic</a:t>
            </a:r>
          </a:p>
          <a:p>
            <a:pPr lvl="1"/>
            <a:r>
              <a:rPr lang="en-US" dirty="0" smtClean="0"/>
              <a:t>Static means “unchanging”, “fixed”, “stationary”</a:t>
            </a:r>
          </a:p>
          <a:p>
            <a:pPr lvl="1"/>
            <a:r>
              <a:rPr lang="en-US" dirty="0" smtClean="0"/>
              <a:t>Dynamic means “constant change”, “very active”, “progress”</a:t>
            </a:r>
          </a:p>
          <a:p>
            <a:r>
              <a:rPr lang="en-US" dirty="0" smtClean="0"/>
              <a:t>In your past programming you have been declaring static variables.  Remember – I am talking about MEMORY, not the values in the variables.  Static MEMORY.</a:t>
            </a:r>
            <a:endParaRPr lang="en-US" dirty="0"/>
          </a:p>
        </p:txBody>
      </p:sp>
    </p:spTree>
    <p:extLst>
      <p:ext uri="{BB962C8B-B14F-4D97-AF65-F5344CB8AC3E}">
        <p14:creationId xmlns:p14="http://schemas.microsoft.com/office/powerpoint/2010/main" val="427571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7974188" cy="616763"/>
          </a:xfrm>
        </p:spPr>
        <p:txBody>
          <a:bodyPr/>
          <a:lstStyle/>
          <a:p>
            <a:r>
              <a:rPr lang="en-US" dirty="0" smtClean="0"/>
              <a:t>Dynamic Memory</a:t>
            </a:r>
            <a:endParaRPr lang="en-US" dirty="0"/>
          </a:p>
        </p:txBody>
      </p:sp>
      <p:sp>
        <p:nvSpPr>
          <p:cNvPr id="3" name="Content Placeholder 2"/>
          <p:cNvSpPr>
            <a:spLocks noGrp="1"/>
          </p:cNvSpPr>
          <p:nvPr>
            <p:ph idx="1"/>
          </p:nvPr>
        </p:nvSpPr>
        <p:spPr>
          <a:xfrm>
            <a:off x="272132" y="1090353"/>
            <a:ext cx="8565717" cy="5400455"/>
          </a:xfrm>
        </p:spPr>
        <p:txBody>
          <a:bodyPr>
            <a:normAutofit fontScale="92500" lnSpcReduction="10000"/>
          </a:bodyPr>
          <a:lstStyle/>
          <a:p>
            <a:r>
              <a:rPr lang="en-US" dirty="0" smtClean="0"/>
              <a:t>When you allocated an array in CS1050</a:t>
            </a:r>
            <a:br>
              <a:rPr lang="en-US" dirty="0" smtClean="0"/>
            </a:br>
            <a:r>
              <a:rPr lang="en-US" dirty="0" smtClean="0"/>
              <a:t>	</a:t>
            </a:r>
            <a:r>
              <a:rPr lang="en-US" dirty="0" err="1" smtClean="0"/>
              <a:t>int</a:t>
            </a:r>
            <a:r>
              <a:rPr lang="en-US" dirty="0" smtClean="0"/>
              <a:t> grades [ 10 ];</a:t>
            </a:r>
            <a:br>
              <a:rPr lang="en-US" dirty="0" smtClean="0"/>
            </a:br>
            <a:r>
              <a:rPr lang="en-US" dirty="0" smtClean="0"/>
              <a:t>you could not change how many values it could hold after you compiled the program.  In the example above you could only put 10 integers into the array “grades”.  </a:t>
            </a:r>
          </a:p>
          <a:p>
            <a:r>
              <a:rPr lang="en-US" dirty="0" smtClean="0"/>
              <a:t>That works fine if your application never needs more than 10 values in the array.  If I work at a school and a teacher asks me to write a program to average 10 grades then this is perfect.  </a:t>
            </a:r>
          </a:p>
          <a:p>
            <a:r>
              <a:rPr lang="en-US" dirty="0" smtClean="0"/>
              <a:t>If another teacher wants to use the program and they have 20 students I’m in trouble.  The program will have to be modified. So what?  Just change it to [ 20 ] and recompile right?</a:t>
            </a:r>
          </a:p>
          <a:p>
            <a:r>
              <a:rPr lang="en-US" dirty="0" smtClean="0"/>
              <a:t>There are two HUGE problems with this</a:t>
            </a:r>
          </a:p>
          <a:p>
            <a:pPr lvl="1"/>
            <a:r>
              <a:rPr lang="en-US" dirty="0" smtClean="0"/>
              <a:t>Now the teacher with only 10 students is wasting memory</a:t>
            </a:r>
          </a:p>
          <a:p>
            <a:pPr lvl="1"/>
            <a:r>
              <a:rPr lang="en-US" dirty="0" smtClean="0"/>
              <a:t>A programmer (you!) is required to modify and recompile the program for future teachers and changes</a:t>
            </a:r>
          </a:p>
          <a:p>
            <a:pPr lvl="1"/>
            <a:endParaRPr lang="en-US" dirty="0"/>
          </a:p>
        </p:txBody>
      </p:sp>
    </p:spTree>
    <p:extLst>
      <p:ext uri="{BB962C8B-B14F-4D97-AF65-F5344CB8AC3E}">
        <p14:creationId xmlns:p14="http://schemas.microsoft.com/office/powerpoint/2010/main" val="331561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7974188" cy="616763"/>
          </a:xfrm>
        </p:spPr>
        <p:txBody>
          <a:bodyPr/>
          <a:lstStyle/>
          <a:p>
            <a:r>
              <a:rPr lang="en-US" dirty="0" smtClean="0"/>
              <a:t>Dynamic Memory</a:t>
            </a:r>
            <a:endParaRPr lang="en-US" dirty="0"/>
          </a:p>
        </p:txBody>
      </p:sp>
      <p:sp>
        <p:nvSpPr>
          <p:cNvPr id="3" name="Content Placeholder 2"/>
          <p:cNvSpPr>
            <a:spLocks noGrp="1"/>
          </p:cNvSpPr>
          <p:nvPr>
            <p:ph idx="1"/>
          </p:nvPr>
        </p:nvSpPr>
        <p:spPr>
          <a:xfrm>
            <a:off x="272132" y="1090353"/>
            <a:ext cx="8565717" cy="5400455"/>
          </a:xfrm>
        </p:spPr>
        <p:txBody>
          <a:bodyPr>
            <a:normAutofit/>
          </a:bodyPr>
          <a:lstStyle/>
          <a:p>
            <a:r>
              <a:rPr lang="en-US" dirty="0" smtClean="0"/>
              <a:t>The “dynamic” way to do this memory allocation would be allocate memory only when you need it and only as much as you need AT EXECUTION TIME.  Vs. compile time.  Get it?</a:t>
            </a:r>
          </a:p>
          <a:p>
            <a:r>
              <a:rPr lang="en-US" dirty="0" smtClean="0"/>
              <a:t>How???  One way is to use </a:t>
            </a:r>
            <a:r>
              <a:rPr lang="en-US" dirty="0" err="1" smtClean="0"/>
              <a:t>malloc</a:t>
            </a:r>
            <a:r>
              <a:rPr lang="en-US" dirty="0" smtClean="0"/>
              <a:t>()</a:t>
            </a:r>
          </a:p>
          <a:p>
            <a:pPr lvl="1"/>
            <a:r>
              <a:rPr lang="en-US" dirty="0"/>
              <a:t>S</a:t>
            </a:r>
            <a:r>
              <a:rPr lang="en-US" dirty="0" smtClean="0"/>
              <a:t>hort for “memory allocation”</a:t>
            </a:r>
          </a:p>
          <a:p>
            <a:pPr lvl="1"/>
            <a:r>
              <a:rPr lang="en-US" dirty="0" smtClean="0"/>
              <a:t>A function in C that will do the memory allocation for you</a:t>
            </a:r>
          </a:p>
          <a:p>
            <a:r>
              <a:rPr lang="en-US" dirty="0" smtClean="0"/>
              <a:t>The </a:t>
            </a:r>
            <a:r>
              <a:rPr lang="en-US" dirty="0" err="1" smtClean="0"/>
              <a:t>malloc</a:t>
            </a:r>
            <a:r>
              <a:rPr lang="en-US" dirty="0" smtClean="0"/>
              <a:t>() function requires that you pass to it</a:t>
            </a:r>
          </a:p>
          <a:p>
            <a:pPr lvl="2"/>
            <a:r>
              <a:rPr lang="en-US" dirty="0" smtClean="0"/>
              <a:t>The “type” of data you will store in the memory</a:t>
            </a:r>
          </a:p>
          <a:p>
            <a:pPr lvl="2"/>
            <a:r>
              <a:rPr lang="en-US" dirty="0" smtClean="0"/>
              <a:t>The “amount” of memory you need</a:t>
            </a:r>
          </a:p>
          <a:p>
            <a:r>
              <a:rPr lang="en-US" dirty="0" smtClean="0"/>
              <a:t>The </a:t>
            </a:r>
            <a:r>
              <a:rPr lang="en-US" dirty="0" err="1" smtClean="0"/>
              <a:t>malloc</a:t>
            </a:r>
            <a:r>
              <a:rPr lang="en-US" dirty="0" smtClean="0"/>
              <a:t>() function will</a:t>
            </a:r>
          </a:p>
          <a:p>
            <a:pPr lvl="2"/>
            <a:r>
              <a:rPr lang="en-US" dirty="0" smtClean="0"/>
              <a:t>Attempt to allocate the amount of memory you want</a:t>
            </a:r>
          </a:p>
          <a:p>
            <a:pPr lvl="2"/>
            <a:r>
              <a:rPr lang="en-US" dirty="0" smtClean="0"/>
              <a:t>Return back to you the ADDRESS (see: pointer) of where that memory is</a:t>
            </a:r>
          </a:p>
          <a:p>
            <a:pPr lvl="2"/>
            <a:r>
              <a:rPr lang="en-US" dirty="0" smtClean="0"/>
              <a:t>All at EXECUTION time</a:t>
            </a:r>
          </a:p>
          <a:p>
            <a:pPr lvl="1"/>
            <a:endParaRPr lang="en-US" dirty="0" smtClean="0"/>
          </a:p>
          <a:p>
            <a:pPr lvl="1"/>
            <a:endParaRPr lang="en-US" dirty="0"/>
          </a:p>
        </p:txBody>
      </p:sp>
    </p:spTree>
    <p:extLst>
      <p:ext uri="{BB962C8B-B14F-4D97-AF65-F5344CB8AC3E}">
        <p14:creationId xmlns:p14="http://schemas.microsoft.com/office/powerpoint/2010/main" val="26974687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63" y="381000"/>
            <a:ext cx="8449086" cy="616763"/>
          </a:xfrm>
        </p:spPr>
        <p:txBody>
          <a:bodyPr/>
          <a:lstStyle/>
          <a:p>
            <a:r>
              <a:rPr lang="en-US" dirty="0" smtClean="0"/>
              <a:t>Dynamic Memory Allocation Example</a:t>
            </a:r>
            <a:endParaRPr lang="en-US" dirty="0"/>
          </a:p>
        </p:txBody>
      </p:sp>
      <p:sp>
        <p:nvSpPr>
          <p:cNvPr id="7" name="Content Placeholder 6"/>
          <p:cNvSpPr>
            <a:spLocks noGrp="1"/>
          </p:cNvSpPr>
          <p:nvPr>
            <p:ph idx="1"/>
          </p:nvPr>
        </p:nvSpPr>
        <p:spPr>
          <a:xfrm>
            <a:off x="388763" y="1321251"/>
            <a:ext cx="8449086" cy="5143901"/>
          </a:xfrm>
        </p:spPr>
        <p:txBody>
          <a:bodyPr/>
          <a:lstStyle/>
          <a:p>
            <a:pPr marL="0" indent="0">
              <a:buNone/>
            </a:pPr>
            <a:r>
              <a:rPr lang="en-US" dirty="0"/>
              <a:t>	</a:t>
            </a:r>
            <a:r>
              <a:rPr lang="en-US" dirty="0" err="1"/>
              <a:t>typedef</a:t>
            </a:r>
            <a:r>
              <a:rPr lang="en-US" dirty="0"/>
              <a:t> </a:t>
            </a:r>
            <a:r>
              <a:rPr lang="en-US" dirty="0" err="1"/>
              <a:t>int</a:t>
            </a:r>
            <a:r>
              <a:rPr lang="en-US" dirty="0"/>
              <a:t> *</a:t>
            </a:r>
            <a:r>
              <a:rPr lang="en-US" dirty="0" err="1"/>
              <a:t>IntegerPointer</a:t>
            </a:r>
            <a:r>
              <a:rPr lang="en-US" dirty="0"/>
              <a:t>;</a:t>
            </a:r>
            <a:br>
              <a:rPr lang="en-US" dirty="0"/>
            </a:br>
            <a:r>
              <a:rPr lang="en-US" dirty="0"/>
              <a:t>	</a:t>
            </a:r>
            <a:r>
              <a:rPr lang="en-US" dirty="0" err="1"/>
              <a:t>IntegerPointer</a:t>
            </a:r>
            <a:r>
              <a:rPr lang="en-US" dirty="0"/>
              <a:t> A, </a:t>
            </a:r>
            <a:r>
              <a:rPr lang="en-US" dirty="0" smtClean="0"/>
              <a:t>B</a:t>
            </a:r>
          </a:p>
          <a:p>
            <a:pPr marL="0" indent="0">
              <a:buNone/>
            </a:pPr>
            <a:r>
              <a:rPr lang="en-US" dirty="0"/>
              <a:t>	</a:t>
            </a:r>
            <a:r>
              <a:rPr lang="en-US" dirty="0" smtClean="0"/>
              <a:t>A = (</a:t>
            </a:r>
            <a:r>
              <a:rPr lang="en-US" dirty="0" err="1" smtClean="0"/>
              <a:t>IntegerPointer</a:t>
            </a:r>
            <a:r>
              <a:rPr lang="en-US" dirty="0" smtClean="0"/>
              <a:t>) </a:t>
            </a:r>
            <a:r>
              <a:rPr lang="en-US" dirty="0" err="1" smtClean="0"/>
              <a:t>malloc</a:t>
            </a:r>
            <a:r>
              <a:rPr lang="en-US" dirty="0" smtClean="0"/>
              <a:t>(</a:t>
            </a:r>
            <a:r>
              <a:rPr lang="en-US" dirty="0" err="1" smtClean="0"/>
              <a:t>sizeof</a:t>
            </a:r>
            <a:r>
              <a:rPr lang="en-US" dirty="0" smtClean="0"/>
              <a:t>(</a:t>
            </a:r>
            <a:r>
              <a:rPr lang="en-US" dirty="0" err="1" smtClean="0"/>
              <a:t>int</a:t>
            </a:r>
            <a:r>
              <a:rPr lang="en-US" dirty="0" smtClean="0"/>
              <a:t>));</a:t>
            </a:r>
            <a:br>
              <a:rPr lang="en-US" dirty="0" smtClean="0"/>
            </a:br>
            <a:r>
              <a:rPr lang="en-US" dirty="0" smtClean="0"/>
              <a:t>	B = (</a:t>
            </a:r>
            <a:r>
              <a:rPr lang="en-US" dirty="0" err="1" smtClean="0"/>
              <a:t>int</a:t>
            </a:r>
            <a:r>
              <a:rPr lang="en-US" dirty="0" smtClean="0"/>
              <a:t> *) </a:t>
            </a:r>
            <a:r>
              <a:rPr lang="en-US" dirty="0" err="1" smtClean="0"/>
              <a:t>malloc</a:t>
            </a:r>
            <a:r>
              <a:rPr lang="en-US" dirty="0" smtClean="0"/>
              <a:t>(</a:t>
            </a:r>
            <a:r>
              <a:rPr lang="en-US" dirty="0" err="1" smtClean="0"/>
              <a:t>sizeof</a:t>
            </a:r>
            <a:r>
              <a:rPr lang="en-US" dirty="0" smtClean="0"/>
              <a:t>(</a:t>
            </a:r>
            <a:r>
              <a:rPr lang="en-US" dirty="0" err="1" smtClean="0"/>
              <a:t>int</a:t>
            </a:r>
            <a:r>
              <a:rPr lang="en-US" dirty="0" smtClean="0"/>
              <a:t>));</a:t>
            </a:r>
            <a:br>
              <a:rPr lang="en-US" dirty="0" smtClean="0"/>
            </a:br>
            <a:r>
              <a:rPr lang="en-US" dirty="0" smtClean="0"/>
              <a:t/>
            </a:r>
            <a:br>
              <a:rPr lang="en-US" dirty="0" smtClean="0"/>
            </a:br>
            <a:r>
              <a:rPr lang="en-US" dirty="0" smtClean="0"/>
              <a:t>	*A = 5;</a:t>
            </a:r>
            <a:br>
              <a:rPr lang="en-US" dirty="0" smtClean="0"/>
            </a:br>
            <a:r>
              <a:rPr lang="en-US" dirty="0" smtClean="0"/>
              <a:t>	*B = 17;</a:t>
            </a:r>
            <a:br>
              <a:rPr lang="en-US" dirty="0" smtClean="0"/>
            </a:br>
            <a:r>
              <a:rPr lang="en-US" dirty="0" smtClean="0"/>
              <a:t/>
            </a:r>
            <a:br>
              <a:rPr lang="en-US" dirty="0" smtClean="0"/>
            </a:br>
            <a:r>
              <a:rPr lang="en-US" dirty="0" smtClean="0"/>
              <a:t>	</a:t>
            </a:r>
            <a:r>
              <a:rPr lang="en-US" dirty="0" err="1" smtClean="0"/>
              <a:t>printf</a:t>
            </a:r>
            <a:r>
              <a:rPr lang="en-US" dirty="0" smtClean="0"/>
              <a:t>(“value is %d”, *A);</a:t>
            </a:r>
            <a:br>
              <a:rPr lang="en-US" dirty="0" smtClean="0"/>
            </a:br>
            <a:r>
              <a:rPr lang="en-US" dirty="0" smtClean="0"/>
              <a:t>	</a:t>
            </a:r>
            <a:r>
              <a:rPr lang="en-US" dirty="0" err="1" smtClean="0"/>
              <a:t>printf</a:t>
            </a:r>
            <a:r>
              <a:rPr lang="en-US" dirty="0" smtClean="0"/>
              <a:t>(“address is %p”, A);</a:t>
            </a:r>
            <a:br>
              <a:rPr lang="en-US" dirty="0" smtClean="0"/>
            </a:br>
            <a:r>
              <a:rPr lang="en-US" dirty="0" smtClean="0"/>
              <a:t/>
            </a:r>
            <a:br>
              <a:rPr lang="en-US" dirty="0" smtClean="0"/>
            </a:br>
            <a:r>
              <a:rPr lang="en-US" dirty="0" smtClean="0"/>
              <a:t>	free(A);</a:t>
            </a:r>
            <a:br>
              <a:rPr lang="en-US" dirty="0" smtClean="0"/>
            </a:br>
            <a:r>
              <a:rPr lang="en-US" dirty="0" smtClean="0"/>
              <a:t>	free(B);</a:t>
            </a:r>
          </a:p>
        </p:txBody>
      </p:sp>
    </p:spTree>
    <p:extLst>
      <p:ext uri="{BB962C8B-B14F-4D97-AF65-F5344CB8AC3E}">
        <p14:creationId xmlns:p14="http://schemas.microsoft.com/office/powerpoint/2010/main" val="15776233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190</TotalTime>
  <Words>1178</Words>
  <Application>Microsoft Macintosh PowerPoint</Application>
  <PresentationFormat>On-screen Show (4:3)</PresentationFormat>
  <Paragraphs>221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Revolution</vt:lpstr>
      <vt:lpstr>Chapter 2 - Linked Data Representations </vt:lpstr>
      <vt:lpstr>Linked Data Representations</vt:lpstr>
      <vt:lpstr>Pointers – a review</vt:lpstr>
      <vt:lpstr>Pointers – a review</vt:lpstr>
      <vt:lpstr>Pointers – a review</vt:lpstr>
      <vt:lpstr>Memory Allocation</vt:lpstr>
      <vt:lpstr>Dynamic Memory</vt:lpstr>
      <vt:lpstr>Dynamic Memory</vt:lpstr>
      <vt:lpstr>Dynamic Memory Allocation Example</vt:lpstr>
      <vt:lpstr>Dynamic Memory Allocation Example</vt:lpstr>
      <vt:lpstr>Dynamic Memory</vt:lpstr>
      <vt:lpstr>Pointers to Pointers to Pointers to...</vt:lpstr>
      <vt:lpstr>Pointers</vt:lpstr>
      <vt:lpstr>More</vt:lpstr>
      <vt:lpstr>Another program</vt:lpstr>
      <vt:lpstr>Creating a Linked List ADT</vt:lpstr>
      <vt:lpstr>malloc() Issues – CAUTION!</vt:lpstr>
      <vt:lpstr>Dynamic Memory Allocation (Cont.)</vt:lpstr>
      <vt:lpstr>A Linked List ADT</vt:lpstr>
      <vt:lpstr>A Linked List ADT – Adding a node</vt:lpstr>
      <vt:lpstr>Linked Lists (continued)</vt:lpstr>
      <vt:lpstr>Inserting a node into a list in sorted order</vt:lpstr>
      <vt:lpstr>Inserting a node into a list in sorted order</vt:lpstr>
      <vt:lpstr>Common Linked List Problems</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23</cp:revision>
  <dcterms:created xsi:type="dcterms:W3CDTF">2013-08-09T22:02:27Z</dcterms:created>
  <dcterms:modified xsi:type="dcterms:W3CDTF">2013-08-26T18:02:50Z</dcterms:modified>
</cp:coreProperties>
</file>