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4" r:id="rId4"/>
    <p:sldId id="263" r:id="rId5"/>
    <p:sldId id="275" r:id="rId6"/>
    <p:sldId id="295" r:id="rId7"/>
    <p:sldId id="29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5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8/28/13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8/28/13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8/28/13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8/28/13</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8/28/13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8/28/13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8/28/13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8/28/13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8/28/13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8/28/13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8/28/13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8/28/13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8/28/13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8/28/13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8/28/13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8/28/13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8/28/13</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936" y="2492375"/>
            <a:ext cx="7399014" cy="1470025"/>
          </a:xfrm>
        </p:spPr>
        <p:txBody>
          <a:bodyPr/>
          <a:lstStyle/>
          <a:p>
            <a:r>
              <a:rPr lang="en-US" dirty="0" smtClean="0"/>
              <a:t>Chapter 8 – Lists and Dynamic Memory Allocation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1064382"/>
          </a:xfrm>
        </p:spPr>
        <p:txBody>
          <a:bodyPr/>
          <a:lstStyle/>
          <a:p>
            <a:r>
              <a:rPr lang="en-US" dirty="0" smtClean="0"/>
              <a:t>Big O Notation</a:t>
            </a:r>
            <a:endParaRPr lang="en-US" dirty="0"/>
          </a:p>
        </p:txBody>
      </p:sp>
      <p:sp>
        <p:nvSpPr>
          <p:cNvPr id="3" name="Content Placeholder 2"/>
          <p:cNvSpPr>
            <a:spLocks noGrp="1"/>
          </p:cNvSpPr>
          <p:nvPr>
            <p:ph idx="1"/>
          </p:nvPr>
        </p:nvSpPr>
        <p:spPr>
          <a:xfrm>
            <a:off x="314477" y="1451429"/>
            <a:ext cx="8466666" cy="4850190"/>
          </a:xfrm>
        </p:spPr>
        <p:txBody>
          <a:bodyPr>
            <a:normAutofit/>
          </a:bodyPr>
          <a:lstStyle/>
          <a:p>
            <a:r>
              <a:rPr lang="en-US" dirty="0" smtClean="0"/>
              <a:t>Big O notation is an important CS tool to measure the performance of a given algorithm</a:t>
            </a:r>
          </a:p>
          <a:p>
            <a:r>
              <a:rPr lang="en-US" dirty="0" smtClean="0"/>
              <a:t>I’m going to “dip” into this a little bit today but there will be much more to come later.  I’ll demonstrate some Big-O notation and explain it.  Later we will examine and calculate our own notation for particular algorithms.</a:t>
            </a:r>
          </a:p>
          <a:p>
            <a:r>
              <a:rPr lang="en-US" dirty="0" smtClean="0"/>
              <a:t>Some common Big-O notation</a:t>
            </a:r>
          </a:p>
          <a:p>
            <a:pPr lvl="1"/>
            <a:r>
              <a:rPr lang="en-US" dirty="0" smtClean="0"/>
              <a:t>O (1)</a:t>
            </a:r>
          </a:p>
          <a:p>
            <a:pPr lvl="1"/>
            <a:r>
              <a:rPr lang="en-US" dirty="0" smtClean="0"/>
              <a:t>O (n)</a:t>
            </a:r>
          </a:p>
          <a:p>
            <a:pPr lvl="1"/>
            <a:r>
              <a:rPr lang="en-US" dirty="0" smtClean="0"/>
              <a:t>O (log n)</a:t>
            </a:r>
          </a:p>
          <a:p>
            <a:endParaRPr lang="en-US" dirty="0" smtClean="0"/>
          </a:p>
          <a:p>
            <a:endParaRPr lang="en-US" dirty="0"/>
          </a:p>
        </p:txBody>
      </p:sp>
    </p:spTree>
    <p:extLst>
      <p:ext uri="{BB962C8B-B14F-4D97-AF65-F5344CB8AC3E}">
        <p14:creationId xmlns:p14="http://schemas.microsoft.com/office/powerpoint/2010/main" val="167870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1064382"/>
          </a:xfrm>
        </p:spPr>
        <p:txBody>
          <a:bodyPr/>
          <a:lstStyle/>
          <a:p>
            <a:r>
              <a:rPr lang="en-US" dirty="0" smtClean="0"/>
              <a:t>Lists and Dynamic Memory Allocation</a:t>
            </a:r>
            <a:endParaRPr lang="en-US" dirty="0"/>
          </a:p>
        </p:txBody>
      </p:sp>
      <p:sp>
        <p:nvSpPr>
          <p:cNvPr id="3" name="Content Placeholder 2"/>
          <p:cNvSpPr>
            <a:spLocks noGrp="1"/>
          </p:cNvSpPr>
          <p:nvPr>
            <p:ph idx="1"/>
          </p:nvPr>
        </p:nvSpPr>
        <p:spPr>
          <a:xfrm>
            <a:off x="314477" y="1451429"/>
            <a:ext cx="8466666" cy="4850190"/>
          </a:xfrm>
        </p:spPr>
        <p:txBody>
          <a:bodyPr>
            <a:normAutofit/>
          </a:bodyPr>
          <a:lstStyle/>
          <a:p>
            <a:r>
              <a:rPr lang="en-US" dirty="0" smtClean="0"/>
              <a:t>We previously discussed in detail memory allocation and the “linked list” ADT / algorithms</a:t>
            </a:r>
          </a:p>
          <a:p>
            <a:r>
              <a:rPr lang="en-US" dirty="0" smtClean="0"/>
              <a:t>Other big advantages of lists and dynamic memory allocation are the ability to be flexible at execution time *and* the ability  to insert or delete items in arbitrary positions.  How is that possible vs. arrays?</a:t>
            </a:r>
          </a:p>
          <a:p>
            <a:r>
              <a:rPr lang="en-US" dirty="0" smtClean="0"/>
              <a:t>Inserting and deleting items in an array require shifting all the remaining items up or down the array after every operation which can take time – or O(</a:t>
            </a:r>
            <a:r>
              <a:rPr lang="en-US" b="1" i="1" dirty="0" smtClean="0"/>
              <a:t>n</a:t>
            </a:r>
            <a:r>
              <a:rPr lang="en-US" dirty="0" smtClean="0"/>
              <a:t>) time.</a:t>
            </a:r>
          </a:p>
          <a:p>
            <a:r>
              <a:rPr lang="en-US" dirty="0" smtClean="0"/>
              <a:t>There is no restriction on the size of the list other than available memory.  Not true for an array.</a:t>
            </a:r>
          </a:p>
          <a:p>
            <a:endParaRPr lang="en-US" dirty="0" smtClean="0"/>
          </a:p>
          <a:p>
            <a:endParaRPr lang="en-US" dirty="0"/>
          </a:p>
        </p:txBody>
      </p:sp>
    </p:spTree>
    <p:extLst>
      <p:ext uri="{BB962C8B-B14F-4D97-AF65-F5344CB8AC3E}">
        <p14:creationId xmlns:p14="http://schemas.microsoft.com/office/powerpoint/2010/main" val="273215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Algorithm Design - Tradeoffs</a:t>
            </a:r>
            <a:endParaRPr lang="en-US" dirty="0"/>
          </a:p>
        </p:txBody>
      </p:sp>
      <p:sp>
        <p:nvSpPr>
          <p:cNvPr id="3" name="Content Placeholder 2"/>
          <p:cNvSpPr>
            <a:spLocks noGrp="1"/>
          </p:cNvSpPr>
          <p:nvPr>
            <p:ph idx="1"/>
          </p:nvPr>
        </p:nvSpPr>
        <p:spPr>
          <a:xfrm>
            <a:off x="272133" y="1331056"/>
            <a:ext cx="8513882" cy="5212468"/>
          </a:xfrm>
        </p:spPr>
        <p:txBody>
          <a:bodyPr>
            <a:normAutofit lnSpcReduction="10000"/>
          </a:bodyPr>
          <a:lstStyle/>
          <a:p>
            <a:r>
              <a:rPr lang="en-US" dirty="0" smtClean="0"/>
              <a:t>As you determine your approach to designing an algorithm there are always tradeoffs.  We talked about this on day one.</a:t>
            </a:r>
          </a:p>
          <a:p>
            <a:r>
              <a:rPr lang="en-US" dirty="0" smtClean="0"/>
              <a:t> SPACE vs. TIME</a:t>
            </a:r>
          </a:p>
          <a:p>
            <a:pPr lvl="1"/>
            <a:r>
              <a:rPr lang="en-US" dirty="0" smtClean="0"/>
              <a:t>Clearly arrays are contiguous and easy to create and use.  Searching an array is quicker than a linked list because of the contiguous memory AND because of the overhead associated with loading pointers to access list nodes</a:t>
            </a:r>
          </a:p>
          <a:p>
            <a:pPr lvl="1"/>
            <a:r>
              <a:rPr lang="en-US" dirty="0" smtClean="0"/>
              <a:t>Another factor is space.  If I want to store and process </a:t>
            </a:r>
            <a:r>
              <a:rPr lang="en-US" b="1" i="1" dirty="0" smtClean="0"/>
              <a:t>n</a:t>
            </a:r>
            <a:r>
              <a:rPr lang="en-US" dirty="0" smtClean="0"/>
              <a:t> number of integer values and an “</a:t>
            </a:r>
            <a:r>
              <a:rPr lang="en-US" dirty="0" err="1" smtClean="0"/>
              <a:t>int</a:t>
            </a:r>
            <a:r>
              <a:rPr lang="en-US" dirty="0" smtClean="0"/>
              <a:t>” takes 4 bytes and a pointer takes 4 bytes then to store each integer value takes a total of 8</a:t>
            </a:r>
            <a:r>
              <a:rPr lang="en-US" i="1" dirty="0" smtClean="0"/>
              <a:t>n</a:t>
            </a:r>
            <a:r>
              <a:rPr lang="en-US" dirty="0" smtClean="0"/>
              <a:t> bytes with a list.  With an array that is only 4</a:t>
            </a:r>
            <a:r>
              <a:rPr lang="en-US" i="1" dirty="0" smtClean="0"/>
              <a:t>n</a:t>
            </a:r>
            <a:r>
              <a:rPr lang="en-US" dirty="0" smtClean="0"/>
              <a:t> bytes.</a:t>
            </a:r>
          </a:p>
          <a:p>
            <a:pPr lvl="1"/>
            <a:r>
              <a:rPr lang="en-US" dirty="0" smtClean="0"/>
              <a:t>What is “time”?  Am I adding a bunch of data?  Am I deleting a bunch of data?  Do I have mixed types (</a:t>
            </a:r>
            <a:r>
              <a:rPr lang="en-US" dirty="0" err="1" smtClean="0"/>
              <a:t>int</a:t>
            </a:r>
            <a:r>
              <a:rPr lang="en-US" dirty="0" smtClean="0"/>
              <a:t>, char, </a:t>
            </a:r>
            <a:r>
              <a:rPr lang="en-US" dirty="0" err="1" smtClean="0"/>
              <a:t>etc</a:t>
            </a:r>
            <a:r>
              <a:rPr lang="en-US" dirty="0" smtClean="0"/>
              <a:t>) in my data?</a:t>
            </a:r>
          </a:p>
          <a:p>
            <a:r>
              <a:rPr lang="en-US" dirty="0" smtClean="0"/>
              <a:t>The criteria to pick an algorithm to solve a problem should not be predicated on “which one I know the best”.  Bad solution!</a:t>
            </a:r>
            <a:endParaRPr lang="en-US" dirty="0"/>
          </a:p>
        </p:txBody>
      </p:sp>
    </p:spTree>
    <p:extLst>
      <p:ext uri="{BB962C8B-B14F-4D97-AF65-F5344CB8AC3E}">
        <p14:creationId xmlns:p14="http://schemas.microsoft.com/office/powerpoint/2010/main" val="306311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SPACE</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fontScale="85000" lnSpcReduction="10000"/>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We can formulate a solution to determine the tradeoff point of when to use an array or when to use a linked list considering space</a:t>
            </a:r>
          </a:p>
          <a:p>
            <a:r>
              <a:rPr lang="en-US" dirty="0" smtClean="0"/>
              <a:t>If a pointer requires p bytes of storage and items in the list require q bytes of storage then the tradeoff point is given by:</a:t>
            </a:r>
            <a:br>
              <a:rPr lang="en-US" dirty="0" smtClean="0"/>
            </a:br>
            <a:r>
              <a:rPr lang="en-US" dirty="0" smtClean="0"/>
              <a:t/>
            </a:r>
            <a:br>
              <a:rPr lang="en-US" dirty="0" smtClean="0"/>
            </a:br>
            <a:r>
              <a:rPr lang="en-US" dirty="0" smtClean="0"/>
              <a:t>			q</a:t>
            </a:r>
            <a:br>
              <a:rPr lang="en-US" dirty="0" smtClean="0"/>
            </a:br>
            <a:r>
              <a:rPr lang="en-US" dirty="0" smtClean="0"/>
              <a:t>		n = ------------- * </a:t>
            </a:r>
            <a:r>
              <a:rPr lang="en-US" dirty="0" err="1" smtClean="0"/>
              <a:t>MaxSize</a:t>
            </a:r>
            <a:r>
              <a:rPr lang="en-US" dirty="0" smtClean="0"/>
              <a:t/>
            </a:r>
            <a:br>
              <a:rPr lang="en-US" dirty="0" smtClean="0"/>
            </a:br>
            <a:r>
              <a:rPr lang="en-US" dirty="0" smtClean="0"/>
              <a:t>		        ( p + q )</a:t>
            </a:r>
            <a:br>
              <a:rPr lang="en-US" dirty="0" smtClean="0"/>
            </a:br>
            <a:endParaRPr lang="en-US" dirty="0" smtClean="0"/>
          </a:p>
          <a:p>
            <a:r>
              <a:rPr lang="en-US" dirty="0" smtClean="0"/>
              <a:t>The cost in space of using linked list representations is low when the list item representation take a large amount of storage in comparison to the storage required for pointers</a:t>
            </a:r>
          </a:p>
          <a:p>
            <a:r>
              <a:rPr lang="en-US" dirty="0" smtClean="0"/>
              <a:t>For example, if you want to represent a list of employee </a:t>
            </a:r>
            <a:r>
              <a:rPr lang="en-US" dirty="0" err="1" smtClean="0"/>
              <a:t>structs</a:t>
            </a:r>
            <a:r>
              <a:rPr lang="en-US" dirty="0" smtClean="0"/>
              <a:t> (name, address, number, department) and the </a:t>
            </a:r>
            <a:r>
              <a:rPr lang="en-US" dirty="0" err="1" smtClean="0"/>
              <a:t>struct</a:t>
            </a:r>
            <a:r>
              <a:rPr lang="en-US" dirty="0" smtClean="0"/>
              <a:t> takes 256 bytes and each pointer is 4 bytes then n = 256 / 260 * </a:t>
            </a:r>
            <a:r>
              <a:rPr lang="en-US" dirty="0" err="1" smtClean="0"/>
              <a:t>MaxSize</a:t>
            </a:r>
            <a:r>
              <a:rPr lang="en-US" dirty="0" smtClean="0"/>
              <a:t> OR 0.9846 * </a:t>
            </a:r>
            <a:r>
              <a:rPr lang="en-US" dirty="0" err="1" smtClean="0"/>
              <a:t>MaxSize</a:t>
            </a:r>
            <a:r>
              <a:rPr lang="en-US" dirty="0" smtClean="0"/>
              <a:t>.</a:t>
            </a:r>
          </a:p>
          <a:p>
            <a:r>
              <a:rPr lang="en-US" dirty="0" smtClean="0"/>
              <a:t>In other words you would have to operate sequential array-based lists at better than 98 percent of capacity to gain a space efficiency advantage over a linked list representation.  Risky because of possible overflows!</a:t>
            </a:r>
          </a:p>
        </p:txBody>
      </p:sp>
    </p:spTree>
    <p:extLst>
      <p:ext uri="{BB962C8B-B14F-4D97-AF65-F5344CB8AC3E}">
        <p14:creationId xmlns:p14="http://schemas.microsoft.com/office/powerpoint/2010/main" val="96191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TIME</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If space efficiency is not the principal design constraint that needs to be met and the </a:t>
            </a:r>
            <a:r>
              <a:rPr lang="en-US" dirty="0" smtClean="0"/>
              <a:t>efficiency </a:t>
            </a:r>
            <a:r>
              <a:rPr lang="en-US" dirty="0" smtClean="0"/>
              <a:t>of operations is instead of equal or greater importance then one might consider whether to use sequential-arrays vs. linked-lists based on the average time to perform a mix of operations</a:t>
            </a:r>
          </a:p>
          <a:p>
            <a:r>
              <a:rPr lang="en-US" dirty="0" smtClean="0"/>
              <a:t>Remember the “employee” </a:t>
            </a:r>
            <a:r>
              <a:rPr lang="en-US" dirty="0" err="1" smtClean="0"/>
              <a:t>struct</a:t>
            </a:r>
            <a:r>
              <a:rPr lang="en-US" dirty="0" smtClean="0"/>
              <a:t> we just talked about.  Which approach should I use considering time?  It depends on the operations you need to use</a:t>
            </a:r>
          </a:p>
          <a:p>
            <a:r>
              <a:rPr lang="en-US" dirty="0" smtClean="0"/>
              <a:t>List Operation		Sequential		Linked-List</a:t>
            </a:r>
            <a:br>
              <a:rPr lang="en-US" dirty="0" smtClean="0"/>
            </a:br>
            <a:r>
              <a:rPr lang="en-US" dirty="0" smtClean="0"/>
              <a:t>-----------------------------	-------------		-------------</a:t>
            </a:r>
            <a:br>
              <a:rPr lang="en-US" dirty="0" smtClean="0"/>
            </a:br>
            <a:r>
              <a:rPr lang="en-US" dirty="0" smtClean="0"/>
              <a:t>Finding the length of L	     O (1)		     O (n)</a:t>
            </a:r>
            <a:br>
              <a:rPr lang="en-US" dirty="0" smtClean="0"/>
            </a:br>
            <a:r>
              <a:rPr lang="en-US" dirty="0" smtClean="0"/>
              <a:t>Inserting a new item	     O (n)		     O (1)</a:t>
            </a:r>
            <a:br>
              <a:rPr lang="en-US" dirty="0" smtClean="0"/>
            </a:br>
            <a:r>
              <a:rPr lang="en-US" dirty="0" smtClean="0"/>
              <a:t>Deleting the last item	     O (1)		     O (n)</a:t>
            </a:r>
            <a:br>
              <a:rPr lang="en-US" dirty="0" smtClean="0"/>
            </a:br>
            <a:r>
              <a:rPr lang="en-US" dirty="0" smtClean="0"/>
              <a:t>Replacing the nth item	     O (1)                         O (n)</a:t>
            </a:r>
            <a:br>
              <a:rPr lang="en-US" dirty="0" smtClean="0"/>
            </a:br>
            <a:r>
              <a:rPr lang="en-US" dirty="0" smtClean="0"/>
              <a:t>Deleting the nth item   	     O (n)		     O (n)</a:t>
            </a:r>
          </a:p>
        </p:txBody>
      </p:sp>
    </p:spTree>
    <p:extLst>
      <p:ext uri="{BB962C8B-B14F-4D97-AF65-F5344CB8AC3E}">
        <p14:creationId xmlns:p14="http://schemas.microsoft.com/office/powerpoint/2010/main" val="4706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List Types</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lnSpcReduction="10000"/>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A couple of notes on “lists” in general</a:t>
            </a:r>
          </a:p>
          <a:p>
            <a:r>
              <a:rPr lang="en-US" dirty="0" smtClean="0"/>
              <a:t>Our analysis of Big O notation on sequential arrays vs. linked-lists had one slight limitation – I was only comparing the array approach to a single pointer linear linked list. </a:t>
            </a:r>
          </a:p>
          <a:p>
            <a:r>
              <a:rPr lang="en-US" dirty="0" smtClean="0"/>
              <a:t>There are many ways to make a list more efficient for processing and limitless types of lists varieties.  You can even create your own.</a:t>
            </a:r>
          </a:p>
          <a:p>
            <a:pPr lvl="1"/>
            <a:r>
              <a:rPr lang="en-US" dirty="0" smtClean="0"/>
              <a:t>Circular linked lists – where the link in the last node points back to the first node.  We can start anywhere in the list looking for another node without having to go back to the beginning</a:t>
            </a:r>
          </a:p>
          <a:p>
            <a:pPr lvl="1"/>
            <a:r>
              <a:rPr lang="en-US" dirty="0" smtClean="0"/>
              <a:t>Two-Way linked lists – when nodes have 2 pointers.  One points to the “next” node and the other points to the “previous” node.  It is even easier to delete or add items with this approach.</a:t>
            </a:r>
          </a:p>
          <a:p>
            <a:pPr lvl="1"/>
            <a:r>
              <a:rPr lang="en-US" dirty="0" smtClean="0"/>
              <a:t>Linked List with a “header” node – it is a separate node that has the address of the first node, the number of nodes, address of the last node with a “two-way” </a:t>
            </a:r>
            <a:r>
              <a:rPr lang="en-US" smtClean="0"/>
              <a:t>linked list</a:t>
            </a:r>
          </a:p>
          <a:p>
            <a:pPr lvl="1"/>
            <a:endParaRPr lang="en-US" dirty="0" smtClean="0"/>
          </a:p>
        </p:txBody>
      </p:sp>
    </p:spTree>
    <p:extLst>
      <p:ext uri="{BB962C8B-B14F-4D97-AF65-F5344CB8AC3E}">
        <p14:creationId xmlns:p14="http://schemas.microsoft.com/office/powerpoint/2010/main" val="1437408256"/>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265</TotalTime>
  <Words>734</Words>
  <Application>Microsoft Macintosh PowerPoint</Application>
  <PresentationFormat>On-screen Show (4:3)</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Revolution</vt:lpstr>
      <vt:lpstr>Chapter 8 – Lists and Dynamic Memory Allocation </vt:lpstr>
      <vt:lpstr>Big O Notation</vt:lpstr>
      <vt:lpstr>Lists and Dynamic Memory Allocation</vt:lpstr>
      <vt:lpstr>Algorithm Design - Tradeoffs</vt:lpstr>
      <vt:lpstr>SPACE</vt:lpstr>
      <vt:lpstr>TIME</vt:lpstr>
      <vt:lpstr>List Types</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32</cp:revision>
  <dcterms:created xsi:type="dcterms:W3CDTF">2013-08-09T22:02:27Z</dcterms:created>
  <dcterms:modified xsi:type="dcterms:W3CDTF">2013-08-28T18:28:35Z</dcterms:modified>
</cp:coreProperties>
</file>