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4" r:id="rId4"/>
    <p:sldId id="263" r:id="rId5"/>
    <p:sldId id="275" r:id="rId6"/>
    <p:sldId id="295"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4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10/9/13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10/9/13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10/9/13</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10/9/13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10/9/13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10/9/13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10/9/13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10/9/13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10/9/13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10/9/13</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1" Type="http://schemas.openxmlformats.org/officeDocument/2006/relationships/image" Target="../media/image24.png"/><Relationship Id="rId12" Type="http://schemas.openxmlformats.org/officeDocument/2006/relationships/image" Target="../media/image25.png"/><Relationship Id="rId13" Type="http://schemas.openxmlformats.org/officeDocument/2006/relationships/image" Target="../media/image26.png"/><Relationship Id="rId14" Type="http://schemas.openxmlformats.org/officeDocument/2006/relationships/image" Target="../media/image27.png"/><Relationship Id="rId1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1" Type="http://schemas.openxmlformats.org/officeDocument/2006/relationships/image" Target="../media/image41.png"/><Relationship Id="rId12" Type="http://schemas.openxmlformats.org/officeDocument/2006/relationships/image" Target="../media/image42.png"/><Relationship Id="rId13"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936" y="2492375"/>
            <a:ext cx="7399014" cy="1470025"/>
          </a:xfrm>
        </p:spPr>
        <p:txBody>
          <a:bodyPr/>
          <a:lstStyle/>
          <a:p>
            <a:r>
              <a:rPr lang="en-US" dirty="0" smtClean="0"/>
              <a:t>Chapter </a:t>
            </a:r>
            <a:r>
              <a:rPr lang="en-US" dirty="0" smtClean="0"/>
              <a:t>9 </a:t>
            </a:r>
            <a:r>
              <a:rPr lang="en-US" dirty="0" smtClean="0"/>
              <a:t>– </a:t>
            </a:r>
            <a:r>
              <a:rPr lang="en-US" dirty="0" smtClean="0"/>
              <a:t>Trees</a:t>
            </a:r>
            <a:r>
              <a:rPr lang="en-US" dirty="0" smtClean="0"/>
              <a:t>	</a:t>
            </a:r>
            <a:endParaRPr lang="en-US" dirty="0"/>
          </a:p>
        </p:txBody>
      </p:sp>
      <p:sp>
        <p:nvSpPr>
          <p:cNvPr id="3" name="Subtitle 2"/>
          <p:cNvSpPr>
            <a:spLocks noGrp="1"/>
          </p:cNvSpPr>
          <p:nvPr>
            <p:ph type="subTitle" idx="1"/>
          </p:nvPr>
        </p:nvSpPr>
        <p:spPr>
          <a:xfrm>
            <a:off x="1600201" y="4584700"/>
            <a:ext cx="6762749" cy="1134782"/>
          </a:xfrm>
        </p:spPr>
        <p:txBody>
          <a:bodyPr/>
          <a:lstStyle/>
          <a:p>
            <a:r>
              <a:rPr lang="en-US" dirty="0" smtClean="0"/>
              <a:t>CS2050 – Algorithm Design and Programming II</a:t>
            </a:r>
            <a:endParaRPr lang="en-US" dirty="0"/>
          </a:p>
        </p:txBody>
      </p:sp>
    </p:spTree>
    <p:extLst>
      <p:ext uri="{BB962C8B-B14F-4D97-AF65-F5344CB8AC3E}">
        <p14:creationId xmlns:p14="http://schemas.microsoft.com/office/powerpoint/2010/main" val="97659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Binary Search Trees</a:t>
            </a:r>
            <a:endParaRPr lang="en-US" dirty="0"/>
          </a:p>
        </p:txBody>
      </p:sp>
      <p:sp>
        <p:nvSpPr>
          <p:cNvPr id="3" name="Content Placeholder 2"/>
          <p:cNvSpPr>
            <a:spLocks noGrp="1"/>
          </p:cNvSpPr>
          <p:nvPr>
            <p:ph sz="quarter" idx="1"/>
          </p:nvPr>
        </p:nvSpPr>
        <p:spPr>
          <a:xfrm>
            <a:off x="165100" y="1106834"/>
            <a:ext cx="8774783" cy="5367118"/>
          </a:xfrm>
        </p:spPr>
        <p:txBody>
          <a:bodyPr>
            <a:normAutofit lnSpcReduction="10000"/>
          </a:bodyPr>
          <a:lstStyle/>
          <a:p>
            <a:r>
              <a:rPr lang="en-US" dirty="0" smtClean="0"/>
              <a:t>Nodes with keys that are		Nodes with keys that are</a:t>
            </a:r>
            <a:br>
              <a:rPr lang="en-US" dirty="0" smtClean="0"/>
            </a:br>
            <a:r>
              <a:rPr lang="en-US" dirty="0" smtClean="0"/>
              <a:t>less than that of the node		not less than that of the node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It is common to have the </a:t>
            </a:r>
            <a:r>
              <a:rPr lang="en-US" i="1" dirty="0" smtClean="0"/>
              <a:t>left pointer of each node point to </a:t>
            </a:r>
            <a:r>
              <a:rPr lang="en-US" dirty="0" smtClean="0"/>
              <a:t>nodes having </a:t>
            </a:r>
            <a:r>
              <a:rPr lang="en-US" i="1" dirty="0" smtClean="0"/>
              <a:t>key fields that are less than that of its key field </a:t>
            </a:r>
            <a:r>
              <a:rPr lang="en-US" dirty="0" smtClean="0"/>
              <a:t>and the </a:t>
            </a:r>
            <a:r>
              <a:rPr lang="en-US" i="1" dirty="0" smtClean="0"/>
              <a:t>right pointer point to ones that are not less than </a:t>
            </a:r>
            <a:r>
              <a:rPr lang="en-US" dirty="0" smtClean="0"/>
              <a:t>(greater-than-or-equal to) its </a:t>
            </a:r>
            <a:r>
              <a:rPr lang="en-US" i="1" dirty="0" smtClean="0"/>
              <a:t>key field. </a:t>
            </a:r>
          </a:p>
          <a:p>
            <a:r>
              <a:rPr lang="en-US" dirty="0" smtClean="0"/>
              <a:t>A binary tree in which all nodes satisfy the above condition is referred to as a Binary Search Tree (BST). </a:t>
            </a:r>
          </a:p>
        </p:txBody>
      </p:sp>
      <p:sp>
        <p:nvSpPr>
          <p:cNvPr id="4" name="Process 3"/>
          <p:cNvSpPr/>
          <p:nvPr/>
        </p:nvSpPr>
        <p:spPr>
          <a:xfrm>
            <a:off x="3579252" y="2292873"/>
            <a:ext cx="1303045" cy="1517585"/>
          </a:xfrm>
          <a:prstGeom prst="flowChartProcess">
            <a:avLst/>
          </a:prstGeom>
          <a:ln/>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u="sng" dirty="0" smtClean="0">
                <a:solidFill>
                  <a:schemeClr val="tx1"/>
                </a:solidFill>
              </a:rPr>
              <a:t>KEY</a:t>
            </a:r>
          </a:p>
          <a:p>
            <a:pPr algn="ctr"/>
            <a:r>
              <a:rPr lang="en-US" u="sng" dirty="0" smtClean="0">
                <a:solidFill>
                  <a:schemeClr val="tx1"/>
                </a:solidFill>
              </a:rPr>
              <a:t>LEFT</a:t>
            </a:r>
          </a:p>
          <a:p>
            <a:pPr algn="ctr"/>
            <a:r>
              <a:rPr lang="en-US" u="sng" dirty="0" smtClean="0">
                <a:solidFill>
                  <a:schemeClr val="tx1"/>
                </a:solidFill>
              </a:rPr>
              <a:t>RIGHT</a:t>
            </a:r>
            <a:endParaRPr lang="en-US" u="sng" dirty="0">
              <a:solidFill>
                <a:schemeClr val="tx1"/>
              </a:solidFill>
            </a:endParaRPr>
          </a:p>
        </p:txBody>
      </p:sp>
      <p:cxnSp>
        <p:nvCxnSpPr>
          <p:cNvPr id="8" name="Straight Arrow Connector 7"/>
          <p:cNvCxnSpPr/>
          <p:nvPr/>
        </p:nvCxnSpPr>
        <p:spPr>
          <a:xfrm rot="10800000" flipV="1">
            <a:off x="2160746" y="3018673"/>
            <a:ext cx="118671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080229" y="3264519"/>
            <a:ext cx="12205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6558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Binary Search Trees or BST</a:t>
            </a:r>
            <a:endParaRPr lang="en-US" dirty="0"/>
          </a:p>
        </p:txBody>
      </p:sp>
      <p:sp>
        <p:nvSpPr>
          <p:cNvPr id="3" name="Content Placeholder 2"/>
          <p:cNvSpPr>
            <a:spLocks noGrp="1"/>
          </p:cNvSpPr>
          <p:nvPr>
            <p:ph sz="quarter" idx="1"/>
          </p:nvPr>
        </p:nvSpPr>
        <p:spPr>
          <a:xfrm>
            <a:off x="302955" y="1106834"/>
            <a:ext cx="8636928" cy="5367118"/>
          </a:xfrm>
        </p:spPr>
        <p:txBody>
          <a:bodyPr>
            <a:normAutofit/>
          </a:bodyPr>
          <a:lstStyle/>
          <a:p>
            <a:r>
              <a:rPr lang="en-US" dirty="0" smtClean="0"/>
              <a:t>It can be verified that the keys in the below tree satisfy the BST condition, i.e., it is a BST: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pic>
        <p:nvPicPr>
          <p:cNvPr id="9" name="Picture 8" descr="Picture 3.png"/>
          <p:cNvPicPr>
            <a:picLocks noChangeAspect="1"/>
          </p:cNvPicPr>
          <p:nvPr/>
        </p:nvPicPr>
        <p:blipFill>
          <a:blip r:embed="rId2"/>
          <a:stretch>
            <a:fillRect/>
          </a:stretch>
        </p:blipFill>
        <p:spPr>
          <a:xfrm>
            <a:off x="976650" y="2168652"/>
            <a:ext cx="6756400" cy="4305300"/>
          </a:xfrm>
          <a:prstGeom prst="rect">
            <a:avLst/>
          </a:prstGeom>
        </p:spPr>
      </p:pic>
    </p:spTree>
    <p:extLst>
      <p:ext uri="{BB962C8B-B14F-4D97-AF65-F5344CB8AC3E}">
        <p14:creationId xmlns:p14="http://schemas.microsoft.com/office/powerpoint/2010/main" val="181126224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err="1" smtClean="0"/>
              <a:t>BSTs</a:t>
            </a:r>
            <a:r>
              <a:rPr lang="en-US" dirty="0" smtClean="0"/>
              <a:t> vs. Linked Lists</a:t>
            </a:r>
            <a:endParaRPr lang="en-US" dirty="0"/>
          </a:p>
        </p:txBody>
      </p:sp>
      <p:sp>
        <p:nvSpPr>
          <p:cNvPr id="3" name="Content Placeholder 2"/>
          <p:cNvSpPr>
            <a:spLocks noGrp="1"/>
          </p:cNvSpPr>
          <p:nvPr>
            <p:ph sz="quarter" idx="1"/>
          </p:nvPr>
        </p:nvSpPr>
        <p:spPr>
          <a:xfrm>
            <a:off x="302955" y="1402116"/>
            <a:ext cx="7958397" cy="5071835"/>
          </a:xfrm>
        </p:spPr>
        <p:txBody>
          <a:bodyPr>
            <a:normAutofit/>
          </a:bodyPr>
          <a:lstStyle/>
          <a:p>
            <a:r>
              <a:rPr lang="en-US" dirty="0" smtClean="0"/>
              <a:t>The principle distinction between a linked list and a BST is that the structure of the BST is determined by the content of the key fields to provide efficient access to specified nodes. </a:t>
            </a:r>
            <a:br>
              <a:rPr lang="en-US" dirty="0" smtClean="0"/>
            </a:br>
            <a:endParaRPr lang="en-US" dirty="0" smtClean="0"/>
          </a:p>
          <a:p>
            <a:r>
              <a:rPr lang="en-US" dirty="0" smtClean="0"/>
              <a:t>The content-specific ordering in a BST allows it to satisfy search operations more efficiently than the O(N) complexity required to search a linked list. </a:t>
            </a:r>
            <a:endParaRPr lang="en-US" b="1" dirty="0" smtClean="0">
              <a:solidFill>
                <a:srgbClr val="FF0000"/>
              </a:solidFill>
            </a:endParaRPr>
          </a:p>
        </p:txBody>
      </p:sp>
    </p:spTree>
    <p:extLst>
      <p:ext uri="{BB962C8B-B14F-4D97-AF65-F5344CB8AC3E}">
        <p14:creationId xmlns:p14="http://schemas.microsoft.com/office/powerpoint/2010/main" val="16091715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Binary Search Trees or BST</a:t>
            </a:r>
            <a:endParaRPr lang="en-US" dirty="0"/>
          </a:p>
        </p:txBody>
      </p:sp>
      <p:sp>
        <p:nvSpPr>
          <p:cNvPr id="3" name="Content Placeholder 2"/>
          <p:cNvSpPr>
            <a:spLocks noGrp="1"/>
          </p:cNvSpPr>
          <p:nvPr>
            <p:ph sz="quarter" idx="1"/>
          </p:nvPr>
        </p:nvSpPr>
        <p:spPr>
          <a:xfrm>
            <a:off x="0" y="1106834"/>
            <a:ext cx="8939883" cy="5367118"/>
          </a:xfrm>
        </p:spPr>
        <p:txBody>
          <a:bodyPr>
            <a:normAutofit/>
          </a:bodyPr>
          <a:lstStyle/>
          <a:p>
            <a:r>
              <a:rPr lang="en-US" dirty="0" err="1" smtClean="0"/>
              <a:t>BSTs</a:t>
            </a:r>
            <a:r>
              <a:rPr lang="en-US" dirty="0" smtClean="0"/>
              <a:t> support the binary search algorithm. To find a specified key one only needs to make a comparison at each node and search left or right just like when performing binary search on a sorted array.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pic>
        <p:nvPicPr>
          <p:cNvPr id="7" name="Picture 6"/>
          <p:cNvPicPr>
            <a:picLocks noChangeAspect="1"/>
          </p:cNvPicPr>
          <p:nvPr/>
        </p:nvPicPr>
        <p:blipFill>
          <a:blip r:embed="rId2"/>
          <a:stretch>
            <a:fillRect/>
          </a:stretch>
        </p:blipFill>
        <p:spPr>
          <a:xfrm>
            <a:off x="1995806" y="3101153"/>
            <a:ext cx="4750343" cy="3372799"/>
          </a:xfrm>
          <a:prstGeom prst="rect">
            <a:avLst/>
          </a:prstGeom>
        </p:spPr>
      </p:pic>
      <p:pic>
        <p:nvPicPr>
          <p:cNvPr id="5" name="Picture 4" descr="Picture 2.png"/>
          <p:cNvPicPr>
            <a:picLocks noChangeAspect="1"/>
          </p:cNvPicPr>
          <p:nvPr/>
        </p:nvPicPr>
        <p:blipFill>
          <a:blip r:embed="rId3"/>
          <a:stretch>
            <a:fillRect/>
          </a:stretch>
        </p:blipFill>
        <p:spPr>
          <a:xfrm>
            <a:off x="1219200" y="2232152"/>
            <a:ext cx="6565900" cy="4241800"/>
          </a:xfrm>
          <a:prstGeom prst="rect">
            <a:avLst/>
          </a:prstGeom>
        </p:spPr>
      </p:pic>
    </p:spTree>
    <p:extLst>
      <p:ext uri="{BB962C8B-B14F-4D97-AF65-F5344CB8AC3E}">
        <p14:creationId xmlns:p14="http://schemas.microsoft.com/office/powerpoint/2010/main" val="12009425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Balanced Binary Trees</a:t>
            </a:r>
            <a:endParaRPr lang="en-US" dirty="0"/>
          </a:p>
        </p:txBody>
      </p:sp>
      <p:sp>
        <p:nvSpPr>
          <p:cNvPr id="3" name="Content Placeholder 2"/>
          <p:cNvSpPr>
            <a:spLocks noGrp="1"/>
          </p:cNvSpPr>
          <p:nvPr>
            <p:ph sz="quarter" idx="1"/>
          </p:nvPr>
        </p:nvSpPr>
        <p:spPr>
          <a:xfrm>
            <a:off x="302955" y="1187676"/>
            <a:ext cx="7958397" cy="5286276"/>
          </a:xfrm>
        </p:spPr>
        <p:txBody>
          <a:bodyPr>
            <a:normAutofit fontScale="92500" lnSpcReduction="10000"/>
          </a:bodyPr>
          <a:lstStyle/>
          <a:p>
            <a:r>
              <a:rPr lang="en-US" dirty="0" smtClean="0"/>
              <a:t>A </a:t>
            </a:r>
            <a:r>
              <a:rPr lang="en-US" b="1" dirty="0" smtClean="0"/>
              <a:t>Balanced Binary Search </a:t>
            </a:r>
            <a:r>
              <a:rPr lang="en-US" dirty="0" smtClean="0"/>
              <a:t>tree is one in which the left and right pointers of each node point to </a:t>
            </a:r>
            <a:r>
              <a:rPr lang="en-US" dirty="0" err="1" smtClean="0"/>
              <a:t>subtrees</a:t>
            </a:r>
            <a:r>
              <a:rPr lang="en-US" dirty="0" smtClean="0"/>
              <a:t> of roughly the same size (number of nodes are the same to within some fixed constant factor). </a:t>
            </a:r>
            <a:br>
              <a:rPr lang="en-US" dirty="0" smtClean="0"/>
            </a:br>
            <a:endParaRPr lang="en-US" dirty="0" smtClean="0"/>
          </a:p>
          <a:p>
            <a:r>
              <a:rPr lang="en-US" dirty="0" smtClean="0"/>
              <a:t>A balanced binary search tree can be defined according to a variety of different criteria, e.g., neither of the two </a:t>
            </a:r>
            <a:r>
              <a:rPr lang="en-US" dirty="0" err="1" smtClean="0"/>
              <a:t>subtrees</a:t>
            </a:r>
            <a:r>
              <a:rPr lang="en-US" dirty="0" smtClean="0"/>
              <a:t> contains more than a fixed fraction of the elements of the entire tree. </a:t>
            </a:r>
            <a:br>
              <a:rPr lang="en-US" dirty="0" smtClean="0"/>
            </a:br>
            <a:endParaRPr lang="en-US" dirty="0" smtClean="0"/>
          </a:p>
          <a:p>
            <a:r>
              <a:rPr lang="en-US" b="1" dirty="0" smtClean="0"/>
              <a:t>Definition: </a:t>
            </a:r>
            <a:r>
              <a:rPr lang="en-US" dirty="0" smtClean="0"/>
              <a:t>A tree of size N is said to be balanced if and only if its height - the longest path in the tree from the root to a leaf - is proportional to </a:t>
            </a:r>
            <a:r>
              <a:rPr lang="en-US" dirty="0" err="1" smtClean="0"/>
              <a:t>log(N</a:t>
            </a:r>
            <a:r>
              <a:rPr lang="en-US" dirty="0" smtClean="0"/>
              <a:t>). </a:t>
            </a:r>
            <a:br>
              <a:rPr lang="en-US" dirty="0" smtClean="0"/>
            </a:br>
            <a:r>
              <a:rPr lang="en-US" dirty="0" smtClean="0"/>
              <a:t> </a:t>
            </a:r>
          </a:p>
          <a:p>
            <a:r>
              <a:rPr lang="en-US" dirty="0" smtClean="0"/>
              <a:t>A tree is said to be perfectly balanced if it has minimum possible height.  </a:t>
            </a:r>
            <a:endParaRPr lang="en-US" b="1" dirty="0" smtClean="0">
              <a:solidFill>
                <a:srgbClr val="FF0000"/>
              </a:solidFill>
            </a:endParaRPr>
          </a:p>
        </p:txBody>
      </p:sp>
    </p:spTree>
    <p:extLst>
      <p:ext uri="{BB962C8B-B14F-4D97-AF65-F5344CB8AC3E}">
        <p14:creationId xmlns:p14="http://schemas.microsoft.com/office/powerpoint/2010/main" val="42757221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Balanced Binary Trees</a:t>
            </a:r>
            <a:endParaRPr lang="en-US" dirty="0"/>
          </a:p>
        </p:txBody>
      </p:sp>
      <p:sp>
        <p:nvSpPr>
          <p:cNvPr id="3" name="Content Placeholder 2"/>
          <p:cNvSpPr>
            <a:spLocks noGrp="1"/>
          </p:cNvSpPr>
          <p:nvPr>
            <p:ph sz="quarter" idx="1"/>
          </p:nvPr>
        </p:nvSpPr>
        <p:spPr>
          <a:xfrm>
            <a:off x="302955" y="1187676"/>
            <a:ext cx="7958397" cy="5286276"/>
          </a:xfrm>
        </p:spPr>
        <p:txBody>
          <a:bodyPr>
            <a:normAutofit/>
          </a:bodyPr>
          <a:lstStyle/>
          <a:p>
            <a:r>
              <a:rPr lang="en-US" dirty="0" smtClean="0"/>
              <a:t>Below is a perfectly balanced binary search tree with key fields comprising the numbers 1-15</a:t>
            </a:r>
            <a:r>
              <a:rPr lang="en-US" b="1" dirty="0" smtClean="0"/>
              <a:t>: </a:t>
            </a:r>
            <a:endParaRPr lang="en-US" b="1" dirty="0" smtClean="0">
              <a:solidFill>
                <a:srgbClr val="FF0000"/>
              </a:solidFill>
            </a:endParaRPr>
          </a:p>
        </p:txBody>
      </p:sp>
      <p:pic>
        <p:nvPicPr>
          <p:cNvPr id="4" name="Picture 3" descr="Picture 1.png"/>
          <p:cNvPicPr>
            <a:picLocks noChangeAspect="1"/>
          </p:cNvPicPr>
          <p:nvPr/>
        </p:nvPicPr>
        <p:blipFill>
          <a:blip r:embed="rId2"/>
          <a:stretch>
            <a:fillRect/>
          </a:stretch>
        </p:blipFill>
        <p:spPr>
          <a:xfrm>
            <a:off x="792749" y="2181352"/>
            <a:ext cx="7188200" cy="4292600"/>
          </a:xfrm>
          <a:prstGeom prst="rect">
            <a:avLst/>
          </a:prstGeom>
        </p:spPr>
      </p:pic>
    </p:spTree>
    <p:extLst>
      <p:ext uri="{BB962C8B-B14F-4D97-AF65-F5344CB8AC3E}">
        <p14:creationId xmlns:p14="http://schemas.microsoft.com/office/powerpoint/2010/main" val="29931926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Balanced Binary Trees</a:t>
            </a:r>
            <a:endParaRPr lang="en-US" dirty="0"/>
          </a:p>
        </p:txBody>
      </p:sp>
      <p:sp>
        <p:nvSpPr>
          <p:cNvPr id="3" name="Content Placeholder 2"/>
          <p:cNvSpPr>
            <a:spLocks noGrp="1"/>
          </p:cNvSpPr>
          <p:nvPr>
            <p:ph sz="quarter" idx="1"/>
          </p:nvPr>
        </p:nvSpPr>
        <p:spPr>
          <a:xfrm>
            <a:off x="302955" y="1187676"/>
            <a:ext cx="7958397" cy="5286276"/>
          </a:xfrm>
        </p:spPr>
        <p:txBody>
          <a:bodyPr>
            <a:noAutofit/>
          </a:bodyPr>
          <a:lstStyle/>
          <a:p>
            <a:r>
              <a:rPr lang="en-US" sz="3200" dirty="0" smtClean="0"/>
              <a:t>Examples of balanced binary trees: </a:t>
            </a:r>
          </a:p>
          <a:p>
            <a:pPr lvl="1"/>
            <a:r>
              <a:rPr lang="en-US" sz="3200" dirty="0" smtClean="0"/>
              <a:t>- A tree in which </a:t>
            </a:r>
            <a:r>
              <a:rPr lang="en-US" sz="3200" dirty="0" err="1" smtClean="0"/>
              <a:t>subtrees</a:t>
            </a:r>
            <a:r>
              <a:rPr lang="en-US" sz="3200" dirty="0" smtClean="0"/>
              <a:t> of every node are proportional in size. </a:t>
            </a:r>
          </a:p>
          <a:p>
            <a:pPr lvl="1"/>
            <a:r>
              <a:rPr lang="en-US" sz="3200" dirty="0" smtClean="0"/>
              <a:t>- A tree in which </a:t>
            </a:r>
            <a:r>
              <a:rPr lang="en-US" sz="3200" dirty="0" err="1" smtClean="0"/>
              <a:t>subtrees</a:t>
            </a:r>
            <a:r>
              <a:rPr lang="en-US" sz="3200" dirty="0" smtClean="0"/>
              <a:t> of every node are proportional in height. </a:t>
            </a:r>
          </a:p>
          <a:p>
            <a:pPr lvl="1"/>
            <a:r>
              <a:rPr lang="en-US" sz="3200" dirty="0" smtClean="0"/>
              <a:t>- A tree in which </a:t>
            </a:r>
            <a:r>
              <a:rPr lang="en-US" sz="3200" dirty="0" err="1" smtClean="0"/>
              <a:t>subtrees</a:t>
            </a:r>
            <a:r>
              <a:rPr lang="en-US" sz="3200" dirty="0" smtClean="0"/>
              <a:t> of every node have the same height to within a constant difference. </a:t>
            </a:r>
          </a:p>
          <a:p>
            <a:r>
              <a:rPr lang="en-US" sz="3200" dirty="0" smtClean="0"/>
              <a:t>Note that these conditions must be enforced by some mechanism. </a:t>
            </a:r>
            <a:endParaRPr lang="en-US" sz="3200" b="1" dirty="0" smtClean="0">
              <a:solidFill>
                <a:srgbClr val="FF0000"/>
              </a:solidFill>
            </a:endParaRPr>
          </a:p>
        </p:txBody>
      </p:sp>
    </p:spTree>
    <p:extLst>
      <p:ext uri="{BB962C8B-B14F-4D97-AF65-F5344CB8AC3E}">
        <p14:creationId xmlns:p14="http://schemas.microsoft.com/office/powerpoint/2010/main" val="5197777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Binary Search Trees or BST</a:t>
            </a:r>
            <a:endParaRPr lang="en-US" dirty="0"/>
          </a:p>
        </p:txBody>
      </p:sp>
      <p:sp>
        <p:nvSpPr>
          <p:cNvPr id="3" name="Content Placeholder 2"/>
          <p:cNvSpPr>
            <a:spLocks noGrp="1"/>
          </p:cNvSpPr>
          <p:nvPr>
            <p:ph sz="quarter" idx="1"/>
          </p:nvPr>
        </p:nvSpPr>
        <p:spPr>
          <a:xfrm>
            <a:off x="152400" y="967023"/>
            <a:ext cx="8787483" cy="5506929"/>
          </a:xfrm>
        </p:spPr>
        <p:txBody>
          <a:bodyPr>
            <a:normAutofit/>
          </a:bodyPr>
          <a:lstStyle/>
          <a:p>
            <a:r>
              <a:rPr lang="en-US" dirty="0" smtClean="0"/>
              <a:t>Is the below tree balanced? Maybe. The only way to know is if you are told that it is. Some algorithms for insertion guarantee that when the tree grows to size N the height will be </a:t>
            </a:r>
            <a:r>
              <a:rPr lang="en-US" dirty="0" err="1" smtClean="0"/>
              <a:t>O(log(N</a:t>
            </a:r>
            <a:r>
              <a:rPr lang="en-US" dirty="0" smtClean="0"/>
              <a:t>)), which implies balance.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pic>
        <p:nvPicPr>
          <p:cNvPr id="5" name="Picture 4" descr="Picture 2.png"/>
          <p:cNvPicPr>
            <a:picLocks noChangeAspect="1"/>
          </p:cNvPicPr>
          <p:nvPr/>
        </p:nvPicPr>
        <p:blipFill>
          <a:blip r:embed="rId2"/>
          <a:stretch>
            <a:fillRect/>
          </a:stretch>
        </p:blipFill>
        <p:spPr>
          <a:xfrm>
            <a:off x="1153222" y="2349500"/>
            <a:ext cx="6565900" cy="4241800"/>
          </a:xfrm>
          <a:prstGeom prst="rect">
            <a:avLst/>
          </a:prstGeom>
        </p:spPr>
      </p:pic>
    </p:spTree>
    <p:extLst>
      <p:ext uri="{BB962C8B-B14F-4D97-AF65-F5344CB8AC3E}">
        <p14:creationId xmlns:p14="http://schemas.microsoft.com/office/powerpoint/2010/main" val="326631618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Binary Search Trees or BST</a:t>
            </a:r>
            <a:endParaRPr lang="en-US" dirty="0"/>
          </a:p>
        </p:txBody>
      </p:sp>
      <p:sp>
        <p:nvSpPr>
          <p:cNvPr id="3" name="Content Placeholder 2"/>
          <p:cNvSpPr>
            <a:spLocks noGrp="1"/>
          </p:cNvSpPr>
          <p:nvPr>
            <p:ph sz="quarter" idx="1"/>
          </p:nvPr>
        </p:nvSpPr>
        <p:spPr>
          <a:xfrm>
            <a:off x="152400" y="725803"/>
            <a:ext cx="8787483" cy="6132197"/>
          </a:xfrm>
        </p:spPr>
        <p:txBody>
          <a:bodyPr>
            <a:normAutofit lnSpcReduction="10000"/>
          </a:bodyPr>
          <a:lstStyle/>
          <a:p>
            <a:r>
              <a:rPr lang="en-US" dirty="0" smtClean="0"/>
              <a:t>Binary search is an example with complexity </a:t>
            </a:r>
            <a:r>
              <a:rPr lang="en-US" dirty="0" err="1" smtClean="0"/>
              <a:t>O(log</a:t>
            </a:r>
            <a:r>
              <a:rPr lang="en-US" dirty="0" smtClean="0"/>
              <a:t> </a:t>
            </a:r>
            <a:r>
              <a:rPr lang="en-US" dirty="0" err="1" smtClean="0"/>
              <a:t>n</a:t>
            </a:r>
            <a:r>
              <a:rPr lang="en-US" dirty="0" smtClean="0"/>
              <a:t>). Let's say that the nodes in the bottom level of the tree below represents items in some sorted collection. Binary search is a divide-and-conquer algorithm, and the diagram shows how we will need (at most) 4 comparisons to find the record we are searching for in this 16 item dataset.</a:t>
            </a:r>
          </a:p>
          <a:p>
            <a:r>
              <a:rPr lang="en-US" dirty="0" smtClean="0"/>
              <a:t>Assume we had instead a dataset with 32 elements. Continue the tree below to find that we will now need 5 comparisons to find what we are searching for, as the tree has only grown one level deeper when we multiplied the amount of data. As a results, the complexity of the algorithm can be described as a logarithmic order.</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pic>
        <p:nvPicPr>
          <p:cNvPr id="6" name="Picture 5" descr="Picture 1.png"/>
          <p:cNvPicPr>
            <a:picLocks noChangeAspect="1"/>
          </p:cNvPicPr>
          <p:nvPr/>
        </p:nvPicPr>
        <p:blipFill>
          <a:blip r:embed="rId2"/>
          <a:stretch>
            <a:fillRect/>
          </a:stretch>
        </p:blipFill>
        <p:spPr>
          <a:xfrm>
            <a:off x="2193736" y="4318000"/>
            <a:ext cx="4524564" cy="2311400"/>
          </a:xfrm>
          <a:prstGeom prst="rect">
            <a:avLst/>
          </a:prstGeom>
        </p:spPr>
      </p:pic>
    </p:spTree>
    <p:extLst>
      <p:ext uri="{BB962C8B-B14F-4D97-AF65-F5344CB8AC3E}">
        <p14:creationId xmlns:p14="http://schemas.microsoft.com/office/powerpoint/2010/main" val="6158099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Binary Search Trees or BST</a:t>
            </a:r>
            <a:endParaRPr lang="en-US" dirty="0"/>
          </a:p>
        </p:txBody>
      </p:sp>
      <p:sp>
        <p:nvSpPr>
          <p:cNvPr id="3" name="Content Placeholder 2"/>
          <p:cNvSpPr>
            <a:spLocks noGrp="1"/>
          </p:cNvSpPr>
          <p:nvPr>
            <p:ph sz="quarter" idx="1"/>
          </p:nvPr>
        </p:nvSpPr>
        <p:spPr>
          <a:xfrm>
            <a:off x="302955" y="725803"/>
            <a:ext cx="8636928" cy="5840097"/>
          </a:xfrm>
        </p:spPr>
        <p:txBody>
          <a:bodyPr>
            <a:normAutofit/>
          </a:bodyPr>
          <a:lstStyle/>
          <a:p>
            <a:r>
              <a:rPr lang="en-US" dirty="0" smtClean="0"/>
              <a:t>Plotting </a:t>
            </a:r>
            <a:r>
              <a:rPr lang="en-US" dirty="0" err="1" smtClean="0"/>
              <a:t>log(n</a:t>
            </a:r>
            <a:r>
              <a:rPr lang="en-US" dirty="0" smtClean="0"/>
              <a:t>) will result in a graph where the rise of the curve decelerates as </a:t>
            </a:r>
            <a:r>
              <a:rPr lang="en-US" dirty="0" err="1" smtClean="0"/>
              <a:t>n</a:t>
            </a:r>
            <a:r>
              <a:rPr lang="en-US" dirty="0" smtClean="0"/>
              <a:t> increases:</a:t>
            </a:r>
          </a:p>
        </p:txBody>
      </p:sp>
      <p:pic>
        <p:nvPicPr>
          <p:cNvPr id="7" name="Picture 6"/>
          <p:cNvPicPr>
            <a:picLocks noChangeAspect="1"/>
          </p:cNvPicPr>
          <p:nvPr/>
        </p:nvPicPr>
        <p:blipFill>
          <a:blip r:embed="rId2"/>
          <a:stretch>
            <a:fillRect/>
          </a:stretch>
        </p:blipFill>
        <p:spPr>
          <a:xfrm>
            <a:off x="934388" y="2372368"/>
            <a:ext cx="6807200" cy="3898900"/>
          </a:xfrm>
          <a:prstGeom prst="rect">
            <a:avLst/>
          </a:prstGeom>
        </p:spPr>
      </p:pic>
    </p:spTree>
    <p:extLst>
      <p:ext uri="{BB962C8B-B14F-4D97-AF65-F5344CB8AC3E}">
        <p14:creationId xmlns:p14="http://schemas.microsoft.com/office/powerpoint/2010/main" val="8263528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7047"/>
            <a:ext cx="7583487" cy="578153"/>
          </a:xfrm>
        </p:spPr>
        <p:txBody>
          <a:bodyPr/>
          <a:lstStyle/>
          <a:p>
            <a:r>
              <a:rPr lang="en-US" dirty="0" smtClean="0"/>
              <a:t>Trees</a:t>
            </a:r>
            <a:endParaRPr lang="en-US" dirty="0"/>
          </a:p>
        </p:txBody>
      </p:sp>
      <p:sp>
        <p:nvSpPr>
          <p:cNvPr id="3" name="Content Placeholder 2"/>
          <p:cNvSpPr>
            <a:spLocks noGrp="1"/>
          </p:cNvSpPr>
          <p:nvPr>
            <p:ph idx="1"/>
          </p:nvPr>
        </p:nvSpPr>
        <p:spPr>
          <a:xfrm>
            <a:off x="314477" y="965200"/>
            <a:ext cx="8466666" cy="5336419"/>
          </a:xfrm>
        </p:spPr>
        <p:txBody>
          <a:bodyPr>
            <a:normAutofit lnSpcReduction="10000"/>
          </a:bodyPr>
          <a:lstStyle/>
          <a:p>
            <a:r>
              <a:rPr lang="en-US" dirty="0" smtClean="0"/>
              <a:t>Trees are one of the most important data structures in computer science</a:t>
            </a:r>
          </a:p>
          <a:p>
            <a:pPr lvl="1"/>
            <a:r>
              <a:rPr lang="en-US" dirty="0" smtClean="0"/>
              <a:t>They come in many forms</a:t>
            </a:r>
          </a:p>
          <a:p>
            <a:pPr lvl="1"/>
            <a:r>
              <a:rPr lang="en-US" dirty="0" smtClean="0"/>
              <a:t>They provide natural representations for many kids of data that occur in applications</a:t>
            </a:r>
          </a:p>
          <a:p>
            <a:pPr lvl="1"/>
            <a:r>
              <a:rPr lang="en-US" dirty="0" smtClean="0"/>
              <a:t>They are very useful for solving a wide variety of algorithmic problems</a:t>
            </a:r>
          </a:p>
          <a:p>
            <a:r>
              <a:rPr lang="en-US" dirty="0" smtClean="0"/>
              <a:t>Static vs. Dynamic</a:t>
            </a:r>
          </a:p>
          <a:p>
            <a:pPr lvl="1"/>
            <a:r>
              <a:rPr lang="en-US" dirty="0" smtClean="0"/>
              <a:t>Some trees do not change shape while an algorithm runs (static)</a:t>
            </a:r>
          </a:p>
          <a:p>
            <a:pPr lvl="1"/>
            <a:r>
              <a:rPr lang="en-US" dirty="0" smtClean="0"/>
              <a:t>Some trees change constantly as nodes (“leafs”/”branches”) are inserted or deleted</a:t>
            </a:r>
          </a:p>
          <a:p>
            <a:pPr lvl="1"/>
            <a:r>
              <a:rPr lang="en-US" dirty="0" smtClean="0"/>
              <a:t>Game trees are used to find a solution to a problem  A given node can represent a specific game situation and the branches moving away from that node could be possible choices that can be made in a given situation</a:t>
            </a:r>
            <a:endParaRPr lang="en-US" dirty="0" smtClean="0"/>
          </a:p>
          <a:p>
            <a:endParaRPr lang="en-US" dirty="0"/>
          </a:p>
        </p:txBody>
      </p:sp>
    </p:spTree>
    <p:extLst>
      <p:ext uri="{BB962C8B-B14F-4D97-AF65-F5344CB8AC3E}">
        <p14:creationId xmlns:p14="http://schemas.microsoft.com/office/powerpoint/2010/main" val="1678706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Binary Search Trees or BST</a:t>
            </a:r>
            <a:endParaRPr lang="en-US" dirty="0"/>
          </a:p>
        </p:txBody>
      </p:sp>
      <p:sp>
        <p:nvSpPr>
          <p:cNvPr id="3" name="Content Placeholder 2"/>
          <p:cNvSpPr>
            <a:spLocks noGrp="1"/>
          </p:cNvSpPr>
          <p:nvPr>
            <p:ph sz="quarter" idx="1"/>
          </p:nvPr>
        </p:nvSpPr>
        <p:spPr>
          <a:xfrm>
            <a:off x="160286" y="725803"/>
            <a:ext cx="8856714" cy="6132197"/>
          </a:xfrm>
        </p:spPr>
        <p:txBody>
          <a:bodyPr>
            <a:noAutofit/>
          </a:bodyPr>
          <a:lstStyle/>
          <a:p>
            <a:pPr marL="100584">
              <a:spcBef>
                <a:spcPts val="200"/>
              </a:spcBef>
            </a:pPr>
            <a:r>
              <a:rPr lang="en-US" sz="2000" dirty="0" smtClean="0"/>
              <a:t>The binary search algorithm eliminates from consideration one-half of the data elements in a BST after each comparison</a:t>
            </a:r>
          </a:p>
          <a:p>
            <a:pPr marL="100584">
              <a:spcBef>
                <a:spcPts val="200"/>
              </a:spcBef>
            </a:pPr>
            <a:r>
              <a:rPr lang="en-US" sz="2000" dirty="0" smtClean="0"/>
              <a:t>The algorithm compares the search-key to the “root” of the BST and, if it is found it will indicate so</a:t>
            </a:r>
          </a:p>
          <a:p>
            <a:pPr marL="100584">
              <a:spcBef>
                <a:spcPts val="200"/>
              </a:spcBef>
            </a:pPr>
            <a:r>
              <a:rPr lang="en-US" sz="2000" dirty="0" smtClean="0"/>
              <a:t>If it is  not found the problem is reduced to searching one-half of the remaining “leafs” in the tree</a:t>
            </a:r>
          </a:p>
          <a:p>
            <a:pPr marL="100584">
              <a:spcBef>
                <a:spcPts val="200"/>
              </a:spcBef>
            </a:pPr>
            <a:r>
              <a:rPr lang="en-US" sz="2000" dirty="0" smtClean="0"/>
              <a:t>In a worse-case scenario searching a BST of 1024 data elements takes only 10 comparisons</a:t>
            </a:r>
          </a:p>
          <a:p>
            <a:pPr marL="100584">
              <a:spcBef>
                <a:spcPts val="200"/>
              </a:spcBef>
            </a:pPr>
            <a:r>
              <a:rPr lang="en-US" sz="2000" dirty="0" smtClean="0"/>
              <a:t>Repeatedly dividing 1024 by 2 yields the values 512, 256, 128, 64, 32, 16, 8, 4, 2 and 1</a:t>
            </a:r>
          </a:p>
          <a:p>
            <a:pPr marL="100584">
              <a:spcBef>
                <a:spcPts val="200"/>
              </a:spcBef>
            </a:pPr>
            <a:r>
              <a:rPr lang="en-US" sz="2000" dirty="0" smtClean="0"/>
              <a:t>The number 1024 (2 </a:t>
            </a:r>
            <a:r>
              <a:rPr lang="en-US" sz="2000" baseline="30000" dirty="0" smtClean="0"/>
              <a:t>10</a:t>
            </a:r>
            <a:r>
              <a:rPr lang="en-US" sz="2000" dirty="0" smtClean="0"/>
              <a:t>) is divided by 2 only 10 times to get the value 1</a:t>
            </a:r>
          </a:p>
          <a:p>
            <a:pPr marL="100584">
              <a:spcBef>
                <a:spcPts val="200"/>
              </a:spcBef>
            </a:pPr>
            <a:r>
              <a:rPr lang="en-US" sz="2000" dirty="0" smtClean="0"/>
              <a:t>A BST of 1048576 (2 </a:t>
            </a:r>
            <a:r>
              <a:rPr lang="en-US" sz="2000" baseline="30000" dirty="0" smtClean="0"/>
              <a:t>20</a:t>
            </a:r>
            <a:r>
              <a:rPr lang="en-US" sz="2000" dirty="0" smtClean="0"/>
              <a:t>) data elements takes a maximum of 20 comparisons to find the search key</a:t>
            </a:r>
          </a:p>
          <a:p>
            <a:pPr marL="100584">
              <a:spcBef>
                <a:spcPts val="200"/>
              </a:spcBef>
            </a:pPr>
            <a:r>
              <a:rPr lang="en-US" sz="2000" dirty="0" smtClean="0"/>
              <a:t>A BST of one billion data elements takes a maximum of </a:t>
            </a:r>
            <a:r>
              <a:rPr lang="en-US" sz="2000" dirty="0" smtClean="0"/>
              <a:t>29</a:t>
            </a:r>
            <a:r>
              <a:rPr lang="en-US" sz="2000" dirty="0" smtClean="0"/>
              <a:t> </a:t>
            </a:r>
            <a:r>
              <a:rPr lang="en-US" sz="2000" dirty="0" smtClean="0"/>
              <a:t>comparisons to find the required search key</a:t>
            </a:r>
          </a:p>
          <a:p>
            <a:pPr marL="100584">
              <a:spcBef>
                <a:spcPts val="200"/>
              </a:spcBef>
            </a:pPr>
            <a:r>
              <a:rPr lang="en-US" sz="2000" dirty="0" smtClean="0"/>
              <a:t>For a one billion data element LINEAR linked list the average amount of comparisons would be 500 million!  With a BST it is no more than 30.</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p:txBody>
      </p:sp>
    </p:spTree>
    <p:extLst>
      <p:ext uri="{BB962C8B-B14F-4D97-AF65-F5344CB8AC3E}">
        <p14:creationId xmlns:p14="http://schemas.microsoft.com/office/powerpoint/2010/main" val="36289424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Binary Search Trees Definition</a:t>
            </a:r>
            <a:endParaRPr lang="en-US" dirty="0"/>
          </a:p>
        </p:txBody>
      </p:sp>
      <p:sp>
        <p:nvSpPr>
          <p:cNvPr id="3" name="Content Placeholder 2"/>
          <p:cNvSpPr>
            <a:spLocks noGrp="1"/>
          </p:cNvSpPr>
          <p:nvPr>
            <p:ph sz="quarter" idx="1"/>
          </p:nvPr>
        </p:nvSpPr>
        <p:spPr>
          <a:xfrm>
            <a:off x="177800" y="725803"/>
            <a:ext cx="8762083" cy="6132197"/>
          </a:xfrm>
        </p:spPr>
        <p:txBody>
          <a:bodyPr>
            <a:noAutofit/>
          </a:bodyPr>
          <a:lstStyle/>
          <a:p>
            <a:r>
              <a:rPr lang="en-US" sz="2000" dirty="0" smtClean="0"/>
              <a:t>An empty/null tree is a valid BST.  A node is the root of a valid BST if its left pointer points to a BST in which all nodes have keys that are less than its own, and it has a right pointer that points to a BST in which all nodes have keys that are no less than its own.</a:t>
            </a:r>
          </a:p>
          <a:p>
            <a:r>
              <a:rPr lang="en-US" sz="2000" dirty="0" smtClean="0"/>
              <a:t>Does this sound “recursive”?  It should… The recursive structure of </a:t>
            </a:r>
            <a:r>
              <a:rPr lang="en-US" sz="2000" dirty="0" err="1" smtClean="0"/>
              <a:t>BSTs</a:t>
            </a:r>
            <a:r>
              <a:rPr lang="en-US" sz="2000" dirty="0" smtClean="0"/>
              <a:t> is very important.</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p:txBody>
      </p:sp>
      <p:pic>
        <p:nvPicPr>
          <p:cNvPr id="4" name="Picture 3" descr="Picture 1.png"/>
          <p:cNvPicPr>
            <a:picLocks noChangeAspect="1"/>
          </p:cNvPicPr>
          <p:nvPr/>
        </p:nvPicPr>
        <p:blipFill>
          <a:blip r:embed="rId2"/>
          <a:stretch>
            <a:fillRect/>
          </a:stretch>
        </p:blipFill>
        <p:spPr>
          <a:xfrm>
            <a:off x="1143000" y="2889250"/>
            <a:ext cx="6619875" cy="3506418"/>
          </a:xfrm>
          <a:prstGeom prst="rect">
            <a:avLst/>
          </a:prstGeom>
        </p:spPr>
      </p:pic>
    </p:spTree>
    <p:extLst>
      <p:ext uri="{BB962C8B-B14F-4D97-AF65-F5344CB8AC3E}">
        <p14:creationId xmlns:p14="http://schemas.microsoft.com/office/powerpoint/2010/main" val="124116858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BST Algorithms - insert</a:t>
            </a:r>
            <a:endParaRPr lang="en-US" dirty="0"/>
          </a:p>
        </p:txBody>
      </p:sp>
      <p:sp>
        <p:nvSpPr>
          <p:cNvPr id="3" name="Content Placeholder 2"/>
          <p:cNvSpPr>
            <a:spLocks noGrp="1"/>
          </p:cNvSpPr>
          <p:nvPr>
            <p:ph sz="quarter" idx="1"/>
          </p:nvPr>
        </p:nvSpPr>
        <p:spPr>
          <a:xfrm>
            <a:off x="203200" y="725803"/>
            <a:ext cx="8736683" cy="6132197"/>
          </a:xfrm>
        </p:spPr>
        <p:txBody>
          <a:bodyPr>
            <a:noAutofit/>
          </a:bodyPr>
          <a:lstStyle/>
          <a:p>
            <a:r>
              <a:rPr lang="en-US" sz="2000" dirty="0" smtClean="0"/>
              <a:t>Assume that we have a new node containing the value </a:t>
            </a:r>
            <a:r>
              <a:rPr lang="en-US" sz="2000" b="1" dirty="0" err="1" smtClean="0">
                <a:solidFill>
                  <a:srgbClr val="FF0000"/>
                </a:solidFill>
              </a:rPr>
              <a:t>m</a:t>
            </a:r>
            <a:r>
              <a:rPr lang="en-US" sz="2000" dirty="0" smtClean="0"/>
              <a:t>.  Let </a:t>
            </a:r>
            <a:r>
              <a:rPr lang="en-US" sz="2000" b="1" dirty="0" smtClean="0">
                <a:solidFill>
                  <a:srgbClr val="FF0000"/>
                </a:solidFill>
              </a:rPr>
              <a:t>top</a:t>
            </a:r>
            <a:r>
              <a:rPr lang="en-US" sz="2000" dirty="0" smtClean="0"/>
              <a:t> be a reference to the top of the tree.</a:t>
            </a:r>
            <a:br>
              <a:rPr lang="en-US" sz="2000" dirty="0" smtClean="0"/>
            </a:br>
            <a:endParaRPr lang="en-US" sz="2000" dirty="0" smtClean="0"/>
          </a:p>
          <a:p>
            <a:r>
              <a:rPr lang="en-US" sz="2000" dirty="0" smtClean="0"/>
              <a:t>REPEAT:</a:t>
            </a:r>
            <a:br>
              <a:rPr lang="en-US" sz="2000" dirty="0" smtClean="0"/>
            </a:br>
            <a:endParaRPr lang="en-US" sz="2000" dirty="0" smtClean="0"/>
          </a:p>
          <a:p>
            <a:pPr lvl="1"/>
            <a:r>
              <a:rPr lang="en-US" sz="2000" dirty="0" smtClean="0"/>
              <a:t>If </a:t>
            </a:r>
            <a:r>
              <a:rPr lang="en-US" sz="2000" b="1" dirty="0" smtClean="0">
                <a:solidFill>
                  <a:srgbClr val="FF0000"/>
                </a:solidFill>
              </a:rPr>
              <a:t>top</a:t>
            </a:r>
            <a:r>
              <a:rPr lang="en-US" sz="2000" dirty="0" smtClean="0"/>
              <a:t> is an empty tree, then set it equal to the node containing </a:t>
            </a:r>
            <a:r>
              <a:rPr lang="en-US" sz="2000" b="1" dirty="0" err="1" smtClean="0">
                <a:solidFill>
                  <a:srgbClr val="FF0000"/>
                </a:solidFill>
              </a:rPr>
              <a:t>m</a:t>
            </a:r>
            <a:r>
              <a:rPr lang="en-US" sz="2000" dirty="0" smtClean="0"/>
              <a:t>.  Return.</a:t>
            </a:r>
            <a:br>
              <a:rPr lang="en-US" sz="2000" dirty="0" smtClean="0"/>
            </a:br>
            <a:endParaRPr lang="en-US" sz="2000" dirty="0" smtClean="0"/>
          </a:p>
          <a:p>
            <a:pPr lvl="1"/>
            <a:r>
              <a:rPr lang="en-US" sz="2000" dirty="0" smtClean="0"/>
              <a:t>If </a:t>
            </a:r>
            <a:r>
              <a:rPr lang="en-US" sz="2000" b="1" dirty="0" smtClean="0">
                <a:solidFill>
                  <a:srgbClr val="FF0000"/>
                </a:solidFill>
              </a:rPr>
              <a:t>top</a:t>
            </a:r>
            <a:r>
              <a:rPr lang="en-US" sz="2000" dirty="0" smtClean="0"/>
              <a:t> is not empty, then compare </a:t>
            </a:r>
            <a:r>
              <a:rPr lang="en-US" sz="2000" b="1" dirty="0" err="1" smtClean="0">
                <a:solidFill>
                  <a:srgbClr val="FF0000"/>
                </a:solidFill>
              </a:rPr>
              <a:t>m</a:t>
            </a:r>
            <a:r>
              <a:rPr lang="en-US" sz="2000" dirty="0" smtClean="0"/>
              <a:t> to the key stored in the root.  If </a:t>
            </a:r>
            <a:r>
              <a:rPr lang="en-US" sz="2000" b="1" dirty="0" err="1" smtClean="0">
                <a:solidFill>
                  <a:srgbClr val="FF0000"/>
                </a:solidFill>
              </a:rPr>
              <a:t>m</a:t>
            </a:r>
            <a:r>
              <a:rPr lang="en-US" sz="2000" dirty="0" smtClean="0"/>
              <a:t> is less than the key in the root, then set </a:t>
            </a:r>
            <a:r>
              <a:rPr lang="en-US" sz="2000" b="1" dirty="0" smtClean="0">
                <a:solidFill>
                  <a:srgbClr val="FF0000"/>
                </a:solidFill>
              </a:rPr>
              <a:t>top</a:t>
            </a:r>
            <a:r>
              <a:rPr lang="en-US" sz="2000" dirty="0" smtClean="0"/>
              <a:t> equal to the left </a:t>
            </a:r>
            <a:r>
              <a:rPr lang="en-US" sz="2000" dirty="0" err="1" smtClean="0"/>
              <a:t>subtree</a:t>
            </a:r>
            <a:r>
              <a:rPr lang="en-US" sz="2000" dirty="0" smtClean="0"/>
              <a:t>; otherwise set </a:t>
            </a:r>
            <a:r>
              <a:rPr lang="en-US" sz="2000" b="1" dirty="0" smtClean="0">
                <a:solidFill>
                  <a:srgbClr val="FF0000"/>
                </a:solidFill>
              </a:rPr>
              <a:t>top</a:t>
            </a:r>
            <a:r>
              <a:rPr lang="en-US" sz="2000" dirty="0" smtClean="0"/>
              <a:t> equal to the right </a:t>
            </a:r>
            <a:r>
              <a:rPr lang="en-US" sz="2000" dirty="0" err="1" smtClean="0"/>
              <a:t>subtree</a:t>
            </a:r>
            <a:r>
              <a:rPr lang="en-US" sz="2000" dirty="0" smtClean="0"/>
              <a:t>.</a:t>
            </a:r>
          </a:p>
        </p:txBody>
      </p:sp>
    </p:spTree>
    <p:extLst>
      <p:ext uri="{BB962C8B-B14F-4D97-AF65-F5344CB8AC3E}">
        <p14:creationId xmlns:p14="http://schemas.microsoft.com/office/powerpoint/2010/main" val="31009854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BST Algorithms - insert</a:t>
            </a:r>
            <a:endParaRPr lang="en-US" dirty="0"/>
          </a:p>
        </p:txBody>
      </p:sp>
      <p:pic>
        <p:nvPicPr>
          <p:cNvPr id="4" name="Picture 3"/>
          <p:cNvPicPr>
            <a:picLocks noChangeAspect="1"/>
          </p:cNvPicPr>
          <p:nvPr/>
        </p:nvPicPr>
        <p:blipFill>
          <a:blip r:embed="rId2">
            <a:alphaModFix/>
          </a:blip>
          <a:stretch>
            <a:fillRect/>
          </a:stretch>
        </p:blipFill>
        <p:spPr>
          <a:xfrm>
            <a:off x="3227387" y="2908300"/>
            <a:ext cx="2301875" cy="1435100"/>
          </a:xfrm>
          <a:prstGeom prst="rect">
            <a:avLst/>
          </a:prstGeom>
        </p:spPr>
      </p:pic>
      <p:sp>
        <p:nvSpPr>
          <p:cNvPr id="3" name="Content Placeholder 2"/>
          <p:cNvSpPr>
            <a:spLocks noGrp="1"/>
          </p:cNvSpPr>
          <p:nvPr>
            <p:ph sz="quarter" idx="1"/>
          </p:nvPr>
        </p:nvSpPr>
        <p:spPr>
          <a:xfrm>
            <a:off x="0" y="725804"/>
            <a:ext cx="8939883" cy="1026796"/>
          </a:xfrm>
        </p:spPr>
        <p:txBody>
          <a:bodyPr>
            <a:noAutofit/>
          </a:bodyPr>
          <a:lstStyle/>
          <a:p>
            <a:r>
              <a:rPr lang="en-US" sz="2000" dirty="0" smtClean="0"/>
              <a:t>Consider the insertion of the number 3 into the below tree:</a:t>
            </a:r>
          </a:p>
          <a:p>
            <a:pPr lvl="1"/>
            <a:r>
              <a:rPr lang="en-US" sz="1700" dirty="0" smtClean="0"/>
              <a:t>Let’s add 3, then 9 then 2 to the following tree</a:t>
            </a:r>
          </a:p>
        </p:txBody>
      </p:sp>
      <p:pic>
        <p:nvPicPr>
          <p:cNvPr id="5" name="Picture 4"/>
          <p:cNvPicPr>
            <a:picLocks noChangeAspect="1"/>
          </p:cNvPicPr>
          <p:nvPr/>
        </p:nvPicPr>
        <p:blipFill>
          <a:blip r:embed="rId3"/>
          <a:stretch>
            <a:fillRect/>
          </a:stretch>
        </p:blipFill>
        <p:spPr>
          <a:xfrm>
            <a:off x="2770187" y="2705100"/>
            <a:ext cx="3454400" cy="1638300"/>
          </a:xfrm>
          <a:prstGeom prst="rect">
            <a:avLst/>
          </a:prstGeom>
        </p:spPr>
      </p:pic>
      <p:pic>
        <p:nvPicPr>
          <p:cNvPr id="6" name="Picture 5"/>
          <p:cNvPicPr>
            <a:picLocks noChangeAspect="1"/>
          </p:cNvPicPr>
          <p:nvPr/>
        </p:nvPicPr>
        <p:blipFill>
          <a:blip r:embed="rId4"/>
          <a:stretch>
            <a:fillRect/>
          </a:stretch>
        </p:blipFill>
        <p:spPr>
          <a:xfrm>
            <a:off x="2778125" y="3149600"/>
            <a:ext cx="3670300" cy="965200"/>
          </a:xfrm>
          <a:prstGeom prst="rect">
            <a:avLst/>
          </a:prstGeom>
        </p:spPr>
      </p:pic>
      <p:pic>
        <p:nvPicPr>
          <p:cNvPr id="7" name="Picture 6"/>
          <p:cNvPicPr>
            <a:picLocks noChangeAspect="1"/>
          </p:cNvPicPr>
          <p:nvPr/>
        </p:nvPicPr>
        <p:blipFill>
          <a:blip r:embed="rId5"/>
          <a:stretch>
            <a:fillRect/>
          </a:stretch>
        </p:blipFill>
        <p:spPr>
          <a:xfrm>
            <a:off x="3227387" y="3124200"/>
            <a:ext cx="2527300" cy="1422400"/>
          </a:xfrm>
          <a:prstGeom prst="rect">
            <a:avLst/>
          </a:prstGeom>
        </p:spPr>
      </p:pic>
      <p:pic>
        <p:nvPicPr>
          <p:cNvPr id="9" name="Picture 8"/>
          <p:cNvPicPr>
            <a:picLocks noChangeAspect="1"/>
          </p:cNvPicPr>
          <p:nvPr/>
        </p:nvPicPr>
        <p:blipFill>
          <a:blip r:embed="rId6"/>
          <a:stretch>
            <a:fillRect/>
          </a:stretch>
        </p:blipFill>
        <p:spPr>
          <a:xfrm>
            <a:off x="3209925" y="2705100"/>
            <a:ext cx="3238500" cy="1320800"/>
          </a:xfrm>
          <a:prstGeom prst="rect">
            <a:avLst/>
          </a:prstGeom>
        </p:spPr>
      </p:pic>
      <p:pic>
        <p:nvPicPr>
          <p:cNvPr id="10" name="Picture 9"/>
          <p:cNvPicPr>
            <a:picLocks noChangeAspect="1"/>
          </p:cNvPicPr>
          <p:nvPr/>
        </p:nvPicPr>
        <p:blipFill>
          <a:blip r:embed="rId7"/>
          <a:stretch>
            <a:fillRect/>
          </a:stretch>
        </p:blipFill>
        <p:spPr>
          <a:xfrm>
            <a:off x="2973387" y="2705100"/>
            <a:ext cx="3251200" cy="1371600"/>
          </a:xfrm>
          <a:prstGeom prst="rect">
            <a:avLst/>
          </a:prstGeom>
        </p:spPr>
      </p:pic>
      <p:pic>
        <p:nvPicPr>
          <p:cNvPr id="12" name="Picture 11"/>
          <p:cNvPicPr>
            <a:picLocks noChangeAspect="1"/>
          </p:cNvPicPr>
          <p:nvPr/>
        </p:nvPicPr>
        <p:blipFill>
          <a:blip r:embed="rId8"/>
          <a:stretch>
            <a:fillRect/>
          </a:stretch>
        </p:blipFill>
        <p:spPr>
          <a:xfrm>
            <a:off x="3108325" y="2933700"/>
            <a:ext cx="3340100" cy="2362200"/>
          </a:xfrm>
          <a:prstGeom prst="rect">
            <a:avLst/>
          </a:prstGeom>
        </p:spPr>
      </p:pic>
      <p:pic>
        <p:nvPicPr>
          <p:cNvPr id="13" name="Picture 12"/>
          <p:cNvPicPr>
            <a:picLocks noChangeAspect="1"/>
          </p:cNvPicPr>
          <p:nvPr/>
        </p:nvPicPr>
        <p:blipFill>
          <a:blip r:embed="rId9"/>
          <a:stretch>
            <a:fillRect/>
          </a:stretch>
        </p:blipFill>
        <p:spPr>
          <a:xfrm>
            <a:off x="2468562" y="2832100"/>
            <a:ext cx="3060700" cy="2387600"/>
          </a:xfrm>
          <a:prstGeom prst="rect">
            <a:avLst/>
          </a:prstGeom>
        </p:spPr>
      </p:pic>
      <p:pic>
        <p:nvPicPr>
          <p:cNvPr id="14" name="Picture 13"/>
          <p:cNvPicPr>
            <a:picLocks noChangeAspect="1"/>
          </p:cNvPicPr>
          <p:nvPr/>
        </p:nvPicPr>
        <p:blipFill>
          <a:blip r:embed="rId10"/>
          <a:stretch>
            <a:fillRect/>
          </a:stretch>
        </p:blipFill>
        <p:spPr>
          <a:xfrm>
            <a:off x="3627437" y="3200400"/>
            <a:ext cx="3987800" cy="2019300"/>
          </a:xfrm>
          <a:prstGeom prst="rect">
            <a:avLst/>
          </a:prstGeom>
        </p:spPr>
      </p:pic>
      <p:pic>
        <p:nvPicPr>
          <p:cNvPr id="15" name="Picture 14"/>
          <p:cNvPicPr>
            <a:picLocks noChangeAspect="1"/>
          </p:cNvPicPr>
          <p:nvPr/>
        </p:nvPicPr>
        <p:blipFill>
          <a:blip r:embed="rId11"/>
          <a:stretch>
            <a:fillRect/>
          </a:stretch>
        </p:blipFill>
        <p:spPr>
          <a:xfrm>
            <a:off x="3627437" y="3289300"/>
            <a:ext cx="4635500" cy="2514600"/>
          </a:xfrm>
          <a:prstGeom prst="rect">
            <a:avLst/>
          </a:prstGeom>
        </p:spPr>
      </p:pic>
      <p:pic>
        <p:nvPicPr>
          <p:cNvPr id="20" name="Picture 19"/>
          <p:cNvPicPr>
            <a:picLocks noChangeAspect="1"/>
          </p:cNvPicPr>
          <p:nvPr/>
        </p:nvPicPr>
        <p:blipFill>
          <a:blip r:embed="rId12"/>
          <a:stretch>
            <a:fillRect/>
          </a:stretch>
        </p:blipFill>
        <p:spPr>
          <a:xfrm>
            <a:off x="2468562" y="2908300"/>
            <a:ext cx="3784600" cy="2324100"/>
          </a:xfrm>
          <a:prstGeom prst="rect">
            <a:avLst/>
          </a:prstGeom>
        </p:spPr>
      </p:pic>
      <p:pic>
        <p:nvPicPr>
          <p:cNvPr id="21" name="Picture 20"/>
          <p:cNvPicPr>
            <a:picLocks noChangeAspect="1"/>
          </p:cNvPicPr>
          <p:nvPr/>
        </p:nvPicPr>
        <p:blipFill>
          <a:blip r:embed="rId13"/>
          <a:stretch>
            <a:fillRect/>
          </a:stretch>
        </p:blipFill>
        <p:spPr>
          <a:xfrm>
            <a:off x="1350962" y="3200400"/>
            <a:ext cx="4902200" cy="2222500"/>
          </a:xfrm>
          <a:prstGeom prst="rect">
            <a:avLst/>
          </a:prstGeom>
        </p:spPr>
      </p:pic>
      <p:pic>
        <p:nvPicPr>
          <p:cNvPr id="22" name="Picture 21"/>
          <p:cNvPicPr>
            <a:picLocks noChangeAspect="1"/>
          </p:cNvPicPr>
          <p:nvPr/>
        </p:nvPicPr>
        <p:blipFill>
          <a:blip r:embed="rId14"/>
          <a:stretch>
            <a:fillRect/>
          </a:stretch>
        </p:blipFill>
        <p:spPr>
          <a:xfrm>
            <a:off x="2046287" y="3289300"/>
            <a:ext cx="4178300" cy="2273300"/>
          </a:xfrm>
          <a:prstGeom prst="rect">
            <a:avLst/>
          </a:prstGeom>
        </p:spPr>
      </p:pic>
      <p:pic>
        <p:nvPicPr>
          <p:cNvPr id="24" name="Picture 23"/>
          <p:cNvPicPr>
            <a:picLocks noChangeAspect="1"/>
          </p:cNvPicPr>
          <p:nvPr/>
        </p:nvPicPr>
        <p:blipFill>
          <a:blip r:embed="rId15"/>
          <a:stretch>
            <a:fillRect/>
          </a:stretch>
        </p:blipFill>
        <p:spPr>
          <a:xfrm>
            <a:off x="1538287" y="3289300"/>
            <a:ext cx="4686300" cy="3263900"/>
          </a:xfrm>
          <a:prstGeom prst="rect">
            <a:avLst/>
          </a:prstGeom>
        </p:spPr>
      </p:pic>
    </p:spTree>
    <p:extLst>
      <p:ext uri="{BB962C8B-B14F-4D97-AF65-F5344CB8AC3E}">
        <p14:creationId xmlns:p14="http://schemas.microsoft.com/office/powerpoint/2010/main" val="21684561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BST Algorithms - SEARCH</a:t>
            </a:r>
            <a:endParaRPr lang="en-US" dirty="0"/>
          </a:p>
        </p:txBody>
      </p:sp>
      <p:sp>
        <p:nvSpPr>
          <p:cNvPr id="3" name="Content Placeholder 2"/>
          <p:cNvSpPr>
            <a:spLocks noGrp="1"/>
          </p:cNvSpPr>
          <p:nvPr>
            <p:ph sz="quarter" idx="1"/>
          </p:nvPr>
        </p:nvSpPr>
        <p:spPr>
          <a:xfrm>
            <a:off x="165099" y="725804"/>
            <a:ext cx="8686801" cy="5925822"/>
          </a:xfrm>
        </p:spPr>
        <p:txBody>
          <a:bodyPr>
            <a:noAutofit/>
          </a:bodyPr>
          <a:lstStyle/>
          <a:p>
            <a:r>
              <a:rPr lang="en-US" sz="2000" dirty="0" smtClean="0"/>
              <a:t>The following algorithm searches for a node with the value m in a binary search tree</a:t>
            </a:r>
            <a:r>
              <a:rPr lang="en-US" sz="2000" dirty="0" smtClean="0"/>
              <a:t>.</a:t>
            </a:r>
            <a:endParaRPr lang="en-US" sz="2000" dirty="0" smtClean="0"/>
          </a:p>
          <a:p>
            <a:r>
              <a:rPr lang="en-US" sz="2000" dirty="0" smtClean="0"/>
              <a:t>Let </a:t>
            </a:r>
            <a:r>
              <a:rPr lang="en-US" sz="2000" b="1" dirty="0" smtClean="0">
                <a:solidFill>
                  <a:srgbClr val="FF0000"/>
                </a:solidFill>
              </a:rPr>
              <a:t>top</a:t>
            </a:r>
            <a:r>
              <a:rPr lang="en-US" sz="2000" dirty="0" smtClean="0"/>
              <a:t> be a reference to the top of the </a:t>
            </a:r>
            <a:r>
              <a:rPr lang="en-US" sz="2000" dirty="0" smtClean="0"/>
              <a:t>tree</a:t>
            </a:r>
            <a:endParaRPr lang="en-US" sz="2000" dirty="0" smtClean="0"/>
          </a:p>
          <a:p>
            <a:r>
              <a:rPr lang="en-US" sz="2000" dirty="0" smtClean="0"/>
              <a:t>REPEAT:</a:t>
            </a:r>
            <a:br>
              <a:rPr lang="en-US" sz="2000" dirty="0" smtClean="0"/>
            </a:br>
            <a:endParaRPr lang="en-US" sz="2000" dirty="0" smtClean="0"/>
          </a:p>
          <a:p>
            <a:pPr lvl="1"/>
            <a:r>
              <a:rPr lang="en-US" sz="2000" dirty="0" smtClean="0"/>
              <a:t>If </a:t>
            </a:r>
            <a:r>
              <a:rPr lang="en-US" sz="2000" b="1" dirty="0" smtClean="0">
                <a:solidFill>
                  <a:srgbClr val="FF0000"/>
                </a:solidFill>
              </a:rPr>
              <a:t>top</a:t>
            </a:r>
            <a:r>
              <a:rPr lang="en-US" sz="2000" dirty="0" smtClean="0"/>
              <a:t> is an empty tree, then return a null reference indicate that </a:t>
            </a:r>
            <a:r>
              <a:rPr lang="en-US" sz="2000" b="1" dirty="0" err="1" smtClean="0">
                <a:solidFill>
                  <a:srgbClr val="FF0000"/>
                </a:solidFill>
              </a:rPr>
              <a:t>m</a:t>
            </a:r>
            <a:r>
              <a:rPr lang="en-US" sz="2000" dirty="0" smtClean="0"/>
              <a:t> is not in the tree.</a:t>
            </a:r>
            <a:br>
              <a:rPr lang="en-US" sz="2000" dirty="0" smtClean="0"/>
            </a:br>
            <a:endParaRPr lang="en-US" sz="2000" dirty="0" smtClean="0"/>
          </a:p>
          <a:p>
            <a:pPr lvl="1"/>
            <a:r>
              <a:rPr lang="en-US" sz="2000" dirty="0" smtClean="0"/>
              <a:t>If </a:t>
            </a:r>
            <a:r>
              <a:rPr lang="en-US" sz="2000" b="1" dirty="0" smtClean="0">
                <a:solidFill>
                  <a:srgbClr val="FF0000"/>
                </a:solidFill>
              </a:rPr>
              <a:t>top</a:t>
            </a:r>
            <a:r>
              <a:rPr lang="en-US" sz="2000" dirty="0" smtClean="0"/>
              <a:t> is not empty, then compare </a:t>
            </a:r>
            <a:r>
              <a:rPr lang="en-US" sz="2000" b="1" dirty="0" err="1" smtClean="0">
                <a:solidFill>
                  <a:srgbClr val="FF0000"/>
                </a:solidFill>
              </a:rPr>
              <a:t>m</a:t>
            </a:r>
            <a:r>
              <a:rPr lang="en-US" sz="2000" dirty="0" smtClean="0"/>
              <a:t> to the key stored in the root.  If </a:t>
            </a:r>
            <a:r>
              <a:rPr lang="en-US" sz="2000" b="1" dirty="0" err="1" smtClean="0">
                <a:solidFill>
                  <a:srgbClr val="FF0000"/>
                </a:solidFill>
              </a:rPr>
              <a:t>m</a:t>
            </a:r>
            <a:r>
              <a:rPr lang="en-US" sz="2000" dirty="0" smtClean="0"/>
              <a:t> is less than the key in the root, then set </a:t>
            </a:r>
            <a:r>
              <a:rPr lang="en-US" sz="2000" b="1" dirty="0" smtClean="0">
                <a:solidFill>
                  <a:srgbClr val="FF0000"/>
                </a:solidFill>
              </a:rPr>
              <a:t>top</a:t>
            </a:r>
            <a:r>
              <a:rPr lang="en-US" sz="2000" dirty="0" smtClean="0"/>
              <a:t> equal to the left </a:t>
            </a:r>
            <a:r>
              <a:rPr lang="en-US" sz="2000" dirty="0" err="1" smtClean="0"/>
              <a:t>subtree</a:t>
            </a:r>
            <a:r>
              <a:rPr lang="en-US" sz="2000" dirty="0" smtClean="0"/>
              <a:t/>
            </a:r>
            <a:br>
              <a:rPr lang="en-US" sz="2000" dirty="0" smtClean="0"/>
            </a:br>
            <a:endParaRPr lang="en-US" sz="2000" dirty="0" smtClean="0"/>
          </a:p>
          <a:p>
            <a:pPr lvl="1"/>
            <a:r>
              <a:rPr lang="en-US" sz="2000" dirty="0" smtClean="0"/>
              <a:t>If </a:t>
            </a:r>
            <a:r>
              <a:rPr lang="en-US" sz="2000" b="1" dirty="0" err="1" smtClean="0">
                <a:solidFill>
                  <a:srgbClr val="FF0000"/>
                </a:solidFill>
              </a:rPr>
              <a:t>m</a:t>
            </a:r>
            <a:r>
              <a:rPr lang="en-US" sz="2000" dirty="0" smtClean="0"/>
              <a:t> is great than the key in the root, then set </a:t>
            </a:r>
            <a:r>
              <a:rPr lang="en-US" sz="2000" b="1" dirty="0" smtClean="0">
                <a:solidFill>
                  <a:srgbClr val="FF0000"/>
                </a:solidFill>
              </a:rPr>
              <a:t>top</a:t>
            </a:r>
            <a:r>
              <a:rPr lang="en-US" sz="2000" dirty="0" smtClean="0"/>
              <a:t> equal to the right </a:t>
            </a:r>
            <a:r>
              <a:rPr lang="en-US" sz="2000" dirty="0" err="1" smtClean="0"/>
              <a:t>subtree</a:t>
            </a:r>
            <a:r>
              <a:rPr lang="en-US" sz="2000" dirty="0" smtClean="0"/>
              <a:t/>
            </a:r>
            <a:br>
              <a:rPr lang="en-US" sz="2000" dirty="0" smtClean="0"/>
            </a:br>
            <a:endParaRPr lang="en-US" sz="2000" dirty="0" smtClean="0"/>
          </a:p>
          <a:p>
            <a:pPr lvl="1"/>
            <a:r>
              <a:rPr lang="en-US" sz="2000" dirty="0" smtClean="0"/>
              <a:t>Otherwise return </a:t>
            </a:r>
            <a:r>
              <a:rPr lang="en-US" sz="2000" b="1" dirty="0" smtClean="0">
                <a:solidFill>
                  <a:srgbClr val="FF0000"/>
                </a:solidFill>
              </a:rPr>
              <a:t>to</a:t>
            </a:r>
            <a:r>
              <a:rPr lang="en-US" sz="2000" dirty="0" smtClean="0"/>
              <a:t>p</a:t>
            </a:r>
          </a:p>
        </p:txBody>
      </p:sp>
    </p:spTree>
    <p:extLst>
      <p:ext uri="{BB962C8B-B14F-4D97-AF65-F5344CB8AC3E}">
        <p14:creationId xmlns:p14="http://schemas.microsoft.com/office/powerpoint/2010/main" val="55778132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BST Algorithms - Searching</a:t>
            </a:r>
            <a:endParaRPr lang="en-US" dirty="0"/>
          </a:p>
        </p:txBody>
      </p:sp>
      <p:sp>
        <p:nvSpPr>
          <p:cNvPr id="3" name="Content Placeholder 2"/>
          <p:cNvSpPr>
            <a:spLocks noGrp="1"/>
          </p:cNvSpPr>
          <p:nvPr>
            <p:ph sz="quarter" idx="1"/>
          </p:nvPr>
        </p:nvSpPr>
        <p:spPr>
          <a:xfrm>
            <a:off x="152400" y="725803"/>
            <a:ext cx="8787483" cy="6132197"/>
          </a:xfrm>
        </p:spPr>
        <p:txBody>
          <a:bodyPr>
            <a:noAutofit/>
          </a:bodyPr>
          <a:lstStyle/>
          <a:p>
            <a:r>
              <a:rPr lang="en-US" sz="2000" dirty="0" smtClean="0"/>
              <a:t>Note that the search and insertion algorithms are almost identical</a:t>
            </a:r>
          </a:p>
          <a:p>
            <a:r>
              <a:rPr lang="en-US" sz="2000" dirty="0" smtClean="0"/>
              <a:t>They both consist of a traversal of the BST to find the location of a value</a:t>
            </a:r>
          </a:p>
          <a:p>
            <a:r>
              <a:rPr lang="en-US" sz="2000" dirty="0" smtClean="0"/>
              <a:t>Both algorithms traverse a single path through the tree, so their complexity is determined by the longest possible path in the tree</a:t>
            </a:r>
          </a:p>
          <a:p>
            <a:r>
              <a:rPr lang="en-US" sz="2000" dirty="0" smtClean="0"/>
              <a:t>The length of the longest path in a tree defines the height of the tree – also defined as the number of levels in the tree indexing from zero:</a:t>
            </a:r>
          </a:p>
        </p:txBody>
      </p:sp>
      <p:pic>
        <p:nvPicPr>
          <p:cNvPr id="4" name="Picture 3"/>
          <p:cNvPicPr>
            <a:picLocks noChangeAspect="1"/>
          </p:cNvPicPr>
          <p:nvPr/>
        </p:nvPicPr>
        <p:blipFill>
          <a:blip r:embed="rId2"/>
          <a:stretch>
            <a:fillRect/>
          </a:stretch>
        </p:blipFill>
        <p:spPr>
          <a:xfrm>
            <a:off x="1460500" y="3708400"/>
            <a:ext cx="5422900" cy="2844800"/>
          </a:xfrm>
          <a:prstGeom prst="rect">
            <a:avLst/>
          </a:prstGeom>
        </p:spPr>
      </p:pic>
    </p:spTree>
    <p:extLst>
      <p:ext uri="{BB962C8B-B14F-4D97-AF65-F5344CB8AC3E}">
        <p14:creationId xmlns:p14="http://schemas.microsoft.com/office/powerpoint/2010/main" val="294770038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BALANCED Binary Search Trees</a:t>
            </a:r>
            <a:endParaRPr lang="en-US" dirty="0"/>
          </a:p>
        </p:txBody>
      </p:sp>
      <p:sp>
        <p:nvSpPr>
          <p:cNvPr id="3" name="Content Placeholder 2"/>
          <p:cNvSpPr>
            <a:spLocks noGrp="1"/>
          </p:cNvSpPr>
          <p:nvPr>
            <p:ph sz="quarter" idx="1"/>
          </p:nvPr>
        </p:nvSpPr>
        <p:spPr>
          <a:xfrm>
            <a:off x="1" y="725804"/>
            <a:ext cx="8461550" cy="5925822"/>
          </a:xfrm>
        </p:spPr>
        <p:txBody>
          <a:bodyPr>
            <a:noAutofit/>
          </a:bodyPr>
          <a:lstStyle/>
          <a:p>
            <a:r>
              <a:rPr lang="en-US" sz="2000" dirty="0" smtClean="0"/>
              <a:t>A perfectly balanced BST can be constructed directly from a dataset that is in sorted order in O(N) time:  it’s linear</a:t>
            </a:r>
          </a:p>
          <a:p>
            <a:pPr>
              <a:buNone/>
            </a:pPr>
            <a:r>
              <a:rPr lang="en-US" sz="2000" dirty="0" smtClean="0"/>
              <a:t/>
            </a:r>
            <a:br>
              <a:rPr lang="en-US" sz="2000" dirty="0" smtClean="0"/>
            </a:br>
            <a:r>
              <a:rPr lang="en-US" sz="2000" dirty="0" smtClean="0"/>
              <a:t>If an array is empty, then return</a:t>
            </a:r>
            <a:br>
              <a:rPr lang="en-US" sz="2000" dirty="0" smtClean="0"/>
            </a:br>
            <a:r>
              <a:rPr lang="en-US" sz="2000" dirty="0" smtClean="0"/>
              <a:t/>
            </a:r>
            <a:br>
              <a:rPr lang="en-US" sz="2000" dirty="0" smtClean="0"/>
            </a:br>
            <a:r>
              <a:rPr lang="en-US" sz="2000" dirty="0" smtClean="0"/>
              <a:t>Otherwise create a node containing the value in the middle element</a:t>
            </a:r>
            <a:br>
              <a:rPr lang="en-US" sz="2000" dirty="0" smtClean="0"/>
            </a:br>
            <a:r>
              <a:rPr lang="en-US" sz="2000" dirty="0" smtClean="0"/>
              <a:t/>
            </a:r>
            <a:br>
              <a:rPr lang="en-US" sz="2000" dirty="0" smtClean="0"/>
            </a:br>
            <a:r>
              <a:rPr lang="en-US" sz="2000" dirty="0" smtClean="0"/>
              <a:t>Set the left point of the node to the BST formed from the left </a:t>
            </a:r>
            <a:r>
              <a:rPr lang="en-US" sz="2000" dirty="0" err="1" smtClean="0"/>
              <a:t>subarray</a:t>
            </a:r>
            <a:r>
              <a:rPr lang="en-US" sz="2000" dirty="0" smtClean="0"/>
              <a:t> and set the right pointer to the BST formed from the right </a:t>
            </a:r>
            <a:r>
              <a:rPr lang="en-US" sz="2000" dirty="0" err="1" smtClean="0"/>
              <a:t>subarray</a:t>
            </a:r>
            <a:r>
              <a:rPr lang="en-US" sz="2000" dirty="0" smtClean="0"/>
              <a:t/>
            </a:r>
            <a:br>
              <a:rPr lang="en-US" sz="2000" dirty="0" smtClean="0"/>
            </a:br>
            <a:endParaRPr lang="en-US" sz="2000" dirty="0" smtClean="0"/>
          </a:p>
          <a:p>
            <a:pPr>
              <a:buNone/>
            </a:pPr>
            <a:endParaRPr lang="en-US" sz="2000" dirty="0" smtClean="0"/>
          </a:p>
        </p:txBody>
      </p:sp>
    </p:spTree>
    <p:extLst>
      <p:ext uri="{BB962C8B-B14F-4D97-AF65-F5344CB8AC3E}">
        <p14:creationId xmlns:p14="http://schemas.microsoft.com/office/powerpoint/2010/main" val="317084011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BALANCED Binary Search Trees</a:t>
            </a:r>
            <a:endParaRPr lang="en-US" dirty="0"/>
          </a:p>
        </p:txBody>
      </p:sp>
      <p:sp>
        <p:nvSpPr>
          <p:cNvPr id="3" name="Content Placeholder 2"/>
          <p:cNvSpPr>
            <a:spLocks noGrp="1"/>
          </p:cNvSpPr>
          <p:nvPr>
            <p:ph sz="quarter" idx="1"/>
          </p:nvPr>
        </p:nvSpPr>
        <p:spPr>
          <a:xfrm>
            <a:off x="152399" y="725804"/>
            <a:ext cx="8610601" cy="5925822"/>
          </a:xfrm>
        </p:spPr>
        <p:txBody>
          <a:bodyPr>
            <a:noAutofit/>
          </a:bodyPr>
          <a:lstStyle/>
          <a:p>
            <a:r>
              <a:rPr lang="en-US" sz="2000" dirty="0" smtClean="0"/>
              <a:t>The following shows the construction of a </a:t>
            </a:r>
            <a:r>
              <a:rPr lang="en-US" sz="2000" dirty="0" smtClean="0"/>
              <a:t>perfectly </a:t>
            </a:r>
            <a:r>
              <a:rPr lang="en-US" sz="2000" dirty="0" smtClean="0"/>
              <a:t>balanced BST from a  sorted array:</a:t>
            </a:r>
          </a:p>
        </p:txBody>
      </p:sp>
      <p:pic>
        <p:nvPicPr>
          <p:cNvPr id="4" name="Picture 3"/>
          <p:cNvPicPr>
            <a:picLocks noChangeAspect="1"/>
          </p:cNvPicPr>
          <p:nvPr/>
        </p:nvPicPr>
        <p:blipFill>
          <a:blip r:embed="rId2"/>
          <a:stretch>
            <a:fillRect/>
          </a:stretch>
        </p:blipFill>
        <p:spPr>
          <a:xfrm>
            <a:off x="825500" y="1797050"/>
            <a:ext cx="7493000" cy="3263900"/>
          </a:xfrm>
          <a:prstGeom prst="rect">
            <a:avLst/>
          </a:prstGeom>
        </p:spPr>
      </p:pic>
    </p:spTree>
    <p:extLst>
      <p:ext uri="{BB962C8B-B14F-4D97-AF65-F5344CB8AC3E}">
        <p14:creationId xmlns:p14="http://schemas.microsoft.com/office/powerpoint/2010/main" val="281635526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BALANCED Binary Search Trees</a:t>
            </a:r>
            <a:endParaRPr lang="en-US" dirty="0"/>
          </a:p>
        </p:txBody>
      </p:sp>
      <p:sp>
        <p:nvSpPr>
          <p:cNvPr id="3" name="Content Placeholder 2"/>
          <p:cNvSpPr>
            <a:spLocks noGrp="1"/>
          </p:cNvSpPr>
          <p:nvPr>
            <p:ph sz="quarter" idx="1"/>
          </p:nvPr>
        </p:nvSpPr>
        <p:spPr>
          <a:xfrm>
            <a:off x="126999" y="725804"/>
            <a:ext cx="8334551" cy="5925822"/>
          </a:xfrm>
        </p:spPr>
        <p:txBody>
          <a:bodyPr>
            <a:noAutofit/>
          </a:bodyPr>
          <a:lstStyle/>
          <a:p>
            <a:r>
              <a:rPr lang="en-US" sz="2000" dirty="0" smtClean="0"/>
              <a:t>Note that the search of the BST examines the same keys as the binary search of the original sorted array:</a:t>
            </a:r>
          </a:p>
        </p:txBody>
      </p:sp>
      <p:pic>
        <p:nvPicPr>
          <p:cNvPr id="4" name="Picture 3"/>
          <p:cNvPicPr>
            <a:picLocks noChangeAspect="1"/>
          </p:cNvPicPr>
          <p:nvPr/>
        </p:nvPicPr>
        <p:blipFill>
          <a:blip r:embed="rId2"/>
          <a:stretch>
            <a:fillRect/>
          </a:stretch>
        </p:blipFill>
        <p:spPr>
          <a:xfrm>
            <a:off x="831850" y="1809750"/>
            <a:ext cx="7480300" cy="3619500"/>
          </a:xfrm>
          <a:prstGeom prst="rect">
            <a:avLst/>
          </a:prstGeom>
        </p:spPr>
      </p:pic>
    </p:spTree>
    <p:extLst>
      <p:ext uri="{BB962C8B-B14F-4D97-AF65-F5344CB8AC3E}">
        <p14:creationId xmlns:p14="http://schemas.microsoft.com/office/powerpoint/2010/main" val="127635539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Binary Search and </a:t>
            </a:r>
            <a:r>
              <a:rPr lang="en-US" dirty="0" err="1" smtClean="0"/>
              <a:t>BSTs</a:t>
            </a:r>
            <a:endParaRPr lang="en-US" dirty="0"/>
          </a:p>
        </p:txBody>
      </p:sp>
      <p:sp>
        <p:nvSpPr>
          <p:cNvPr id="3" name="Content Placeholder 2"/>
          <p:cNvSpPr>
            <a:spLocks noGrp="1"/>
          </p:cNvSpPr>
          <p:nvPr>
            <p:ph sz="quarter" idx="1"/>
          </p:nvPr>
        </p:nvSpPr>
        <p:spPr>
          <a:xfrm>
            <a:off x="177799" y="725804"/>
            <a:ext cx="8826501" cy="5925822"/>
          </a:xfrm>
        </p:spPr>
        <p:txBody>
          <a:bodyPr>
            <a:noAutofit/>
          </a:bodyPr>
          <a:lstStyle/>
          <a:p>
            <a:r>
              <a:rPr lang="en-US" sz="2000" dirty="0" smtClean="0"/>
              <a:t>Sorted arrays and balanced </a:t>
            </a:r>
            <a:r>
              <a:rPr lang="en-US" sz="2000" dirty="0" err="1" smtClean="0"/>
              <a:t>BSTs</a:t>
            </a:r>
            <a:r>
              <a:rPr lang="en-US" sz="2000" dirty="0" smtClean="0"/>
              <a:t> can be viewed as different data structures for support of the binary search algorithm</a:t>
            </a:r>
            <a:br>
              <a:rPr lang="en-US" sz="2000" dirty="0" smtClean="0"/>
            </a:br>
            <a:endParaRPr lang="en-US" sz="2000" dirty="0" smtClean="0"/>
          </a:p>
          <a:p>
            <a:r>
              <a:rPr lang="en-US" sz="2000" dirty="0" smtClean="0"/>
              <a:t>The sorted array data structure offers some computational savings by avoiding the overhead associated with left and right pointers, but </a:t>
            </a:r>
            <a:r>
              <a:rPr lang="en-US" sz="2000" dirty="0" err="1" smtClean="0"/>
              <a:t>BSTs</a:t>
            </a:r>
            <a:r>
              <a:rPr lang="en-US" sz="2000" dirty="0" smtClean="0"/>
              <a:t> have the advantage of being able to support dynamic insertions</a:t>
            </a:r>
            <a:br>
              <a:rPr lang="en-US" sz="2000" dirty="0" smtClean="0"/>
            </a:br>
            <a:endParaRPr lang="en-US" sz="2000" dirty="0" smtClean="0"/>
          </a:p>
          <a:p>
            <a:r>
              <a:rPr lang="en-US" sz="2000" dirty="0" smtClean="0"/>
              <a:t>The simple insertion algorithm considered thus far does not guarantee that the resulting BST is balanced</a:t>
            </a:r>
            <a:br>
              <a:rPr lang="en-US" sz="2000" dirty="0" smtClean="0"/>
            </a:br>
            <a:endParaRPr lang="en-US" sz="2000" dirty="0" smtClean="0"/>
          </a:p>
          <a:p>
            <a:r>
              <a:rPr lang="en-US" sz="2000" dirty="0" smtClean="0"/>
              <a:t>There are more sophisticated methods that permit insertions and deletions to be performed in such a way that the BST remains balanced</a:t>
            </a:r>
            <a:br>
              <a:rPr lang="en-US" sz="2000" dirty="0" smtClean="0"/>
            </a:br>
            <a:endParaRPr lang="en-US" sz="2000" dirty="0" smtClean="0"/>
          </a:p>
          <a:p>
            <a:r>
              <a:rPr lang="en-US" sz="2000" dirty="0" smtClean="0"/>
              <a:t>The main practical utility of the simple insertion algorithm we discussed is that it can be expected to produce a balanced BST for randomly-ordered data</a:t>
            </a:r>
          </a:p>
          <a:p>
            <a:pPr>
              <a:buNone/>
            </a:pPr>
            <a:endParaRPr lang="en-US" sz="2000" dirty="0" smtClean="0"/>
          </a:p>
        </p:txBody>
      </p:sp>
    </p:spTree>
    <p:extLst>
      <p:ext uri="{BB962C8B-B14F-4D97-AF65-F5344CB8AC3E}">
        <p14:creationId xmlns:p14="http://schemas.microsoft.com/office/powerpoint/2010/main" val="12856928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7047"/>
            <a:ext cx="7583487" cy="540053"/>
          </a:xfrm>
        </p:spPr>
        <p:txBody>
          <a:bodyPr/>
          <a:lstStyle/>
          <a:p>
            <a:r>
              <a:rPr lang="en-US" dirty="0" smtClean="0"/>
              <a:t>Trees</a:t>
            </a:r>
            <a:endParaRPr lang="en-US" dirty="0"/>
          </a:p>
        </p:txBody>
      </p:sp>
      <p:sp>
        <p:nvSpPr>
          <p:cNvPr id="3" name="Content Placeholder 2"/>
          <p:cNvSpPr>
            <a:spLocks noGrp="1"/>
          </p:cNvSpPr>
          <p:nvPr>
            <p:ph idx="1"/>
          </p:nvPr>
        </p:nvSpPr>
        <p:spPr>
          <a:xfrm>
            <a:off x="314477" y="1168400"/>
            <a:ext cx="8466666" cy="5133219"/>
          </a:xfrm>
        </p:spPr>
        <p:txBody>
          <a:bodyPr>
            <a:normAutofit/>
          </a:bodyPr>
          <a:lstStyle/>
          <a:p>
            <a:r>
              <a:rPr lang="en-US" dirty="0" smtClean="0"/>
              <a:t>Search trees are used to help search for </a:t>
            </a:r>
            <a:r>
              <a:rPr lang="en-US" dirty="0" err="1" smtClean="0"/>
              <a:t>prestored</a:t>
            </a:r>
            <a:r>
              <a:rPr lang="en-US" dirty="0" smtClean="0"/>
              <a:t> information that is often associated with “search keys”. </a:t>
            </a:r>
          </a:p>
          <a:p>
            <a:pPr lvl="1"/>
            <a:r>
              <a:rPr lang="en-US" dirty="0" smtClean="0"/>
              <a:t>Each node may represent a test that is performed on the search key used</a:t>
            </a:r>
          </a:p>
          <a:p>
            <a:pPr lvl="1"/>
            <a:r>
              <a:rPr lang="en-US" dirty="0" smtClean="0"/>
              <a:t>The outcome of the test may determine which branch to take in the tree</a:t>
            </a:r>
          </a:p>
          <a:p>
            <a:pPr lvl="1"/>
            <a:r>
              <a:rPr lang="en-US" dirty="0" smtClean="0"/>
              <a:t>The binary search is especially effective on search trees in a sorted order</a:t>
            </a:r>
            <a:endParaRPr lang="en-US" dirty="0" smtClean="0"/>
          </a:p>
          <a:p>
            <a:endParaRPr lang="en-US" dirty="0" smtClean="0"/>
          </a:p>
          <a:p>
            <a:endParaRPr lang="en-US" dirty="0"/>
          </a:p>
        </p:txBody>
      </p:sp>
    </p:spTree>
    <p:extLst>
      <p:ext uri="{BB962C8B-B14F-4D97-AF65-F5344CB8AC3E}">
        <p14:creationId xmlns:p14="http://schemas.microsoft.com/office/powerpoint/2010/main" val="2732151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Recognizing </a:t>
            </a:r>
            <a:r>
              <a:rPr lang="en-US" dirty="0" err="1" smtClean="0"/>
              <a:t>BSTs</a:t>
            </a:r>
            <a:endParaRPr lang="en-US" dirty="0"/>
          </a:p>
        </p:txBody>
      </p:sp>
      <p:sp>
        <p:nvSpPr>
          <p:cNvPr id="3" name="Content Placeholder 2"/>
          <p:cNvSpPr>
            <a:spLocks noGrp="1"/>
          </p:cNvSpPr>
          <p:nvPr>
            <p:ph sz="quarter" idx="1"/>
          </p:nvPr>
        </p:nvSpPr>
        <p:spPr>
          <a:xfrm>
            <a:off x="177799" y="725804"/>
            <a:ext cx="8283751" cy="5925822"/>
          </a:xfrm>
        </p:spPr>
        <p:txBody>
          <a:bodyPr>
            <a:noAutofit/>
          </a:bodyPr>
          <a:lstStyle/>
          <a:p>
            <a:r>
              <a:rPr lang="en-US" sz="2000" dirty="0" smtClean="0"/>
              <a:t>Is the following a valid BST?</a:t>
            </a:r>
          </a:p>
        </p:txBody>
      </p:sp>
      <p:pic>
        <p:nvPicPr>
          <p:cNvPr id="4" name="Picture 3"/>
          <p:cNvPicPr>
            <a:picLocks noChangeAspect="1"/>
          </p:cNvPicPr>
          <p:nvPr/>
        </p:nvPicPr>
        <p:blipFill>
          <a:blip r:embed="rId2"/>
          <a:stretch>
            <a:fillRect/>
          </a:stretch>
        </p:blipFill>
        <p:spPr>
          <a:xfrm>
            <a:off x="3279775" y="2381250"/>
            <a:ext cx="2171700" cy="1270000"/>
          </a:xfrm>
          <a:prstGeom prst="rect">
            <a:avLst/>
          </a:prstGeom>
        </p:spPr>
      </p:pic>
      <p:pic>
        <p:nvPicPr>
          <p:cNvPr id="5" name="Picture 4"/>
          <p:cNvPicPr>
            <a:picLocks noChangeAspect="1"/>
          </p:cNvPicPr>
          <p:nvPr/>
        </p:nvPicPr>
        <p:blipFill>
          <a:blip r:embed="rId3"/>
          <a:stretch>
            <a:fillRect/>
          </a:stretch>
        </p:blipFill>
        <p:spPr>
          <a:xfrm>
            <a:off x="2152650" y="2381250"/>
            <a:ext cx="3505200" cy="2679700"/>
          </a:xfrm>
          <a:prstGeom prst="rect">
            <a:avLst/>
          </a:prstGeom>
        </p:spPr>
      </p:pic>
      <p:pic>
        <p:nvPicPr>
          <p:cNvPr id="6" name="Picture 5"/>
          <p:cNvPicPr>
            <a:picLocks noChangeAspect="1"/>
          </p:cNvPicPr>
          <p:nvPr/>
        </p:nvPicPr>
        <p:blipFill>
          <a:blip r:embed="rId4"/>
          <a:stretch>
            <a:fillRect/>
          </a:stretch>
        </p:blipFill>
        <p:spPr>
          <a:xfrm>
            <a:off x="3536950" y="2381250"/>
            <a:ext cx="1689100" cy="1270000"/>
          </a:xfrm>
          <a:prstGeom prst="rect">
            <a:avLst/>
          </a:prstGeom>
        </p:spPr>
      </p:pic>
      <p:pic>
        <p:nvPicPr>
          <p:cNvPr id="7" name="Picture 6"/>
          <p:cNvPicPr>
            <a:picLocks noChangeAspect="1"/>
          </p:cNvPicPr>
          <p:nvPr/>
        </p:nvPicPr>
        <p:blipFill>
          <a:blip r:embed="rId5"/>
          <a:stretch>
            <a:fillRect/>
          </a:stretch>
        </p:blipFill>
        <p:spPr>
          <a:xfrm>
            <a:off x="1733550" y="1793875"/>
            <a:ext cx="6197600" cy="4381500"/>
          </a:xfrm>
          <a:prstGeom prst="rect">
            <a:avLst/>
          </a:prstGeom>
        </p:spPr>
      </p:pic>
      <p:pic>
        <p:nvPicPr>
          <p:cNvPr id="8" name="Picture 7"/>
          <p:cNvPicPr>
            <a:picLocks noChangeAspect="1"/>
          </p:cNvPicPr>
          <p:nvPr/>
        </p:nvPicPr>
        <p:blipFill>
          <a:blip r:embed="rId6"/>
          <a:stretch>
            <a:fillRect/>
          </a:stretch>
        </p:blipFill>
        <p:spPr>
          <a:xfrm>
            <a:off x="2152650" y="1793875"/>
            <a:ext cx="4318000" cy="2768600"/>
          </a:xfrm>
          <a:prstGeom prst="rect">
            <a:avLst/>
          </a:prstGeom>
        </p:spPr>
      </p:pic>
      <p:pic>
        <p:nvPicPr>
          <p:cNvPr id="9" name="Picture 8"/>
          <p:cNvPicPr>
            <a:picLocks noChangeAspect="1"/>
          </p:cNvPicPr>
          <p:nvPr/>
        </p:nvPicPr>
        <p:blipFill>
          <a:blip r:embed="rId7"/>
          <a:stretch>
            <a:fillRect/>
          </a:stretch>
        </p:blipFill>
        <p:spPr>
          <a:xfrm>
            <a:off x="2165350" y="1793875"/>
            <a:ext cx="4305300" cy="3924300"/>
          </a:xfrm>
          <a:prstGeom prst="rect">
            <a:avLst/>
          </a:prstGeom>
        </p:spPr>
      </p:pic>
      <p:pic>
        <p:nvPicPr>
          <p:cNvPr id="10" name="Picture 9"/>
          <p:cNvPicPr>
            <a:picLocks noChangeAspect="1"/>
          </p:cNvPicPr>
          <p:nvPr/>
        </p:nvPicPr>
        <p:blipFill>
          <a:blip r:embed="rId8"/>
          <a:stretch>
            <a:fillRect/>
          </a:stretch>
        </p:blipFill>
        <p:spPr>
          <a:xfrm>
            <a:off x="1371600" y="1797050"/>
            <a:ext cx="5778500" cy="3263900"/>
          </a:xfrm>
          <a:prstGeom prst="rect">
            <a:avLst/>
          </a:prstGeom>
        </p:spPr>
      </p:pic>
      <p:pic>
        <p:nvPicPr>
          <p:cNvPr id="11" name="Picture 10"/>
          <p:cNvPicPr>
            <a:picLocks noChangeAspect="1"/>
          </p:cNvPicPr>
          <p:nvPr/>
        </p:nvPicPr>
        <p:blipFill>
          <a:blip r:embed="rId9"/>
          <a:stretch>
            <a:fillRect/>
          </a:stretch>
        </p:blipFill>
        <p:spPr>
          <a:xfrm>
            <a:off x="1460500" y="1797050"/>
            <a:ext cx="5689600" cy="4038600"/>
          </a:xfrm>
          <a:prstGeom prst="rect">
            <a:avLst/>
          </a:prstGeom>
        </p:spPr>
      </p:pic>
      <p:pic>
        <p:nvPicPr>
          <p:cNvPr id="13" name="Picture 12"/>
          <p:cNvPicPr>
            <a:picLocks noChangeAspect="1"/>
          </p:cNvPicPr>
          <p:nvPr/>
        </p:nvPicPr>
        <p:blipFill>
          <a:blip r:embed="rId10"/>
          <a:stretch>
            <a:fillRect/>
          </a:stretch>
        </p:blipFill>
        <p:spPr>
          <a:xfrm>
            <a:off x="3105150" y="1797050"/>
            <a:ext cx="2933700" cy="2781300"/>
          </a:xfrm>
          <a:prstGeom prst="rect">
            <a:avLst/>
          </a:prstGeom>
        </p:spPr>
      </p:pic>
      <p:pic>
        <p:nvPicPr>
          <p:cNvPr id="14" name="Picture 13"/>
          <p:cNvPicPr>
            <a:picLocks noChangeAspect="1"/>
          </p:cNvPicPr>
          <p:nvPr/>
        </p:nvPicPr>
        <p:blipFill>
          <a:blip r:embed="rId11"/>
          <a:stretch>
            <a:fillRect/>
          </a:stretch>
        </p:blipFill>
        <p:spPr>
          <a:xfrm>
            <a:off x="1460500" y="1797050"/>
            <a:ext cx="6388100" cy="4165600"/>
          </a:xfrm>
          <a:prstGeom prst="rect">
            <a:avLst/>
          </a:prstGeom>
        </p:spPr>
      </p:pic>
      <p:pic>
        <p:nvPicPr>
          <p:cNvPr id="15" name="Picture 14"/>
          <p:cNvPicPr>
            <a:picLocks noChangeAspect="1"/>
          </p:cNvPicPr>
          <p:nvPr/>
        </p:nvPicPr>
        <p:blipFill>
          <a:blip r:embed="rId12"/>
          <a:stretch>
            <a:fillRect/>
          </a:stretch>
        </p:blipFill>
        <p:spPr>
          <a:xfrm>
            <a:off x="2165350" y="1797050"/>
            <a:ext cx="4051300" cy="2387600"/>
          </a:xfrm>
          <a:prstGeom prst="rect">
            <a:avLst/>
          </a:prstGeom>
        </p:spPr>
      </p:pic>
      <p:pic>
        <p:nvPicPr>
          <p:cNvPr id="16" name="Picture 15"/>
          <p:cNvPicPr>
            <a:picLocks noChangeAspect="1"/>
          </p:cNvPicPr>
          <p:nvPr/>
        </p:nvPicPr>
        <p:blipFill>
          <a:blip r:embed="rId13"/>
          <a:stretch>
            <a:fillRect/>
          </a:stretch>
        </p:blipFill>
        <p:spPr>
          <a:xfrm>
            <a:off x="1111250" y="1793875"/>
            <a:ext cx="6921500" cy="4648200"/>
          </a:xfrm>
          <a:prstGeom prst="rect">
            <a:avLst/>
          </a:prstGeom>
        </p:spPr>
      </p:pic>
    </p:spTree>
    <p:extLst>
      <p:ext uri="{BB962C8B-B14F-4D97-AF65-F5344CB8AC3E}">
        <p14:creationId xmlns:p14="http://schemas.microsoft.com/office/powerpoint/2010/main" val="20080852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Implementation of BST</a:t>
            </a:r>
            <a:endParaRPr lang="en-US" dirty="0"/>
          </a:p>
        </p:txBody>
      </p:sp>
      <p:sp>
        <p:nvSpPr>
          <p:cNvPr id="3" name="Content Placeholder 2"/>
          <p:cNvSpPr>
            <a:spLocks noGrp="1"/>
          </p:cNvSpPr>
          <p:nvPr>
            <p:ph sz="quarter" idx="1"/>
          </p:nvPr>
        </p:nvSpPr>
        <p:spPr>
          <a:xfrm>
            <a:off x="177799" y="725804"/>
            <a:ext cx="8283751" cy="5925822"/>
          </a:xfrm>
        </p:spPr>
        <p:txBody>
          <a:bodyPr>
            <a:noAutofit/>
          </a:bodyPr>
          <a:lstStyle/>
          <a:p>
            <a:r>
              <a:rPr lang="en-US" sz="2000" dirty="0" smtClean="0"/>
              <a:t>Remember – most of the functions – even the definition of </a:t>
            </a:r>
            <a:r>
              <a:rPr lang="en-US" sz="2000" dirty="0" err="1" smtClean="0"/>
              <a:t>BST’s</a:t>
            </a:r>
            <a:r>
              <a:rPr lang="en-US" sz="2000" dirty="0" smtClean="0"/>
              <a:t> –is RECURSIVE</a:t>
            </a:r>
            <a:br>
              <a:rPr lang="en-US" sz="2000" dirty="0" smtClean="0"/>
            </a:br>
            <a:r>
              <a:rPr lang="en-US" sz="2000" dirty="0" smtClean="0"/>
              <a:t>	A binary tree is either</a:t>
            </a:r>
            <a:br>
              <a:rPr lang="en-US" sz="2000" dirty="0" smtClean="0"/>
            </a:br>
            <a:r>
              <a:rPr lang="en-US" sz="2000" dirty="0" smtClean="0"/>
              <a:t>		- empty, or</a:t>
            </a:r>
            <a:br>
              <a:rPr lang="en-US" sz="2000" dirty="0" smtClean="0"/>
            </a:br>
            <a:r>
              <a:rPr lang="en-US" sz="2000" dirty="0" smtClean="0"/>
              <a:t>		- A node (called root) together with two binary trees</a:t>
            </a:r>
            <a:br>
              <a:rPr lang="en-US" sz="2000" dirty="0" smtClean="0"/>
            </a:br>
            <a:r>
              <a:rPr lang="en-US" sz="2000" dirty="0" smtClean="0"/>
              <a:t>		 (called left </a:t>
            </a:r>
            <a:r>
              <a:rPr lang="en-US" sz="2000" dirty="0" err="1" smtClean="0"/>
              <a:t>subtree</a:t>
            </a:r>
            <a:r>
              <a:rPr lang="en-US" sz="2000" dirty="0" smtClean="0"/>
              <a:t> and the right </a:t>
            </a:r>
            <a:r>
              <a:rPr lang="en-US" sz="2000" dirty="0" err="1" smtClean="0"/>
              <a:t>subtree</a:t>
            </a:r>
            <a:r>
              <a:rPr lang="en-US" sz="2000" dirty="0" smtClean="0"/>
              <a:t> of the root)</a:t>
            </a:r>
          </a:p>
          <a:p>
            <a:r>
              <a:rPr lang="en-US" sz="2000" dirty="0" smtClean="0"/>
              <a:t>A </a:t>
            </a:r>
            <a:r>
              <a:rPr lang="en-US" sz="2000" dirty="0" err="1" smtClean="0"/>
              <a:t>struct</a:t>
            </a:r>
            <a:r>
              <a:rPr lang="en-US" sz="2000" dirty="0" smtClean="0"/>
              <a:t/>
            </a:r>
            <a:br>
              <a:rPr lang="en-US" sz="2000" dirty="0" smtClean="0"/>
            </a:br>
            <a:r>
              <a:rPr lang="en-US" sz="2000" dirty="0" smtClean="0"/>
              <a:t>	</a:t>
            </a:r>
            <a:r>
              <a:rPr lang="en-US" sz="2000" dirty="0" err="1" smtClean="0"/>
              <a:t>struct</a:t>
            </a:r>
            <a:r>
              <a:rPr lang="en-US" sz="2000" dirty="0" smtClean="0"/>
              <a:t> </a:t>
            </a:r>
            <a:r>
              <a:rPr lang="en-US" sz="2000" dirty="0" err="1" smtClean="0"/>
              <a:t>tree_node</a:t>
            </a:r>
            <a:r>
              <a:rPr lang="en-US" sz="2000" dirty="0" smtClean="0"/>
              <a:t>{</a:t>
            </a:r>
            <a:br>
              <a:rPr lang="en-US" sz="2000" dirty="0" smtClean="0"/>
            </a:br>
            <a:r>
              <a:rPr lang="en-US" sz="2000" dirty="0" smtClean="0"/>
              <a:t>		</a:t>
            </a:r>
            <a:r>
              <a:rPr lang="en-US" sz="2000" dirty="0" err="1" smtClean="0"/>
              <a:t>int</a:t>
            </a:r>
            <a:r>
              <a:rPr lang="en-US" sz="2000" dirty="0" smtClean="0"/>
              <a:t> data;</a:t>
            </a:r>
            <a:br>
              <a:rPr lang="en-US" sz="2000" dirty="0" smtClean="0"/>
            </a:br>
            <a:r>
              <a:rPr lang="en-US" sz="2000" dirty="0" smtClean="0"/>
              <a:t>		</a:t>
            </a:r>
            <a:r>
              <a:rPr lang="en-US" sz="2000" dirty="0" err="1" smtClean="0"/>
              <a:t>struct</a:t>
            </a:r>
            <a:r>
              <a:rPr lang="en-US" sz="2000" dirty="0" smtClean="0"/>
              <a:t> </a:t>
            </a:r>
            <a:r>
              <a:rPr lang="en-US" sz="2000" dirty="0" err="1" smtClean="0"/>
              <a:t>tree_node</a:t>
            </a:r>
            <a:r>
              <a:rPr lang="en-US" sz="2000" dirty="0" smtClean="0"/>
              <a:t> *</a:t>
            </a:r>
            <a:r>
              <a:rPr lang="en-US" sz="2000" dirty="0" err="1" smtClean="0"/>
              <a:t>left_child</a:t>
            </a:r>
            <a:r>
              <a:rPr lang="en-US" sz="2000" dirty="0" smtClean="0"/>
              <a:t>;</a:t>
            </a:r>
            <a:br>
              <a:rPr lang="en-US" sz="2000" dirty="0" smtClean="0"/>
            </a:br>
            <a:r>
              <a:rPr lang="en-US" sz="2000" dirty="0" smtClean="0"/>
              <a:t>		</a:t>
            </a:r>
            <a:r>
              <a:rPr lang="en-US" sz="2000" dirty="0" err="1" smtClean="0"/>
              <a:t>struct</a:t>
            </a:r>
            <a:r>
              <a:rPr lang="en-US" sz="2000" dirty="0" smtClean="0"/>
              <a:t> </a:t>
            </a:r>
            <a:r>
              <a:rPr lang="en-US" sz="2000" dirty="0" err="1" smtClean="0"/>
              <a:t>tree_node</a:t>
            </a:r>
            <a:r>
              <a:rPr lang="en-US" sz="2000" dirty="0" smtClean="0"/>
              <a:t> *</a:t>
            </a:r>
            <a:r>
              <a:rPr lang="en-US" sz="2000" dirty="0" err="1" smtClean="0"/>
              <a:t>right_child</a:t>
            </a:r>
            <a:r>
              <a:rPr lang="en-US" sz="2000" dirty="0" smtClean="0"/>
              <a:t>;</a:t>
            </a:r>
            <a:br>
              <a:rPr lang="en-US" sz="2000" dirty="0" smtClean="0"/>
            </a:br>
            <a:r>
              <a:rPr lang="en-US" sz="2000" dirty="0" smtClean="0"/>
              <a:t>	};</a:t>
            </a:r>
            <a:br>
              <a:rPr lang="en-US" sz="2000" dirty="0" smtClean="0"/>
            </a:br>
            <a:r>
              <a:rPr lang="en-US" sz="2000" dirty="0" smtClean="0"/>
              <a:t/>
            </a:r>
            <a:br>
              <a:rPr lang="en-US" sz="2000" dirty="0" smtClean="0"/>
            </a:br>
            <a:endParaRPr lang="en-US" sz="2000" dirty="0" smtClean="0"/>
          </a:p>
          <a:p>
            <a:pPr>
              <a:buNone/>
            </a:pPr>
            <a:endParaRPr lang="en-US" sz="2000" dirty="0" smtClean="0"/>
          </a:p>
        </p:txBody>
      </p:sp>
      <p:pic>
        <p:nvPicPr>
          <p:cNvPr id="4" name="Picture 3"/>
          <p:cNvPicPr>
            <a:picLocks noChangeAspect="1"/>
          </p:cNvPicPr>
          <p:nvPr/>
        </p:nvPicPr>
        <p:blipFill>
          <a:blip r:embed="rId2"/>
          <a:stretch>
            <a:fillRect/>
          </a:stretch>
        </p:blipFill>
        <p:spPr>
          <a:xfrm>
            <a:off x="2489012" y="4648063"/>
            <a:ext cx="3746500" cy="1828800"/>
          </a:xfrm>
          <a:prstGeom prst="rect">
            <a:avLst/>
          </a:prstGeom>
        </p:spPr>
      </p:pic>
    </p:spTree>
    <p:extLst>
      <p:ext uri="{BB962C8B-B14F-4D97-AF65-F5344CB8AC3E}">
        <p14:creationId xmlns:p14="http://schemas.microsoft.com/office/powerpoint/2010/main" val="141702570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Preorder Traversal of a Binary Tree</a:t>
            </a:r>
            <a:endParaRPr lang="en-US" dirty="0"/>
          </a:p>
        </p:txBody>
      </p:sp>
      <p:sp>
        <p:nvSpPr>
          <p:cNvPr id="3" name="Content Placeholder 2"/>
          <p:cNvSpPr>
            <a:spLocks noGrp="1"/>
          </p:cNvSpPr>
          <p:nvPr>
            <p:ph sz="quarter" idx="1"/>
          </p:nvPr>
        </p:nvSpPr>
        <p:spPr>
          <a:xfrm>
            <a:off x="177799" y="725804"/>
            <a:ext cx="8283751" cy="5925822"/>
          </a:xfrm>
        </p:spPr>
        <p:txBody>
          <a:bodyPr>
            <a:noAutofit/>
          </a:bodyPr>
          <a:lstStyle/>
          <a:p>
            <a:r>
              <a:rPr lang="en-US" sz="2000" dirty="0" smtClean="0"/>
              <a:t>In a preorder traversal, we first visit the root node</a:t>
            </a:r>
          </a:p>
          <a:p>
            <a:r>
              <a:rPr lang="en-US" sz="2000" dirty="0" smtClean="0"/>
              <a:t>If there is a left child we visit the left </a:t>
            </a:r>
            <a:r>
              <a:rPr lang="en-US" sz="2000" dirty="0" err="1" smtClean="0"/>
              <a:t>subtree</a:t>
            </a:r>
            <a:r>
              <a:rPr lang="en-US" sz="2000" dirty="0" smtClean="0"/>
              <a:t> (all the nodes) in pre-order fashion starting with that left child</a:t>
            </a:r>
          </a:p>
          <a:p>
            <a:r>
              <a:rPr lang="en-US" sz="2000" dirty="0" smtClean="0"/>
              <a:t>This function might seem simplistic, but the real power lies in the recursive formulation.  In fact, there is *double* recursion.  The real job is done on the run-time stack.  This simplifies the code but puts a heavy burden on the system.</a:t>
            </a:r>
            <a:br>
              <a:rPr lang="en-US" sz="2000" dirty="0" smtClean="0"/>
            </a:br>
            <a:r>
              <a:rPr lang="en-US" sz="2000" dirty="0" smtClean="0"/>
              <a:t/>
            </a:r>
            <a:br>
              <a:rPr lang="en-US" sz="2000" dirty="0" smtClean="0"/>
            </a:br>
            <a:r>
              <a:rPr lang="en-US" sz="2000" dirty="0" smtClean="0"/>
              <a:t>	</a:t>
            </a:r>
            <a:r>
              <a:rPr lang="en-US" sz="2000" b="1" dirty="0" smtClean="0"/>
              <a:t>void </a:t>
            </a:r>
            <a:r>
              <a:rPr lang="en-US" sz="2000" b="1" dirty="0" err="1" smtClean="0"/>
              <a:t>preorder(struct</a:t>
            </a:r>
            <a:r>
              <a:rPr lang="en-US" sz="2000" b="1" dirty="0" smtClean="0"/>
              <a:t> </a:t>
            </a:r>
            <a:r>
              <a:rPr lang="en-US" sz="2000" b="1" dirty="0" err="1" smtClean="0"/>
              <a:t>tree_node</a:t>
            </a:r>
            <a:r>
              <a:rPr lang="en-US" sz="2000" b="1" dirty="0" smtClean="0"/>
              <a:t> * </a:t>
            </a:r>
            <a:r>
              <a:rPr lang="en-US" sz="2000" b="1" dirty="0" err="1" smtClean="0"/>
              <a:t>p</a:t>
            </a:r>
            <a:r>
              <a:rPr lang="en-US" sz="2000" b="1" dirty="0" smtClean="0"/>
              <a:t>)</a:t>
            </a:r>
            <a:br>
              <a:rPr lang="en-US" sz="2000" b="1" dirty="0" smtClean="0"/>
            </a:br>
            <a:r>
              <a:rPr lang="en-US" sz="2000" b="1" dirty="0" smtClean="0"/>
              <a:t>	{ 	if (</a:t>
            </a:r>
            <a:r>
              <a:rPr lang="en-US" sz="2000" b="1" dirty="0" err="1" smtClean="0"/>
              <a:t>p</a:t>
            </a:r>
            <a:r>
              <a:rPr lang="en-US" sz="2000" b="1" dirty="0" smtClean="0"/>
              <a:t> !=NULL) {</a:t>
            </a:r>
            <a:br>
              <a:rPr lang="en-US" sz="2000" b="1" dirty="0" smtClean="0"/>
            </a:br>
            <a:r>
              <a:rPr lang="en-US" sz="2000" b="1" dirty="0" smtClean="0"/>
              <a:t>			</a:t>
            </a:r>
            <a:r>
              <a:rPr lang="en-US" sz="2000" b="1" dirty="0" err="1" smtClean="0"/>
              <a:t>printf(“%d\n</a:t>
            </a:r>
            <a:r>
              <a:rPr lang="en-US" sz="2000" b="1" dirty="0" smtClean="0"/>
              <a:t>”, </a:t>
            </a:r>
            <a:r>
              <a:rPr lang="en-US" sz="2000" b="1" dirty="0" err="1" smtClean="0"/>
              <a:t>p</a:t>
            </a:r>
            <a:r>
              <a:rPr lang="en-US" sz="2000" b="1" dirty="0" smtClean="0"/>
              <a:t>-&gt;data);</a:t>
            </a:r>
            <a:br>
              <a:rPr lang="en-US" sz="2000" b="1" dirty="0" smtClean="0"/>
            </a:br>
            <a:r>
              <a:rPr lang="en-US" sz="2000" b="1" dirty="0" smtClean="0"/>
              <a:t>			</a:t>
            </a:r>
            <a:r>
              <a:rPr lang="en-US" sz="2000" b="1" dirty="0" err="1" smtClean="0"/>
              <a:t>preorder(p</a:t>
            </a:r>
            <a:r>
              <a:rPr lang="en-US" sz="2000" b="1" dirty="0" smtClean="0"/>
              <a:t>-&gt;</a:t>
            </a:r>
            <a:r>
              <a:rPr lang="en-US" sz="2000" b="1" dirty="0" err="1" smtClean="0"/>
              <a:t>left_child</a:t>
            </a:r>
            <a:r>
              <a:rPr lang="en-US" sz="2000" b="1" dirty="0" smtClean="0"/>
              <a:t>);</a:t>
            </a:r>
            <a:br>
              <a:rPr lang="en-US" sz="2000" b="1" dirty="0" smtClean="0"/>
            </a:br>
            <a:r>
              <a:rPr lang="en-US" sz="2000" b="1" dirty="0" smtClean="0"/>
              <a:t>			</a:t>
            </a:r>
            <a:r>
              <a:rPr lang="en-US" sz="2000" b="1" dirty="0" err="1" smtClean="0"/>
              <a:t>preorder(p</a:t>
            </a:r>
            <a:r>
              <a:rPr lang="en-US" sz="2000" b="1" dirty="0" smtClean="0"/>
              <a:t>-&gt;</a:t>
            </a:r>
            <a:r>
              <a:rPr lang="en-US" sz="2000" b="1" dirty="0" err="1" smtClean="0"/>
              <a:t>right_child</a:t>
            </a:r>
            <a:r>
              <a:rPr lang="en-US" sz="2000" b="1" dirty="0" smtClean="0"/>
              <a:t>);</a:t>
            </a:r>
            <a:br>
              <a:rPr lang="en-US" sz="2000" b="1" dirty="0" smtClean="0"/>
            </a:br>
            <a:r>
              <a:rPr lang="en-US" sz="2000" b="1" dirty="0" smtClean="0"/>
              <a:t>		}</a:t>
            </a:r>
            <a:br>
              <a:rPr lang="en-US" sz="2000" b="1" dirty="0" smtClean="0"/>
            </a:br>
            <a:r>
              <a:rPr lang="en-US" sz="2000" b="1" dirty="0" smtClean="0"/>
              <a:t>	}</a:t>
            </a:r>
            <a:endParaRPr lang="en-US" sz="2000" dirty="0" smtClean="0"/>
          </a:p>
        </p:txBody>
      </p:sp>
    </p:spTree>
    <p:extLst>
      <p:ext uri="{BB962C8B-B14F-4D97-AF65-F5344CB8AC3E}">
        <p14:creationId xmlns:p14="http://schemas.microsoft.com/office/powerpoint/2010/main" val="394558339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Finding the Sum of the Values of a BST</a:t>
            </a:r>
            <a:endParaRPr lang="en-US" dirty="0"/>
          </a:p>
        </p:txBody>
      </p:sp>
      <p:sp>
        <p:nvSpPr>
          <p:cNvPr id="3" name="Content Placeholder 2"/>
          <p:cNvSpPr>
            <a:spLocks noGrp="1"/>
          </p:cNvSpPr>
          <p:nvPr>
            <p:ph sz="quarter" idx="1"/>
          </p:nvPr>
        </p:nvSpPr>
        <p:spPr>
          <a:xfrm>
            <a:off x="177799" y="725804"/>
            <a:ext cx="8283751" cy="5925822"/>
          </a:xfrm>
        </p:spPr>
        <p:txBody>
          <a:bodyPr>
            <a:noAutofit/>
          </a:bodyPr>
          <a:lstStyle/>
          <a:p>
            <a:r>
              <a:rPr lang="en-US" sz="2000" dirty="0" smtClean="0"/>
              <a:t>To find the sum, add to the value of the current node, the sum of values of all nodes of the left </a:t>
            </a:r>
            <a:r>
              <a:rPr lang="en-US" sz="2000" dirty="0" err="1" smtClean="0"/>
              <a:t>subtree</a:t>
            </a:r>
            <a:r>
              <a:rPr lang="en-US" sz="2000" dirty="0" smtClean="0"/>
              <a:t> and the sum of values of all nodes in the right </a:t>
            </a:r>
            <a:r>
              <a:rPr lang="en-US" sz="2000" dirty="0" err="1" smtClean="0"/>
              <a:t>subtree</a:t>
            </a:r>
            <a:r>
              <a:rPr lang="en-US" sz="2000" dirty="0" smtClean="0"/>
              <a:t>.</a:t>
            </a:r>
            <a:br>
              <a:rPr lang="en-US" sz="2000" dirty="0" smtClean="0"/>
            </a:br>
            <a:endParaRPr lang="en-US" sz="2000" dirty="0" smtClean="0"/>
          </a:p>
          <a:p>
            <a:pPr>
              <a:buNone/>
            </a:pPr>
            <a:r>
              <a:rPr lang="en-US" sz="2000" dirty="0" smtClean="0"/>
              <a:t>		</a:t>
            </a:r>
            <a:r>
              <a:rPr lang="en-US" sz="2000" b="1" dirty="0" err="1" smtClean="0"/>
              <a:t>int</a:t>
            </a:r>
            <a:r>
              <a:rPr lang="en-US" sz="2000" b="1" dirty="0" smtClean="0"/>
              <a:t> </a:t>
            </a:r>
            <a:r>
              <a:rPr lang="en-US" sz="2000" b="1" dirty="0" err="1" smtClean="0"/>
              <a:t>sum(struct</a:t>
            </a:r>
            <a:r>
              <a:rPr lang="en-US" sz="2000" b="1" dirty="0" smtClean="0"/>
              <a:t> </a:t>
            </a:r>
            <a:r>
              <a:rPr lang="en-US" sz="2000" b="1" dirty="0" err="1" smtClean="0"/>
              <a:t>tree_node</a:t>
            </a:r>
            <a:r>
              <a:rPr lang="en-US" sz="2000" b="1" dirty="0" smtClean="0"/>
              <a:t> *</a:t>
            </a:r>
            <a:r>
              <a:rPr lang="en-US" sz="2000" b="1" dirty="0" err="1" smtClean="0"/>
              <a:t>p</a:t>
            </a:r>
            <a:r>
              <a:rPr lang="en-US" sz="2000" b="1" dirty="0" smtClean="0"/>
              <a:t>)</a:t>
            </a:r>
            <a:br>
              <a:rPr lang="en-US" sz="2000" b="1" dirty="0" smtClean="0"/>
            </a:br>
            <a:r>
              <a:rPr lang="en-US" sz="2000" b="1" dirty="0" smtClean="0"/>
              <a:t>	{</a:t>
            </a:r>
            <a:br>
              <a:rPr lang="en-US" sz="2000" b="1" dirty="0" smtClean="0"/>
            </a:br>
            <a:r>
              <a:rPr lang="en-US" sz="2000" b="1" dirty="0" smtClean="0"/>
              <a:t>		if ( </a:t>
            </a:r>
            <a:r>
              <a:rPr lang="en-US" sz="2000" b="1" dirty="0" err="1" smtClean="0"/>
              <a:t>p</a:t>
            </a:r>
            <a:r>
              <a:rPr lang="en-US" sz="2000" b="1" dirty="0" smtClean="0"/>
              <a:t>!= NULL)</a:t>
            </a:r>
            <a:br>
              <a:rPr lang="en-US" sz="2000" b="1" dirty="0" smtClean="0"/>
            </a:br>
            <a:r>
              <a:rPr lang="en-US" sz="2000" b="1" dirty="0" smtClean="0"/>
              <a:t>			</a:t>
            </a:r>
            <a:r>
              <a:rPr lang="en-US" sz="2000" b="1" dirty="0" err="1" smtClean="0"/>
              <a:t>return(p</a:t>
            </a:r>
            <a:r>
              <a:rPr lang="en-US" sz="2000" b="1" dirty="0" smtClean="0"/>
              <a:t>-&gt;data + </a:t>
            </a:r>
            <a:r>
              <a:rPr lang="en-US" sz="2000" b="1" dirty="0" err="1" smtClean="0"/>
              <a:t>sum(p</a:t>
            </a:r>
            <a:r>
              <a:rPr lang="en-US" sz="2000" b="1" dirty="0" smtClean="0"/>
              <a:t>-&gt;</a:t>
            </a:r>
            <a:r>
              <a:rPr lang="en-US" sz="2000" b="1" dirty="0" err="1" smtClean="0"/>
              <a:t>left_child</a:t>
            </a:r>
            <a:r>
              <a:rPr lang="en-US" sz="2000" b="1" dirty="0" smtClean="0"/>
              <a:t>)</a:t>
            </a:r>
            <a:br>
              <a:rPr lang="en-US" sz="2000" b="1" dirty="0" smtClean="0"/>
            </a:br>
            <a:r>
              <a:rPr lang="en-US" sz="2000" b="1" dirty="0" smtClean="0"/>
              <a:t>				+ </a:t>
            </a:r>
            <a:r>
              <a:rPr lang="en-US" sz="2000" b="1" dirty="0" err="1" smtClean="0"/>
              <a:t>sum(p</a:t>
            </a:r>
            <a:r>
              <a:rPr lang="en-US" sz="2000" b="1" dirty="0" smtClean="0"/>
              <a:t>-&gt;</a:t>
            </a:r>
            <a:r>
              <a:rPr lang="en-US" sz="2000" b="1" dirty="0" err="1" smtClean="0"/>
              <a:t>right_child</a:t>
            </a:r>
            <a:r>
              <a:rPr lang="en-US" sz="2000" b="1" dirty="0" smtClean="0"/>
              <a:t>));</a:t>
            </a:r>
          </a:p>
          <a:p>
            <a:pPr>
              <a:buNone/>
            </a:pPr>
            <a:r>
              <a:rPr lang="en-US" sz="2000" b="1" dirty="0" smtClean="0"/>
              <a:t>			else</a:t>
            </a:r>
            <a:br>
              <a:rPr lang="en-US" sz="2000" b="1" dirty="0" smtClean="0"/>
            </a:br>
            <a:r>
              <a:rPr lang="en-US" sz="2000" b="1" dirty="0" smtClean="0"/>
              <a:t>			return 0;</a:t>
            </a:r>
            <a:br>
              <a:rPr lang="en-US" sz="2000" b="1" dirty="0" smtClean="0"/>
            </a:br>
            <a:r>
              <a:rPr lang="en-US" sz="2000" b="1" dirty="0" smtClean="0"/>
              <a:t>	}</a:t>
            </a:r>
            <a:endParaRPr lang="en-US" sz="2000" dirty="0" smtClean="0"/>
          </a:p>
          <a:p>
            <a:pPr>
              <a:buNone/>
            </a:pPr>
            <a:endParaRPr lang="en-US" sz="2000" dirty="0" smtClean="0"/>
          </a:p>
        </p:txBody>
      </p:sp>
    </p:spTree>
    <p:extLst>
      <p:ext uri="{BB962C8B-B14F-4D97-AF65-F5344CB8AC3E}">
        <p14:creationId xmlns:p14="http://schemas.microsoft.com/office/powerpoint/2010/main" val="199924756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Binary Search and </a:t>
            </a:r>
            <a:r>
              <a:rPr lang="en-US" dirty="0" err="1" smtClean="0"/>
              <a:t>BSTs</a:t>
            </a:r>
            <a:endParaRPr lang="en-US" dirty="0"/>
          </a:p>
        </p:txBody>
      </p:sp>
      <p:sp>
        <p:nvSpPr>
          <p:cNvPr id="3" name="Content Placeholder 2"/>
          <p:cNvSpPr>
            <a:spLocks noGrp="1"/>
          </p:cNvSpPr>
          <p:nvPr>
            <p:ph sz="quarter" idx="1"/>
          </p:nvPr>
        </p:nvSpPr>
        <p:spPr>
          <a:xfrm>
            <a:off x="139699" y="725804"/>
            <a:ext cx="8788401" cy="5925822"/>
          </a:xfrm>
        </p:spPr>
        <p:txBody>
          <a:bodyPr>
            <a:noAutofit/>
          </a:bodyPr>
          <a:lstStyle/>
          <a:p>
            <a:r>
              <a:rPr lang="en-US" sz="2000" dirty="0" smtClean="0"/>
              <a:t>As we know, if the values in nodes of a binary tree are arranged in a specific order with all elements smaller than the root stored in the left </a:t>
            </a:r>
            <a:r>
              <a:rPr lang="en-US" sz="2000" dirty="0" err="1" smtClean="0"/>
              <a:t>subtree</a:t>
            </a:r>
            <a:r>
              <a:rPr lang="en-US" sz="2000" dirty="0" smtClean="0"/>
              <a:t> and all elements greater than the root stored in the right </a:t>
            </a:r>
            <a:r>
              <a:rPr lang="en-US" sz="2000" dirty="0" err="1" smtClean="0"/>
              <a:t>subtree</a:t>
            </a:r>
            <a:r>
              <a:rPr lang="en-US" sz="2000" dirty="0" smtClean="0"/>
              <a:t> it represents a sorted list.</a:t>
            </a:r>
          </a:p>
          <a:p>
            <a:r>
              <a:rPr lang="en-US" sz="2000" dirty="0" smtClean="0"/>
              <a:t>The search complexity reduces considerably.  The binary search is only as long as the height of the tree which is *much* less than the total number of nodes.  Another example:</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r>
              <a:rPr lang="en-US" sz="2000" dirty="0" smtClean="0"/>
              <a:t>A PREORDER TRAVERSAL (we discussed earlier) will yield the following sequence:  52, 32, 25, 10, 28, 75, 68, 63, 58, 70, 96</a:t>
            </a:r>
          </a:p>
          <a:p>
            <a:r>
              <a:rPr lang="en-US" sz="2000" dirty="0" smtClean="0"/>
              <a:t>AN INORDER TRAVERSAL will yield the following sequence:</a:t>
            </a:r>
            <a:br>
              <a:rPr lang="en-US" sz="2000" dirty="0" smtClean="0"/>
            </a:br>
            <a:r>
              <a:rPr lang="en-US" sz="2000" dirty="0" smtClean="0"/>
              <a:t>10, 25, 28, 32, 52, 58, 63, 68, 70, 75, 96</a:t>
            </a:r>
          </a:p>
          <a:p>
            <a:r>
              <a:rPr lang="en-US" sz="2000" dirty="0" smtClean="0"/>
              <a:t>Notice something here???</a:t>
            </a:r>
            <a:br>
              <a:rPr lang="en-US" sz="2000" dirty="0" smtClean="0"/>
            </a:br>
            <a:r>
              <a:rPr lang="en-US" sz="2000" dirty="0" smtClean="0"/>
              <a:t/>
            </a:r>
            <a:br>
              <a:rPr lang="en-US" sz="2000" dirty="0" smtClean="0"/>
            </a:br>
            <a:endParaRPr lang="en-US" sz="2000" dirty="0" smtClean="0"/>
          </a:p>
          <a:p>
            <a:pPr>
              <a:buNone/>
            </a:pPr>
            <a:endParaRPr lang="en-US" sz="2000" dirty="0" smtClean="0"/>
          </a:p>
        </p:txBody>
      </p:sp>
      <p:pic>
        <p:nvPicPr>
          <p:cNvPr id="4" name="Picture 3"/>
          <p:cNvPicPr>
            <a:picLocks noChangeAspect="1"/>
          </p:cNvPicPr>
          <p:nvPr/>
        </p:nvPicPr>
        <p:blipFill>
          <a:blip r:embed="rId2"/>
          <a:stretch>
            <a:fillRect/>
          </a:stretch>
        </p:blipFill>
        <p:spPr>
          <a:xfrm>
            <a:off x="5105364" y="2810414"/>
            <a:ext cx="2068206" cy="1803045"/>
          </a:xfrm>
          <a:prstGeom prst="rect">
            <a:avLst/>
          </a:prstGeom>
        </p:spPr>
      </p:pic>
    </p:spTree>
    <p:extLst>
      <p:ext uri="{BB962C8B-B14F-4D97-AF65-F5344CB8AC3E}">
        <p14:creationId xmlns:p14="http://schemas.microsoft.com/office/powerpoint/2010/main" val="24049257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Inserting a node in a BST</a:t>
            </a:r>
            <a:endParaRPr lang="en-US" dirty="0"/>
          </a:p>
        </p:txBody>
      </p:sp>
      <p:sp>
        <p:nvSpPr>
          <p:cNvPr id="3" name="Content Placeholder 2"/>
          <p:cNvSpPr>
            <a:spLocks noGrp="1"/>
          </p:cNvSpPr>
          <p:nvPr>
            <p:ph sz="quarter" idx="1"/>
          </p:nvPr>
        </p:nvSpPr>
        <p:spPr>
          <a:xfrm>
            <a:off x="190499" y="725804"/>
            <a:ext cx="8271051" cy="5925822"/>
          </a:xfrm>
        </p:spPr>
        <p:txBody>
          <a:bodyPr>
            <a:noAutofit/>
          </a:bodyPr>
          <a:lstStyle/>
          <a:p>
            <a:r>
              <a:rPr lang="en-US" sz="2000" dirty="0" smtClean="0"/>
              <a:t>Inserting a node in a BST requires that it be done so that the overall BST structure is still maintained (greater than, less than structure)</a:t>
            </a:r>
          </a:p>
          <a:p>
            <a:r>
              <a:rPr lang="en-US" sz="2000" dirty="0" smtClean="0"/>
              <a:t>Inserting a new node into a BST *always* occurs at a NULL pointer.  There is *never* a case when existing nodes need to be rearranged to accommodate the new node!</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r>
              <a:rPr lang="en-US" sz="2000" dirty="0" smtClean="0"/>
              <a:t>As an example, consider inserting the new value 43 into the BST above.  Where is the new node supposed to go?  To the NULL pointer where it should be placed which is the right pointer of 32.</a:t>
            </a:r>
          </a:p>
          <a:p>
            <a:pPr>
              <a:buNone/>
            </a:pPr>
            <a:endParaRPr lang="en-US" sz="2000" dirty="0" smtClean="0"/>
          </a:p>
        </p:txBody>
      </p:sp>
      <p:pic>
        <p:nvPicPr>
          <p:cNvPr id="4" name="Picture 3"/>
          <p:cNvPicPr>
            <a:picLocks noChangeAspect="1"/>
          </p:cNvPicPr>
          <p:nvPr/>
        </p:nvPicPr>
        <p:blipFill>
          <a:blip r:embed="rId2"/>
          <a:stretch>
            <a:fillRect/>
          </a:stretch>
        </p:blipFill>
        <p:spPr>
          <a:xfrm>
            <a:off x="2422800" y="2770618"/>
            <a:ext cx="3378562" cy="2382726"/>
          </a:xfrm>
          <a:prstGeom prst="rect">
            <a:avLst/>
          </a:prstGeom>
        </p:spPr>
      </p:pic>
    </p:spTree>
    <p:extLst>
      <p:ext uri="{BB962C8B-B14F-4D97-AF65-F5344CB8AC3E}">
        <p14:creationId xmlns:p14="http://schemas.microsoft.com/office/powerpoint/2010/main" val="54511476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9"/>
            <a:ext cx="8158595" cy="451164"/>
          </a:xfrm>
        </p:spPr>
        <p:txBody>
          <a:bodyPr>
            <a:normAutofit fontScale="90000"/>
          </a:bodyPr>
          <a:lstStyle/>
          <a:p>
            <a:r>
              <a:rPr lang="en-US" dirty="0" smtClean="0"/>
              <a:t/>
            </a:r>
            <a:br>
              <a:rPr lang="en-US" dirty="0" smtClean="0"/>
            </a:br>
            <a:r>
              <a:rPr lang="en-US" dirty="0" smtClean="0"/>
              <a:t>Inserting a node in a BST</a:t>
            </a:r>
            <a:endParaRPr lang="en-US" dirty="0"/>
          </a:p>
        </p:txBody>
      </p:sp>
      <p:sp>
        <p:nvSpPr>
          <p:cNvPr id="3" name="Content Placeholder 2"/>
          <p:cNvSpPr>
            <a:spLocks noGrp="1"/>
          </p:cNvSpPr>
          <p:nvPr>
            <p:ph sz="quarter" idx="1"/>
          </p:nvPr>
        </p:nvSpPr>
        <p:spPr>
          <a:xfrm>
            <a:off x="152400" y="558800"/>
            <a:ext cx="8751679" cy="6092826"/>
          </a:xfrm>
        </p:spPr>
        <p:txBody>
          <a:bodyPr>
            <a:noAutofit/>
          </a:bodyPr>
          <a:lstStyle/>
          <a:p>
            <a:pPr marL="0">
              <a:spcBef>
                <a:spcPts val="1400"/>
              </a:spcBef>
            </a:pPr>
            <a:r>
              <a:rPr lang="en-US" sz="2000" dirty="0" smtClean="0"/>
              <a:t>The code</a:t>
            </a:r>
            <a:br>
              <a:rPr lang="en-US" sz="2000" dirty="0" smtClean="0"/>
            </a:br>
            <a:r>
              <a:rPr lang="en-US" sz="2000" dirty="0" smtClean="0"/>
              <a:t>	</a:t>
            </a:r>
            <a:r>
              <a:rPr lang="en-US" sz="2000" dirty="0" err="1" smtClean="0"/>
              <a:t>struct</a:t>
            </a:r>
            <a:r>
              <a:rPr lang="en-US" sz="2000" dirty="0" smtClean="0"/>
              <a:t> </a:t>
            </a:r>
            <a:r>
              <a:rPr lang="en-US" sz="2000" dirty="0" err="1" smtClean="0"/>
              <a:t>treenode</a:t>
            </a:r>
            <a:r>
              <a:rPr lang="en-US" sz="2000" dirty="0" smtClean="0"/>
              <a:t>* insert( </a:t>
            </a:r>
            <a:r>
              <a:rPr lang="en-US" sz="2000" dirty="0" err="1" smtClean="0"/>
              <a:t>int</a:t>
            </a:r>
            <a:r>
              <a:rPr lang="en-US" sz="2000" dirty="0" smtClean="0"/>
              <a:t> </a:t>
            </a:r>
            <a:r>
              <a:rPr lang="en-US" sz="2000" dirty="0" err="1" smtClean="0"/>
              <a:t>d</a:t>
            </a:r>
            <a:r>
              <a:rPr lang="en-US" sz="2000" dirty="0" smtClean="0"/>
              <a:t> , </a:t>
            </a:r>
            <a:r>
              <a:rPr lang="en-US" sz="2000" dirty="0" err="1" smtClean="0"/>
              <a:t>struct</a:t>
            </a:r>
            <a:r>
              <a:rPr lang="en-US" sz="2000" dirty="0" smtClean="0"/>
              <a:t> </a:t>
            </a:r>
            <a:r>
              <a:rPr lang="en-US" sz="2000" dirty="0" err="1" smtClean="0"/>
              <a:t>treenode</a:t>
            </a:r>
            <a:r>
              <a:rPr lang="en-US" sz="2000" dirty="0" smtClean="0"/>
              <a:t> * </a:t>
            </a:r>
            <a:r>
              <a:rPr lang="en-US" sz="2000" dirty="0" err="1" smtClean="0"/>
              <a:t>p</a:t>
            </a:r>
            <a:r>
              <a:rPr lang="en-US" sz="2000" dirty="0" smtClean="0"/>
              <a:t>)</a:t>
            </a:r>
            <a:br>
              <a:rPr lang="en-US" sz="2000" dirty="0" smtClean="0"/>
            </a:br>
            <a:r>
              <a:rPr lang="en-US" sz="2000" dirty="0" smtClean="0"/>
              <a:t>	{</a:t>
            </a:r>
            <a:br>
              <a:rPr lang="en-US" sz="2000" dirty="0" smtClean="0"/>
            </a:br>
            <a:r>
              <a:rPr lang="en-US" sz="2000" dirty="0" smtClean="0"/>
              <a:t>	//Inserting the value in a new node</a:t>
            </a:r>
            <a:br>
              <a:rPr lang="en-US" sz="2000" dirty="0" smtClean="0"/>
            </a:br>
            <a:r>
              <a:rPr lang="en-US" sz="2000" dirty="0" smtClean="0"/>
              <a:t>		if( </a:t>
            </a:r>
            <a:r>
              <a:rPr lang="en-US" sz="2000" dirty="0" err="1" smtClean="0"/>
              <a:t>p</a:t>
            </a:r>
            <a:r>
              <a:rPr lang="en-US" sz="2000" dirty="0" smtClean="0"/>
              <a:t>== null)</a:t>
            </a:r>
            <a:br>
              <a:rPr lang="en-US" sz="2000" dirty="0" smtClean="0"/>
            </a:br>
            <a:r>
              <a:rPr lang="en-US" sz="2000" dirty="0" smtClean="0"/>
              <a:t>		{</a:t>
            </a:r>
            <a:br>
              <a:rPr lang="en-US" sz="2000" dirty="0" smtClean="0"/>
            </a:br>
            <a:r>
              <a:rPr lang="en-US" sz="2000" dirty="0" smtClean="0"/>
              <a:t>			</a:t>
            </a:r>
            <a:r>
              <a:rPr lang="en-US" sz="2000" dirty="0" err="1" smtClean="0"/>
              <a:t>p</a:t>
            </a:r>
            <a:r>
              <a:rPr lang="en-US" sz="2000" dirty="0" smtClean="0"/>
              <a:t> = (</a:t>
            </a:r>
            <a:r>
              <a:rPr lang="en-US" sz="2000" dirty="0" err="1" smtClean="0"/>
              <a:t>struct</a:t>
            </a:r>
            <a:r>
              <a:rPr lang="en-US" sz="2000" dirty="0" smtClean="0"/>
              <a:t> </a:t>
            </a:r>
            <a:r>
              <a:rPr lang="en-US" sz="2000" dirty="0" err="1" smtClean="0"/>
              <a:t>treenode</a:t>
            </a:r>
            <a:r>
              <a:rPr lang="en-US" sz="2000" dirty="0" smtClean="0"/>
              <a:t>*)(</a:t>
            </a:r>
            <a:r>
              <a:rPr lang="en-US" sz="2000" dirty="0" err="1" smtClean="0"/>
              <a:t>malloc(sizeof(struct</a:t>
            </a:r>
            <a:r>
              <a:rPr lang="en-US" sz="2000" dirty="0" smtClean="0"/>
              <a:t/>
            </a:r>
            <a:br>
              <a:rPr lang="en-US" sz="2000" dirty="0" smtClean="0"/>
            </a:br>
            <a:r>
              <a:rPr lang="en-US" sz="2000" dirty="0" smtClean="0"/>
              <a:t>				</a:t>
            </a:r>
            <a:r>
              <a:rPr lang="en-US" sz="2000" dirty="0" err="1" smtClean="0"/>
              <a:t>treenode</a:t>
            </a:r>
            <a:r>
              <a:rPr lang="en-US" sz="2000" dirty="0" smtClean="0"/>
              <a:t>)));</a:t>
            </a:r>
            <a:br>
              <a:rPr lang="en-US" sz="2000" dirty="0" smtClean="0"/>
            </a:br>
            <a:r>
              <a:rPr lang="en-US" sz="2000" dirty="0" smtClean="0"/>
              <a:t>			</a:t>
            </a:r>
            <a:r>
              <a:rPr lang="en-US" sz="2000" dirty="0" err="1" smtClean="0"/>
              <a:t>p</a:t>
            </a:r>
            <a:r>
              <a:rPr lang="en-US" sz="2000" dirty="0" smtClean="0"/>
              <a:t>-&gt;data = </a:t>
            </a:r>
            <a:r>
              <a:rPr lang="en-US" sz="2000" dirty="0" err="1" smtClean="0"/>
              <a:t>d</a:t>
            </a:r>
            <a:r>
              <a:rPr lang="en-US" sz="2000" dirty="0" smtClean="0"/>
              <a:t>;</a:t>
            </a:r>
            <a:br>
              <a:rPr lang="en-US" sz="2000" dirty="0" smtClean="0"/>
            </a:br>
            <a:r>
              <a:rPr lang="en-US" sz="2000" dirty="0" smtClean="0"/>
              <a:t>			</a:t>
            </a:r>
            <a:r>
              <a:rPr lang="en-US" sz="2000" dirty="0" err="1" smtClean="0"/>
              <a:t>p</a:t>
            </a:r>
            <a:r>
              <a:rPr lang="en-US" sz="2000" dirty="0" smtClean="0"/>
              <a:t>-&gt;left = NULL;</a:t>
            </a:r>
            <a:br>
              <a:rPr lang="en-US" sz="2000" dirty="0" smtClean="0"/>
            </a:br>
            <a:r>
              <a:rPr lang="en-US" sz="2000" dirty="0" smtClean="0"/>
              <a:t>			</a:t>
            </a:r>
            <a:r>
              <a:rPr lang="en-US" sz="2000" dirty="0" err="1" smtClean="0"/>
              <a:t>p</a:t>
            </a:r>
            <a:r>
              <a:rPr lang="en-US" sz="2000" dirty="0" smtClean="0"/>
              <a:t>-&gt;right = NULL;</a:t>
            </a:r>
            <a:br>
              <a:rPr lang="en-US" sz="2000" dirty="0" smtClean="0"/>
            </a:br>
            <a:r>
              <a:rPr lang="en-US" sz="2000" dirty="0" smtClean="0"/>
              <a:t>		}</a:t>
            </a:r>
            <a:br>
              <a:rPr lang="en-US" sz="2000" dirty="0" smtClean="0"/>
            </a:br>
            <a:r>
              <a:rPr lang="en-US" sz="2000" dirty="0" smtClean="0"/>
              <a:t>	//Inserting a value less than the root value, move left</a:t>
            </a:r>
            <a:br>
              <a:rPr lang="en-US" sz="2000" dirty="0" smtClean="0"/>
            </a:br>
            <a:r>
              <a:rPr lang="en-US" sz="2000" dirty="0" smtClean="0"/>
              <a:t>		else </a:t>
            </a:r>
            <a:r>
              <a:rPr lang="en-US" sz="2000" dirty="0" err="1" smtClean="0"/>
              <a:t>if(d</a:t>
            </a:r>
            <a:r>
              <a:rPr lang="en-US" sz="2000" dirty="0" smtClean="0"/>
              <a:t> &lt; </a:t>
            </a:r>
            <a:r>
              <a:rPr lang="en-US" sz="2000" dirty="0" err="1" smtClean="0"/>
              <a:t>p</a:t>
            </a:r>
            <a:r>
              <a:rPr lang="en-US" sz="2000" dirty="0" smtClean="0"/>
              <a:t>-&gt;data)</a:t>
            </a:r>
            <a:br>
              <a:rPr lang="en-US" sz="2000" dirty="0" smtClean="0"/>
            </a:br>
            <a:r>
              <a:rPr lang="en-US" sz="2000" dirty="0" smtClean="0"/>
              <a:t>		</a:t>
            </a:r>
            <a:r>
              <a:rPr lang="en-US" sz="2000" dirty="0" err="1" smtClean="0"/>
              <a:t>p</a:t>
            </a:r>
            <a:r>
              <a:rPr lang="en-US" sz="2000" dirty="0" smtClean="0"/>
              <a:t>-&gt;left = insert( </a:t>
            </a:r>
            <a:r>
              <a:rPr lang="en-US" sz="2000" dirty="0" err="1" smtClean="0"/>
              <a:t>d</a:t>
            </a:r>
            <a:r>
              <a:rPr lang="en-US" sz="2000" dirty="0" smtClean="0"/>
              <a:t>, </a:t>
            </a:r>
            <a:r>
              <a:rPr lang="en-US" sz="2000" dirty="0" err="1" smtClean="0"/>
              <a:t>p</a:t>
            </a:r>
            <a:r>
              <a:rPr lang="en-US" sz="2000" dirty="0" smtClean="0"/>
              <a:t>-&gt;left);</a:t>
            </a:r>
            <a:br>
              <a:rPr lang="en-US" sz="2000" dirty="0" smtClean="0"/>
            </a:br>
            <a:r>
              <a:rPr lang="en-US" sz="2000" dirty="0" smtClean="0"/>
              <a:t>	//Inserting a value greater than the root value, move right</a:t>
            </a:r>
            <a:br>
              <a:rPr lang="en-US" sz="2000" dirty="0" smtClean="0"/>
            </a:br>
            <a:r>
              <a:rPr lang="en-US" sz="2000" dirty="0" smtClean="0"/>
              <a:t>		else </a:t>
            </a:r>
            <a:r>
              <a:rPr lang="en-US" sz="2000" dirty="0" err="1" smtClean="0"/>
              <a:t>if(d</a:t>
            </a:r>
            <a:r>
              <a:rPr lang="en-US" sz="2000" dirty="0" smtClean="0"/>
              <a:t> &gt; </a:t>
            </a:r>
            <a:r>
              <a:rPr lang="en-US" sz="2000" dirty="0" err="1" smtClean="0"/>
              <a:t>p</a:t>
            </a:r>
            <a:r>
              <a:rPr lang="en-US" sz="2000" dirty="0" smtClean="0"/>
              <a:t>-&gt;data)</a:t>
            </a:r>
            <a:br>
              <a:rPr lang="en-US" sz="2000" dirty="0" smtClean="0"/>
            </a:br>
            <a:r>
              <a:rPr lang="en-US" sz="2000" dirty="0" smtClean="0"/>
              <a:t>		</a:t>
            </a:r>
            <a:r>
              <a:rPr lang="en-US" sz="2000" dirty="0" err="1" smtClean="0"/>
              <a:t>p</a:t>
            </a:r>
            <a:r>
              <a:rPr lang="en-US" sz="2000" dirty="0" smtClean="0"/>
              <a:t>-&gt;right = insert( </a:t>
            </a:r>
            <a:r>
              <a:rPr lang="en-US" sz="2000" dirty="0" err="1" smtClean="0"/>
              <a:t>d</a:t>
            </a:r>
            <a:r>
              <a:rPr lang="en-US" sz="2000" dirty="0" smtClean="0"/>
              <a:t>, </a:t>
            </a:r>
            <a:r>
              <a:rPr lang="en-US" sz="2000" dirty="0" err="1" smtClean="0"/>
              <a:t>p</a:t>
            </a:r>
            <a:r>
              <a:rPr lang="en-US" sz="2000" dirty="0" smtClean="0"/>
              <a:t>-&gt;right );</a:t>
            </a:r>
            <a:br>
              <a:rPr lang="en-US" sz="2000" dirty="0" smtClean="0"/>
            </a:br>
            <a:r>
              <a:rPr lang="en-US" sz="2000" dirty="0" smtClean="0"/>
              <a:t>		return </a:t>
            </a:r>
            <a:r>
              <a:rPr lang="en-US" sz="2000" dirty="0" err="1" smtClean="0"/>
              <a:t>p</a:t>
            </a:r>
            <a:r>
              <a:rPr lang="en-US" sz="2000" dirty="0" smtClean="0"/>
              <a:t>;</a:t>
            </a:r>
            <a:r>
              <a:rPr lang="en-US" sz="2000" b="1" dirty="0" smtClean="0"/>
              <a:t/>
            </a:r>
            <a:br>
              <a:rPr lang="en-US" sz="2000" b="1" dirty="0" smtClean="0"/>
            </a:br>
            <a:r>
              <a:rPr lang="en-US" sz="2000" b="1" dirty="0" smtClean="0"/>
              <a:t>	}</a:t>
            </a:r>
            <a:endParaRPr lang="en-US" sz="2000" dirty="0" smtClean="0"/>
          </a:p>
        </p:txBody>
      </p:sp>
    </p:spTree>
    <p:extLst>
      <p:ext uri="{BB962C8B-B14F-4D97-AF65-F5344CB8AC3E}">
        <p14:creationId xmlns:p14="http://schemas.microsoft.com/office/powerpoint/2010/main" val="26871043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381000"/>
            <a:ext cx="7806569" cy="603805"/>
          </a:xfrm>
        </p:spPr>
        <p:txBody>
          <a:bodyPr/>
          <a:lstStyle/>
          <a:p>
            <a:r>
              <a:rPr lang="en-US" dirty="0" smtClean="0"/>
              <a:t>Terms</a:t>
            </a:r>
            <a:endParaRPr lang="en-US" dirty="0"/>
          </a:p>
        </p:txBody>
      </p:sp>
      <p:sp>
        <p:nvSpPr>
          <p:cNvPr id="3" name="Content Placeholder 2"/>
          <p:cNvSpPr>
            <a:spLocks noGrp="1"/>
          </p:cNvSpPr>
          <p:nvPr>
            <p:ph idx="1"/>
          </p:nvPr>
        </p:nvSpPr>
        <p:spPr>
          <a:xfrm>
            <a:off x="272133" y="1331056"/>
            <a:ext cx="8513882" cy="5212468"/>
          </a:xfrm>
        </p:spPr>
        <p:txBody>
          <a:bodyPr>
            <a:normAutofit lnSpcReduction="10000"/>
          </a:bodyPr>
          <a:lstStyle/>
          <a:p>
            <a:r>
              <a:rPr lang="en-US" dirty="0" smtClean="0"/>
              <a:t>Family relationship – such as parents or children</a:t>
            </a:r>
          </a:p>
          <a:p>
            <a:pPr lvl="1"/>
            <a:r>
              <a:rPr lang="en-US" dirty="0" smtClean="0"/>
              <a:t>A parent has at least one node branching from them</a:t>
            </a:r>
          </a:p>
          <a:p>
            <a:pPr lvl="1"/>
            <a:r>
              <a:rPr lang="en-US" dirty="0" smtClean="0"/>
              <a:t>A parent can be both a child and a parent</a:t>
            </a:r>
          </a:p>
          <a:p>
            <a:r>
              <a:rPr lang="en-US" dirty="0" smtClean="0"/>
              <a:t>Geometric relationships – such as left and right, or bottom and top</a:t>
            </a:r>
          </a:p>
          <a:p>
            <a:pPr lvl="1"/>
            <a:r>
              <a:rPr lang="en-US" dirty="0" smtClean="0"/>
              <a:t>A tree can have a top or bottom</a:t>
            </a:r>
          </a:p>
          <a:p>
            <a:pPr lvl="1"/>
            <a:r>
              <a:rPr lang="en-US" dirty="0" smtClean="0"/>
              <a:t>You can “traverse” or move through a tree by moving left or right toward the bottom</a:t>
            </a:r>
          </a:p>
          <a:p>
            <a:r>
              <a:rPr lang="en-US" dirty="0" smtClean="0"/>
              <a:t>Biological relationships – roots, branches, leaves</a:t>
            </a:r>
          </a:p>
          <a:p>
            <a:pPr lvl="1"/>
            <a:r>
              <a:rPr lang="en-US" dirty="0" smtClean="0"/>
              <a:t>The “root” node is typically the top node in the tree.  But a tree can contain </a:t>
            </a:r>
            <a:r>
              <a:rPr lang="en-US" dirty="0" err="1" smtClean="0"/>
              <a:t>subtrees</a:t>
            </a:r>
            <a:endParaRPr lang="en-US" dirty="0" smtClean="0"/>
          </a:p>
          <a:p>
            <a:pPr lvl="1"/>
            <a:r>
              <a:rPr lang="en-US" dirty="0" smtClean="0"/>
              <a:t>Branches come out from the root and have leaves</a:t>
            </a:r>
          </a:p>
          <a:p>
            <a:pPr lvl="1"/>
            <a:r>
              <a:rPr lang="en-US" dirty="0" smtClean="0"/>
              <a:t>Leaves are nodes that have no children</a:t>
            </a:r>
          </a:p>
        </p:txBody>
      </p:sp>
    </p:spTree>
    <p:extLst>
      <p:ext uri="{BB962C8B-B14F-4D97-AF65-F5344CB8AC3E}">
        <p14:creationId xmlns:p14="http://schemas.microsoft.com/office/powerpoint/2010/main" val="306311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252967"/>
            <a:ext cx="7806569" cy="603805"/>
          </a:xfrm>
        </p:spPr>
        <p:txBody>
          <a:bodyPr/>
          <a:lstStyle/>
          <a:p>
            <a:r>
              <a:rPr lang="en-US" dirty="0" smtClean="0"/>
              <a:t>Binary Tree</a:t>
            </a:r>
            <a:endParaRPr lang="en-US" dirty="0"/>
          </a:p>
        </p:txBody>
      </p:sp>
      <p:sp>
        <p:nvSpPr>
          <p:cNvPr id="4" name="Content Placeholder 2"/>
          <p:cNvSpPr txBox="1">
            <a:spLocks/>
          </p:cNvSpPr>
          <p:nvPr/>
        </p:nvSpPr>
        <p:spPr>
          <a:xfrm>
            <a:off x="256584" y="856772"/>
            <a:ext cx="8646869" cy="5800795"/>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A binary tree is one in which each node has </a:t>
            </a:r>
            <a:r>
              <a:rPr lang="en-US" dirty="0" err="1" smtClean="0"/>
              <a:t>eactly</a:t>
            </a:r>
            <a:r>
              <a:rPr lang="en-US" dirty="0" smtClean="0"/>
              <a:t> two children. </a:t>
            </a:r>
          </a:p>
          <a:p>
            <a:r>
              <a:rPr lang="en-US" dirty="0" smtClean="0"/>
              <a:t>Either or both of these children is permitted to be empty</a:t>
            </a:r>
          </a:p>
          <a:p>
            <a:r>
              <a:rPr lang="en-US" dirty="0" smtClean="0"/>
              <a:t>If a node has two empty children, it is said to be a leaf</a:t>
            </a:r>
          </a:p>
          <a:p>
            <a:r>
              <a:rPr lang="en-US" dirty="0" smtClean="0"/>
              <a:t>Recursion is used very heavily in binary tree algorithms</a:t>
            </a:r>
          </a:p>
          <a:p>
            <a:pPr lvl="1"/>
            <a:r>
              <a:rPr lang="en-US" dirty="0" smtClean="0"/>
              <a:t>Inserting nodes</a:t>
            </a:r>
          </a:p>
          <a:p>
            <a:pPr lvl="1"/>
            <a:r>
              <a:rPr lang="en-US" dirty="0" smtClean="0"/>
              <a:t>Deleting nodes</a:t>
            </a:r>
          </a:p>
          <a:p>
            <a:pPr lvl="1"/>
            <a:r>
              <a:rPr lang="en-US" dirty="0" smtClean="0"/>
              <a:t>Searching the tree</a:t>
            </a:r>
          </a:p>
          <a:p>
            <a:pPr lvl="1"/>
            <a:r>
              <a:rPr lang="en-US" dirty="0" smtClean="0"/>
              <a:t>Deleting the tree</a:t>
            </a:r>
          </a:p>
          <a:p>
            <a:pPr lvl="1"/>
            <a:r>
              <a:rPr lang="en-US" dirty="0" smtClean="0"/>
              <a:t>Traversing the tree (</a:t>
            </a:r>
            <a:r>
              <a:rPr lang="en-US" dirty="0" err="1" smtClean="0"/>
              <a:t>inorder</a:t>
            </a:r>
            <a:r>
              <a:rPr lang="en-US" dirty="0" smtClean="0"/>
              <a:t>, preorder, </a:t>
            </a:r>
            <a:r>
              <a:rPr lang="en-US" dirty="0" err="1" smtClean="0"/>
              <a:t>postorder</a:t>
            </a:r>
            <a:r>
              <a:rPr lang="en-US" dirty="0" smtClean="0"/>
              <a:t>, etc.)</a:t>
            </a:r>
          </a:p>
        </p:txBody>
      </p:sp>
    </p:spTree>
    <p:extLst>
      <p:ext uri="{BB962C8B-B14F-4D97-AF65-F5344CB8AC3E}">
        <p14:creationId xmlns:p14="http://schemas.microsoft.com/office/powerpoint/2010/main" val="96191839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252967"/>
            <a:ext cx="7806569" cy="603805"/>
          </a:xfrm>
        </p:spPr>
        <p:txBody>
          <a:bodyPr/>
          <a:lstStyle/>
          <a:p>
            <a:r>
              <a:rPr lang="en-US" dirty="0" smtClean="0"/>
              <a:t>Searching ADT’s</a:t>
            </a:r>
            <a:endParaRPr lang="en-US" dirty="0"/>
          </a:p>
        </p:txBody>
      </p:sp>
      <p:sp>
        <p:nvSpPr>
          <p:cNvPr id="6" name="Content Placeholder 2"/>
          <p:cNvSpPr>
            <a:spLocks noGrp="1"/>
          </p:cNvSpPr>
          <p:nvPr>
            <p:ph sz="quarter" idx="1"/>
          </p:nvPr>
        </p:nvSpPr>
        <p:spPr>
          <a:xfrm>
            <a:off x="302955" y="1106834"/>
            <a:ext cx="7958397" cy="5367118"/>
          </a:xfrm>
        </p:spPr>
        <p:txBody>
          <a:bodyPr>
            <a:normAutofit lnSpcReduction="10000"/>
          </a:bodyPr>
          <a:lstStyle/>
          <a:p>
            <a:endParaRPr lang="en-US" dirty="0" smtClean="0"/>
          </a:p>
          <a:p>
            <a:r>
              <a:rPr lang="en-US" dirty="0" smtClean="0"/>
              <a:t>Suppose we have implemented a linear Linked List. What is the best complexity we can achieve for a method that searches the list for a specified key? </a:t>
            </a:r>
            <a:br>
              <a:rPr lang="en-US" dirty="0" smtClean="0"/>
            </a:br>
            <a:endParaRPr lang="en-US" dirty="0" smtClean="0"/>
          </a:p>
          <a:p>
            <a:r>
              <a:rPr lang="en-US" b="1" dirty="0" smtClean="0">
                <a:solidFill>
                  <a:schemeClr val="tx1">
                    <a:lumMod val="95000"/>
                    <a:lumOff val="5000"/>
                  </a:schemeClr>
                </a:solidFill>
              </a:rPr>
              <a:t>O(N) – We have to compare the query key to the key in every node of the list.</a:t>
            </a:r>
            <a:r>
              <a:rPr lang="en-US" dirty="0" smtClean="0">
                <a:solidFill>
                  <a:schemeClr val="tx1">
                    <a:lumMod val="95000"/>
                    <a:lumOff val="5000"/>
                  </a:schemeClr>
                </a:solidFill>
              </a:rPr>
              <a:t/>
            </a:r>
            <a:br>
              <a:rPr lang="en-US" dirty="0" smtClean="0">
                <a:solidFill>
                  <a:schemeClr val="tx1">
                    <a:lumMod val="95000"/>
                    <a:lumOff val="5000"/>
                  </a:schemeClr>
                </a:solidFill>
              </a:rPr>
            </a:br>
            <a:r>
              <a:rPr lang="en-US" dirty="0" smtClean="0"/>
              <a:t> </a:t>
            </a:r>
          </a:p>
          <a:p>
            <a:r>
              <a:rPr lang="en-US" dirty="0" smtClean="0"/>
              <a:t>Does the complexity change if we assume that the keys in the list are in sorted order? </a:t>
            </a:r>
          </a:p>
          <a:p>
            <a:endParaRPr lang="en-US" dirty="0" smtClean="0"/>
          </a:p>
          <a:p>
            <a:r>
              <a:rPr lang="en-US" b="1" dirty="0" smtClean="0">
                <a:solidFill>
                  <a:schemeClr val="tx1"/>
                </a:solidFill>
              </a:rPr>
              <a:t>No, the key to be found may be at the tail of the list. </a:t>
            </a:r>
          </a:p>
        </p:txBody>
      </p:sp>
    </p:spTree>
    <p:extLst>
      <p:ext uri="{BB962C8B-B14F-4D97-AF65-F5344CB8AC3E}">
        <p14:creationId xmlns:p14="http://schemas.microsoft.com/office/powerpoint/2010/main" val="470669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1071562"/>
          </a:xfrm>
        </p:spPr>
        <p:txBody>
          <a:bodyPr>
            <a:normAutofit fontScale="90000"/>
          </a:bodyPr>
          <a:lstStyle/>
          <a:p>
            <a:r>
              <a:rPr lang="en-US" dirty="0" smtClean="0"/>
              <a:t/>
            </a:r>
            <a:br>
              <a:rPr lang="en-US" dirty="0" smtClean="0"/>
            </a:br>
            <a:r>
              <a:rPr lang="en-US" dirty="0" smtClean="0"/>
              <a:t>Supporting Search Queries with Linked Lists </a:t>
            </a:r>
            <a:endParaRPr lang="en-US" dirty="0"/>
          </a:p>
        </p:txBody>
      </p:sp>
      <p:sp>
        <p:nvSpPr>
          <p:cNvPr id="3" name="Content Placeholder 2"/>
          <p:cNvSpPr>
            <a:spLocks noGrp="1"/>
          </p:cNvSpPr>
          <p:nvPr>
            <p:ph sz="quarter" idx="1"/>
          </p:nvPr>
        </p:nvSpPr>
        <p:spPr>
          <a:xfrm>
            <a:off x="302955" y="1106834"/>
            <a:ext cx="7958397" cy="5367118"/>
          </a:xfrm>
        </p:spPr>
        <p:txBody>
          <a:bodyPr>
            <a:normAutofit/>
          </a:bodyPr>
          <a:lstStyle/>
          <a:p>
            <a:pPr marL="0" indent="0">
              <a:buNone/>
            </a:pPr>
            <a:endParaRPr lang="en-US" dirty="0" smtClean="0"/>
          </a:p>
          <a:p>
            <a:r>
              <a:rPr lang="en-US" dirty="0" smtClean="0"/>
              <a:t>Why can’t the binary search algorithm be used with a sorted linked list? </a:t>
            </a:r>
          </a:p>
          <a:p>
            <a:r>
              <a:rPr lang="en-US" dirty="0" smtClean="0"/>
              <a:t>How would we have to augment a sorted linked list to allow use of the binary search algorithm to find a specified key? </a:t>
            </a:r>
          </a:p>
          <a:p>
            <a:r>
              <a:rPr lang="en-US" dirty="0" smtClean="0"/>
              <a:t>Or does binary search require keys to be stored in a sorted array? </a:t>
            </a:r>
          </a:p>
          <a:p>
            <a:r>
              <a:rPr lang="en-US" b="1" dirty="0" smtClean="0">
                <a:solidFill>
                  <a:srgbClr val="FF0000"/>
                </a:solidFill>
              </a:rPr>
              <a:t>Answer: No. </a:t>
            </a:r>
          </a:p>
        </p:txBody>
      </p:sp>
    </p:spTree>
    <p:extLst>
      <p:ext uri="{BB962C8B-B14F-4D97-AF65-F5344CB8AC3E}">
        <p14:creationId xmlns:p14="http://schemas.microsoft.com/office/powerpoint/2010/main" val="3543005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Binary Trees</a:t>
            </a:r>
            <a:endParaRPr lang="en-US" dirty="0"/>
          </a:p>
        </p:txBody>
      </p:sp>
      <p:sp>
        <p:nvSpPr>
          <p:cNvPr id="3" name="Content Placeholder 2"/>
          <p:cNvSpPr>
            <a:spLocks noGrp="1"/>
          </p:cNvSpPr>
          <p:nvPr>
            <p:ph sz="quarter" idx="1"/>
          </p:nvPr>
        </p:nvSpPr>
        <p:spPr>
          <a:xfrm>
            <a:off x="302955" y="1106834"/>
            <a:ext cx="7958397" cy="5367118"/>
          </a:xfrm>
        </p:spPr>
        <p:txBody>
          <a:bodyPr>
            <a:normAutofit/>
          </a:bodyPr>
          <a:lstStyle/>
          <a:p>
            <a:r>
              <a:rPr lang="en-US" dirty="0" smtClean="0"/>
              <a:t>A </a:t>
            </a:r>
            <a:r>
              <a:rPr lang="en-US" b="1" i="1" dirty="0" smtClean="0"/>
              <a:t>Binary Tree is a data structure that uses two pointers at </a:t>
            </a:r>
            <a:r>
              <a:rPr lang="en-US" dirty="0" smtClean="0"/>
              <a:t>each node: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In some cases the binary tree structure is used to represent the natural relationships that exist in a dataset. In most applications, however, there is information stored at each node that facilitates the efficient retrieval of other information stored in the tree. </a:t>
            </a:r>
          </a:p>
        </p:txBody>
      </p:sp>
      <p:sp>
        <p:nvSpPr>
          <p:cNvPr id="4" name="Process 3"/>
          <p:cNvSpPr/>
          <p:nvPr/>
        </p:nvSpPr>
        <p:spPr>
          <a:xfrm>
            <a:off x="3579252" y="2292873"/>
            <a:ext cx="1303045" cy="1517585"/>
          </a:xfrm>
          <a:prstGeom prst="flowChartProcess">
            <a:avLst/>
          </a:prstGeom>
          <a:ln/>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u="sng" dirty="0" smtClean="0">
                <a:solidFill>
                  <a:schemeClr val="tx1"/>
                </a:solidFill>
              </a:rPr>
              <a:t>KEY</a:t>
            </a:r>
          </a:p>
          <a:p>
            <a:pPr algn="ctr"/>
            <a:r>
              <a:rPr lang="en-US" u="sng" dirty="0" smtClean="0">
                <a:solidFill>
                  <a:schemeClr val="tx1"/>
                </a:solidFill>
              </a:rPr>
              <a:t>LEFT</a:t>
            </a:r>
          </a:p>
          <a:p>
            <a:pPr algn="ctr"/>
            <a:r>
              <a:rPr lang="en-US" u="sng" dirty="0" smtClean="0">
                <a:solidFill>
                  <a:schemeClr val="tx1"/>
                </a:solidFill>
              </a:rPr>
              <a:t>RIGHT</a:t>
            </a:r>
            <a:endParaRPr lang="en-US" u="sng" dirty="0">
              <a:solidFill>
                <a:schemeClr val="tx1"/>
              </a:solidFill>
            </a:endParaRPr>
          </a:p>
        </p:txBody>
      </p:sp>
      <p:cxnSp>
        <p:nvCxnSpPr>
          <p:cNvPr id="8" name="Straight Arrow Connector 7"/>
          <p:cNvCxnSpPr/>
          <p:nvPr/>
        </p:nvCxnSpPr>
        <p:spPr>
          <a:xfrm rot="10800000" flipV="1">
            <a:off x="2160746" y="3018673"/>
            <a:ext cx="118671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080229" y="3264519"/>
            <a:ext cx="12205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18853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Binary Trees</a:t>
            </a:r>
            <a:endParaRPr lang="en-US" dirty="0"/>
          </a:p>
        </p:txBody>
      </p:sp>
      <p:sp>
        <p:nvSpPr>
          <p:cNvPr id="3" name="Content Placeholder 2"/>
          <p:cNvSpPr>
            <a:spLocks noGrp="1"/>
          </p:cNvSpPr>
          <p:nvPr>
            <p:ph sz="quarter" idx="1"/>
          </p:nvPr>
        </p:nvSpPr>
        <p:spPr>
          <a:xfrm>
            <a:off x="302955" y="1106834"/>
            <a:ext cx="7958397" cy="5367118"/>
          </a:xfrm>
        </p:spPr>
        <p:txBody>
          <a:bodyPr>
            <a:normAutofit/>
          </a:bodyPr>
          <a:lstStyle/>
          <a:p>
            <a:r>
              <a:rPr lang="en-US" dirty="0" smtClean="0"/>
              <a:t>The term “binary tree” derives from the branching that occurs when the two pointers are allowed to point to other than adjacent nodes: </a:t>
            </a:r>
          </a:p>
        </p:txBody>
      </p:sp>
      <p:pic>
        <p:nvPicPr>
          <p:cNvPr id="7" name="Picture 6"/>
          <p:cNvPicPr>
            <a:picLocks noChangeAspect="1"/>
          </p:cNvPicPr>
          <p:nvPr/>
        </p:nvPicPr>
        <p:blipFill>
          <a:blip r:embed="rId2"/>
          <a:stretch>
            <a:fillRect/>
          </a:stretch>
        </p:blipFill>
        <p:spPr>
          <a:xfrm>
            <a:off x="1815878" y="2702052"/>
            <a:ext cx="4813300" cy="3771900"/>
          </a:xfrm>
          <a:prstGeom prst="rect">
            <a:avLst/>
          </a:prstGeom>
        </p:spPr>
      </p:pic>
      <p:cxnSp>
        <p:nvCxnSpPr>
          <p:cNvPr id="9" name="Straight Arrow Connector 8"/>
          <p:cNvCxnSpPr/>
          <p:nvPr/>
        </p:nvCxnSpPr>
        <p:spPr>
          <a:xfrm rot="10800000" flipV="1">
            <a:off x="2424216" y="3018673"/>
            <a:ext cx="118671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4733849" y="3017087"/>
            <a:ext cx="12205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129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345</TotalTime>
  <Words>1763</Words>
  <Application>Microsoft Macintosh PowerPoint</Application>
  <PresentationFormat>On-screen Show (4:3)</PresentationFormat>
  <Paragraphs>164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Revolution</vt:lpstr>
      <vt:lpstr>Chapter 9 – Trees </vt:lpstr>
      <vt:lpstr>Trees</vt:lpstr>
      <vt:lpstr>Trees</vt:lpstr>
      <vt:lpstr>Terms</vt:lpstr>
      <vt:lpstr>Binary Tree</vt:lpstr>
      <vt:lpstr>Searching ADT’s</vt:lpstr>
      <vt:lpstr> Supporting Search Queries with Linked Lists </vt:lpstr>
      <vt:lpstr> Binary Trees</vt:lpstr>
      <vt:lpstr> Binary Trees</vt:lpstr>
      <vt:lpstr> Binary Search Trees</vt:lpstr>
      <vt:lpstr> Binary Search Trees or BST</vt:lpstr>
      <vt:lpstr> BSTs vs. Linked Lists</vt:lpstr>
      <vt:lpstr> Binary Search Trees or BST</vt:lpstr>
      <vt:lpstr> Balanced Binary Trees</vt:lpstr>
      <vt:lpstr> Balanced Binary Trees</vt:lpstr>
      <vt:lpstr> Balanced Binary Trees</vt:lpstr>
      <vt:lpstr> Binary Search Trees or BST</vt:lpstr>
      <vt:lpstr> Binary Search Trees or BST</vt:lpstr>
      <vt:lpstr> Binary Search Trees or BST</vt:lpstr>
      <vt:lpstr> Binary Search Trees or BST</vt:lpstr>
      <vt:lpstr> Binary Search Trees Definition</vt:lpstr>
      <vt:lpstr> BST Algorithms - insert</vt:lpstr>
      <vt:lpstr> BST Algorithms - insert</vt:lpstr>
      <vt:lpstr> BST Algorithms - SEARCH</vt:lpstr>
      <vt:lpstr> BST Algorithms - Searching</vt:lpstr>
      <vt:lpstr> BALANCED Binary Search Trees</vt:lpstr>
      <vt:lpstr> BALANCED Binary Search Trees</vt:lpstr>
      <vt:lpstr> BALANCED Binary Search Trees</vt:lpstr>
      <vt:lpstr> Binary Search and BSTs</vt:lpstr>
      <vt:lpstr> Recognizing BSTs</vt:lpstr>
      <vt:lpstr> Implementation of BST</vt:lpstr>
      <vt:lpstr> Preorder Traversal of a Binary Tree</vt:lpstr>
      <vt:lpstr> Finding the Sum of the Values of a BST</vt:lpstr>
      <vt:lpstr> Binary Search and BSTs</vt:lpstr>
      <vt:lpstr> Inserting a node in a BST</vt:lpstr>
      <vt:lpstr> Inserting a node in a BST</vt:lpstr>
    </vt:vector>
  </TitlesOfParts>
  <Company>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Programming II </dc:title>
  <dc:creator>Joe Guilliams</dc:creator>
  <cp:lastModifiedBy>Joe Guilliams</cp:lastModifiedBy>
  <cp:revision>40</cp:revision>
  <dcterms:created xsi:type="dcterms:W3CDTF">2013-08-09T22:02:27Z</dcterms:created>
  <dcterms:modified xsi:type="dcterms:W3CDTF">2013-10-09T18:15:13Z</dcterms:modified>
</cp:coreProperties>
</file>