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DM Sans" pitchFamily="2" charset="0"/>
      <p:regular r:id="rId13"/>
      <p:bold r:id="rId14"/>
    </p:embeddedFont>
    <p:embeddedFont>
      <p:font typeface="PT Serif" panose="020A0603040505020204" pitchFamily="18"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9876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9103F3C4-81DE-8EE2-F55F-DCED710AB28D}"/>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FBA8D36D-BAC5-1B79-5A92-718E34B4CB3D}"/>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6" name="Picture 5">
            <a:extLst>
              <a:ext uri="{FF2B5EF4-FFF2-40B4-BE49-F238E27FC236}">
                <a16:creationId xmlns:a16="http://schemas.microsoft.com/office/drawing/2014/main" id="{976D1D12-5D25-46B2-3D2B-0E62A22EC1CE}"/>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41CF689E-D337-CFED-D41C-0D67A1995A0A}"/>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EB2C05F3-F503-DF21-0B65-02EBA4FE37F2}"/>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C5B54969-3668-E5D9-7C5F-CF6460569170}"/>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F6725935-9F72-4CA0-9E64-4E3CC5944FBC}"/>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userDrawn="1"/>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92B4D28A-2CDF-0313-0758-9390F2F93EA6}"/>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3808ECDA-BF65-CB9A-FD4B-E5252CDD70B0}"/>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AFA"/>
          </a:solidFill>
          <a:ln/>
        </p:spPr>
      </p:sp>
      <p:sp>
        <p:nvSpPr>
          <p:cNvPr id="3" name="Shape 1"/>
          <p:cNvSpPr/>
          <p:nvPr/>
        </p:nvSpPr>
        <p:spPr>
          <a:xfrm>
            <a:off x="0" y="0"/>
            <a:ext cx="14630400" cy="8229600"/>
          </a:xfrm>
          <a:prstGeom prst="rect">
            <a:avLst/>
          </a:prstGeom>
          <a:solidFill>
            <a:srgbClr val="FFFFFF"/>
          </a:solidFill>
          <a:ln/>
        </p:spPr>
      </p:sp>
      <p:pic>
        <p:nvPicPr>
          <p:cNvPr id="5" name="Picture 4">
            <a:extLst>
              <a:ext uri="{FF2B5EF4-FFF2-40B4-BE49-F238E27FC236}">
                <a16:creationId xmlns:a16="http://schemas.microsoft.com/office/drawing/2014/main" id="{6154F0BA-6FA5-FFD4-DA9C-6C18AA062FD5}"/>
              </a:ext>
            </a:extLst>
          </p:cNvPr>
          <p:cNvPicPr>
            <a:picLocks noChangeAspect="1"/>
          </p:cNvPicPr>
          <p:nvPr userDrawn="1"/>
        </p:nvPicPr>
        <p:blipFill>
          <a:blip r:embed="rId2"/>
          <a:stretch>
            <a:fillRect/>
          </a:stretch>
        </p:blipFill>
        <p:spPr>
          <a:xfrm>
            <a:off x="12788138" y="7669347"/>
            <a:ext cx="1476581" cy="2953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102525"/>
            <a:ext cx="7556421" cy="2232779"/>
          </a:xfrm>
          <a:prstGeom prst="rect">
            <a:avLst/>
          </a:prstGeom>
          <a:noFill/>
          <a:ln/>
        </p:spPr>
        <p:txBody>
          <a:bodyPr wrap="square" lIns="0" tIns="0" rIns="0" bIns="0" rtlCol="0" anchor="t"/>
          <a:lstStyle/>
          <a:p>
            <a:pPr marL="0" indent="0" algn="l">
              <a:lnSpc>
                <a:spcPts val="5850"/>
              </a:lnSpc>
              <a:buNone/>
            </a:pPr>
            <a:r>
              <a:rPr lang="en-US" sz="4650" dirty="0">
                <a:solidFill>
                  <a:srgbClr val="020202"/>
                </a:solidFill>
                <a:latin typeface="PT Serif" pitchFamily="34" charset="0"/>
                <a:ea typeface="PT Serif" pitchFamily="34" charset="-122"/>
                <a:cs typeface="PT Serif" pitchFamily="34" charset="-120"/>
              </a:rPr>
              <a:t>Unmasking the Hidden Risks in Enterprise Source Control</a:t>
            </a:r>
            <a:endParaRPr lang="en-US" sz="4650" dirty="0"/>
          </a:p>
        </p:txBody>
      </p:sp>
      <p:sp>
        <p:nvSpPr>
          <p:cNvPr id="4" name="Text 1"/>
          <p:cNvSpPr/>
          <p:nvPr/>
        </p:nvSpPr>
        <p:spPr>
          <a:xfrm>
            <a:off x="6280190" y="4675465"/>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383838"/>
                </a:solidFill>
                <a:latin typeface="DM Sans" pitchFamily="34" charset="0"/>
                <a:ea typeface="DM Sans" pitchFamily="34" charset="-122"/>
                <a:cs typeface="DM Sans" pitchFamily="34" charset="-120"/>
              </a:rPr>
              <a:t>This presentation will illuminate critical gaps where Git and GitHub Enterprise, despite their strengths, fall short in providing mission-critical governance for Fortune 500 organizations. We’ll expose the consolidated threat landscape that remains unaddressed.</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82716" y="311825"/>
            <a:ext cx="5464850" cy="372070"/>
          </a:xfrm>
          <a:prstGeom prst="rect">
            <a:avLst/>
          </a:prstGeom>
          <a:noFill/>
          <a:ln/>
        </p:spPr>
        <p:txBody>
          <a:bodyPr wrap="none" lIns="0" tIns="0" rIns="0" bIns="0" rtlCol="0" anchor="t"/>
          <a:lstStyle/>
          <a:p>
            <a:pPr marL="0" indent="0" algn="ctr">
              <a:lnSpc>
                <a:spcPts val="2900"/>
              </a:lnSpc>
              <a:buNone/>
            </a:pPr>
            <a:r>
              <a:rPr lang="en-US" sz="2300" dirty="0">
                <a:solidFill>
                  <a:srgbClr val="020202"/>
                </a:solidFill>
                <a:latin typeface="PT Serif" pitchFamily="34" charset="0"/>
                <a:ea typeface="PT Serif" pitchFamily="34" charset="-122"/>
                <a:cs typeface="PT Serif" pitchFamily="34" charset="-120"/>
              </a:rPr>
              <a:t>Enterprise GitHub Risk Register Heatmap</a:t>
            </a:r>
            <a:endParaRPr lang="en-US" sz="2300" dirty="0"/>
          </a:p>
        </p:txBody>
      </p:sp>
      <p:sp>
        <p:nvSpPr>
          <p:cNvPr id="3" name="Shape 1"/>
          <p:cNvSpPr/>
          <p:nvPr/>
        </p:nvSpPr>
        <p:spPr>
          <a:xfrm>
            <a:off x="396835" y="910709"/>
            <a:ext cx="13836729" cy="10720864"/>
          </a:xfrm>
          <a:prstGeom prst="roundRect">
            <a:avLst>
              <a:gd name="adj" fmla="val 159"/>
            </a:avLst>
          </a:prstGeom>
          <a:noFill/>
          <a:ln w="7620">
            <a:solidFill>
              <a:srgbClr val="000000">
                <a:alpha val="8000"/>
              </a:srgbClr>
            </a:solidFill>
            <a:prstDash val="solid"/>
          </a:ln>
        </p:spPr>
        <p:txBody>
          <a:bodyPr/>
          <a:lstStyle/>
          <a:p>
            <a:endParaRPr lang="en-US"/>
          </a:p>
        </p:txBody>
      </p:sp>
      <p:sp>
        <p:nvSpPr>
          <p:cNvPr id="4" name="Shape 2"/>
          <p:cNvSpPr/>
          <p:nvPr/>
        </p:nvSpPr>
        <p:spPr>
          <a:xfrm>
            <a:off x="404455" y="918329"/>
            <a:ext cx="13821489" cy="332661"/>
          </a:xfrm>
          <a:prstGeom prst="rect">
            <a:avLst/>
          </a:prstGeom>
          <a:solidFill>
            <a:srgbClr val="FFFFFF">
              <a:alpha val="4000"/>
            </a:srgbClr>
          </a:solidFill>
          <a:ln/>
        </p:spPr>
        <p:txBody>
          <a:bodyPr/>
          <a:lstStyle/>
          <a:p>
            <a:endParaRPr lang="en-US"/>
          </a:p>
        </p:txBody>
      </p:sp>
      <p:sp>
        <p:nvSpPr>
          <p:cNvPr id="5" name="Text 3"/>
          <p:cNvSpPr/>
          <p:nvPr/>
        </p:nvSpPr>
        <p:spPr>
          <a:xfrm>
            <a:off x="518160" y="993934"/>
            <a:ext cx="13594437" cy="181451"/>
          </a:xfrm>
          <a:prstGeom prst="rect">
            <a:avLst/>
          </a:prstGeom>
          <a:noFill/>
          <a:ln/>
        </p:spPr>
        <p:txBody>
          <a:bodyPr wrap="none" lIns="0" tIns="0" rIns="0" bIns="0" rtlCol="0" anchor="t"/>
          <a:lstStyle/>
          <a:p>
            <a:pPr marL="0" indent="0" algn="l">
              <a:lnSpc>
                <a:spcPts val="1400"/>
              </a:lnSpc>
              <a:buNone/>
            </a:pPr>
            <a:r>
              <a:rPr lang="en-US" sz="850" b="1" dirty="0">
                <a:solidFill>
                  <a:srgbClr val="383838"/>
                </a:solidFill>
                <a:latin typeface="DM Sans" pitchFamily="34" charset="0"/>
                <a:ea typeface="DM Sans" pitchFamily="34" charset="-122"/>
                <a:cs typeface="DM Sans" pitchFamily="34" charset="-120"/>
              </a:rPr>
              <a:t>1. Cybersecurity Risks</a:t>
            </a:r>
            <a:endParaRPr lang="en-US" sz="850" dirty="0"/>
          </a:p>
        </p:txBody>
      </p:sp>
      <p:sp>
        <p:nvSpPr>
          <p:cNvPr id="6" name="Shape 4"/>
          <p:cNvSpPr/>
          <p:nvPr/>
        </p:nvSpPr>
        <p:spPr>
          <a:xfrm>
            <a:off x="404455" y="1250990"/>
            <a:ext cx="13821489" cy="332661"/>
          </a:xfrm>
          <a:prstGeom prst="rect">
            <a:avLst/>
          </a:prstGeom>
          <a:solidFill>
            <a:srgbClr val="000000">
              <a:alpha val="4000"/>
            </a:srgbClr>
          </a:solidFill>
          <a:ln/>
        </p:spPr>
        <p:txBody>
          <a:bodyPr/>
          <a:lstStyle/>
          <a:p>
            <a:endParaRPr lang="en-US"/>
          </a:p>
        </p:txBody>
      </p:sp>
      <p:sp>
        <p:nvSpPr>
          <p:cNvPr id="7" name="Text 5"/>
          <p:cNvSpPr/>
          <p:nvPr/>
        </p:nvSpPr>
        <p:spPr>
          <a:xfrm>
            <a:off x="518160" y="1326594"/>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Insider threat (code/IP exfiltration)</a:t>
            </a:r>
            <a:endParaRPr lang="en-US" sz="850" dirty="0"/>
          </a:p>
        </p:txBody>
      </p:sp>
      <p:sp>
        <p:nvSpPr>
          <p:cNvPr id="8" name="Text 6"/>
          <p:cNvSpPr/>
          <p:nvPr/>
        </p:nvSpPr>
        <p:spPr>
          <a:xfrm>
            <a:off x="3286244" y="132659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9" name="Text 7"/>
          <p:cNvSpPr/>
          <p:nvPr/>
        </p:nvSpPr>
        <p:spPr>
          <a:xfrm>
            <a:off x="4668322" y="132659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10" name="Text 8"/>
          <p:cNvSpPr/>
          <p:nvPr/>
        </p:nvSpPr>
        <p:spPr>
          <a:xfrm>
            <a:off x="6050399" y="1326594"/>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logs user actions but no behavioral anomaly detection.</a:t>
            </a:r>
            <a:endParaRPr lang="en-US" sz="850" dirty="0"/>
          </a:p>
        </p:txBody>
      </p:sp>
      <p:sp>
        <p:nvSpPr>
          <p:cNvPr id="11" name="Text 9"/>
          <p:cNvSpPr/>
          <p:nvPr/>
        </p:nvSpPr>
        <p:spPr>
          <a:xfrm>
            <a:off x="10196751" y="1326594"/>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Add behavioral analytics, geo/IP monitoring, immutable evidence logs.</a:t>
            </a:r>
            <a:endParaRPr lang="en-US" sz="850" dirty="0"/>
          </a:p>
        </p:txBody>
      </p:sp>
      <p:sp>
        <p:nvSpPr>
          <p:cNvPr id="12" name="Shape 10"/>
          <p:cNvSpPr/>
          <p:nvPr/>
        </p:nvSpPr>
        <p:spPr>
          <a:xfrm>
            <a:off x="404455" y="1583650"/>
            <a:ext cx="13821489" cy="514112"/>
          </a:xfrm>
          <a:prstGeom prst="rect">
            <a:avLst/>
          </a:prstGeom>
          <a:solidFill>
            <a:srgbClr val="FFFFFF">
              <a:alpha val="4000"/>
            </a:srgbClr>
          </a:solidFill>
          <a:ln/>
        </p:spPr>
        <p:txBody>
          <a:bodyPr/>
          <a:lstStyle/>
          <a:p>
            <a:endParaRPr lang="en-US"/>
          </a:p>
        </p:txBody>
      </p:sp>
      <p:sp>
        <p:nvSpPr>
          <p:cNvPr id="13" name="Text 11"/>
          <p:cNvSpPr/>
          <p:nvPr/>
        </p:nvSpPr>
        <p:spPr>
          <a:xfrm>
            <a:off x="518160" y="1659255"/>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Credential/secret leakage</a:t>
            </a:r>
            <a:endParaRPr lang="en-US" sz="850" dirty="0"/>
          </a:p>
        </p:txBody>
      </p:sp>
      <p:sp>
        <p:nvSpPr>
          <p:cNvPr id="14" name="Text 12"/>
          <p:cNvSpPr/>
          <p:nvPr/>
        </p:nvSpPr>
        <p:spPr>
          <a:xfrm>
            <a:off x="3286244" y="1659255"/>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5" name="Text 13"/>
          <p:cNvSpPr/>
          <p:nvPr/>
        </p:nvSpPr>
        <p:spPr>
          <a:xfrm>
            <a:off x="4668322" y="1659255"/>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16" name="Text 14"/>
          <p:cNvSpPr/>
          <p:nvPr/>
        </p:nvSpPr>
        <p:spPr>
          <a:xfrm>
            <a:off x="6050399" y="1659255"/>
            <a:ext cx="3912037" cy="362903"/>
          </a:xfrm>
          <a:prstGeom prst="rect">
            <a:avLst/>
          </a:prstGeom>
          <a:noFill/>
          <a:ln/>
        </p:spPr>
        <p:txBody>
          <a:bodyPr wrap="squar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Regex-based secret scanning misses custom formats; repos often contain untracked secrets.</a:t>
            </a:r>
            <a:endParaRPr lang="en-US" sz="850" dirty="0"/>
          </a:p>
        </p:txBody>
      </p:sp>
      <p:sp>
        <p:nvSpPr>
          <p:cNvPr id="17" name="Text 15"/>
          <p:cNvSpPr/>
          <p:nvPr/>
        </p:nvSpPr>
        <p:spPr>
          <a:xfrm>
            <a:off x="10196751" y="1659255"/>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Context-aware secret detection + automated revocation workflows.</a:t>
            </a:r>
            <a:endParaRPr lang="en-US" sz="850" dirty="0"/>
          </a:p>
        </p:txBody>
      </p:sp>
      <p:sp>
        <p:nvSpPr>
          <p:cNvPr id="18" name="Shape 16"/>
          <p:cNvSpPr/>
          <p:nvPr/>
        </p:nvSpPr>
        <p:spPr>
          <a:xfrm>
            <a:off x="404455" y="2097762"/>
            <a:ext cx="13821489" cy="514112"/>
          </a:xfrm>
          <a:prstGeom prst="rect">
            <a:avLst/>
          </a:prstGeom>
          <a:solidFill>
            <a:srgbClr val="000000">
              <a:alpha val="4000"/>
            </a:srgbClr>
          </a:solidFill>
          <a:ln/>
        </p:spPr>
        <p:txBody>
          <a:bodyPr/>
          <a:lstStyle/>
          <a:p>
            <a:endParaRPr lang="en-US"/>
          </a:p>
        </p:txBody>
      </p:sp>
      <p:sp>
        <p:nvSpPr>
          <p:cNvPr id="19" name="Text 17"/>
          <p:cNvSpPr/>
          <p:nvPr/>
        </p:nvSpPr>
        <p:spPr>
          <a:xfrm>
            <a:off x="518160" y="2173367"/>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Dependency poisoning (supply chain)</a:t>
            </a:r>
            <a:endParaRPr lang="en-US" sz="850" dirty="0"/>
          </a:p>
        </p:txBody>
      </p:sp>
      <p:sp>
        <p:nvSpPr>
          <p:cNvPr id="20" name="Text 18"/>
          <p:cNvSpPr/>
          <p:nvPr/>
        </p:nvSpPr>
        <p:spPr>
          <a:xfrm>
            <a:off x="3286244" y="2173367"/>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21" name="Text 19"/>
          <p:cNvSpPr/>
          <p:nvPr/>
        </p:nvSpPr>
        <p:spPr>
          <a:xfrm>
            <a:off x="4668322" y="2173367"/>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22" name="Text 20"/>
          <p:cNvSpPr/>
          <p:nvPr/>
        </p:nvSpPr>
        <p:spPr>
          <a:xfrm>
            <a:off x="6050399" y="2173367"/>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Limited Dependabot scope, no provenance enforcement.</a:t>
            </a:r>
            <a:endParaRPr lang="en-US" sz="850" dirty="0"/>
          </a:p>
        </p:txBody>
      </p:sp>
      <p:sp>
        <p:nvSpPr>
          <p:cNvPr id="23" name="Text 21"/>
          <p:cNvSpPr/>
          <p:nvPr/>
        </p:nvSpPr>
        <p:spPr>
          <a:xfrm>
            <a:off x="10196751" y="2173367"/>
            <a:ext cx="3915847" cy="362903"/>
          </a:xfrm>
          <a:prstGeom prst="rect">
            <a:avLst/>
          </a:prstGeom>
          <a:noFill/>
          <a:ln/>
        </p:spPr>
        <p:txBody>
          <a:bodyPr wrap="squar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Enforce dependency provenance, vendor attestation, and SBOM (software bill of materials).</a:t>
            </a:r>
            <a:endParaRPr lang="en-US" sz="850" dirty="0"/>
          </a:p>
        </p:txBody>
      </p:sp>
      <p:sp>
        <p:nvSpPr>
          <p:cNvPr id="24" name="Shape 22"/>
          <p:cNvSpPr/>
          <p:nvPr/>
        </p:nvSpPr>
        <p:spPr>
          <a:xfrm>
            <a:off x="404455" y="2611874"/>
            <a:ext cx="13821489" cy="332661"/>
          </a:xfrm>
          <a:prstGeom prst="rect">
            <a:avLst/>
          </a:prstGeom>
          <a:solidFill>
            <a:srgbClr val="FFFFFF">
              <a:alpha val="4000"/>
            </a:srgbClr>
          </a:solidFill>
          <a:ln/>
        </p:spPr>
        <p:txBody>
          <a:bodyPr/>
          <a:lstStyle/>
          <a:p>
            <a:endParaRPr lang="en-US"/>
          </a:p>
        </p:txBody>
      </p:sp>
      <p:sp>
        <p:nvSpPr>
          <p:cNvPr id="25" name="Text 23"/>
          <p:cNvSpPr/>
          <p:nvPr/>
        </p:nvSpPr>
        <p:spPr>
          <a:xfrm>
            <a:off x="518160" y="2687479"/>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Actions abuse</a:t>
            </a:r>
            <a:endParaRPr lang="en-US" sz="850" dirty="0"/>
          </a:p>
        </p:txBody>
      </p:sp>
      <p:sp>
        <p:nvSpPr>
          <p:cNvPr id="26" name="Text 24"/>
          <p:cNvSpPr/>
          <p:nvPr/>
        </p:nvSpPr>
        <p:spPr>
          <a:xfrm>
            <a:off x="3286244" y="2687479"/>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27" name="Text 25"/>
          <p:cNvSpPr/>
          <p:nvPr/>
        </p:nvSpPr>
        <p:spPr>
          <a:xfrm>
            <a:off x="4668322" y="2687479"/>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28" name="Text 26"/>
          <p:cNvSpPr/>
          <p:nvPr/>
        </p:nvSpPr>
        <p:spPr>
          <a:xfrm>
            <a:off x="6050399" y="2687479"/>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strong guardrails; vulnerable third-party marketplace actions.</a:t>
            </a:r>
            <a:endParaRPr lang="en-US" sz="850" dirty="0"/>
          </a:p>
        </p:txBody>
      </p:sp>
      <p:sp>
        <p:nvSpPr>
          <p:cNvPr id="29" name="Text 27"/>
          <p:cNvSpPr/>
          <p:nvPr/>
        </p:nvSpPr>
        <p:spPr>
          <a:xfrm>
            <a:off x="10196751" y="2687479"/>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Policy-as-code enforcement + sandboxing for automation workflows.</a:t>
            </a:r>
            <a:endParaRPr lang="en-US" sz="850" dirty="0"/>
          </a:p>
        </p:txBody>
      </p:sp>
      <p:sp>
        <p:nvSpPr>
          <p:cNvPr id="30" name="Shape 28"/>
          <p:cNvSpPr/>
          <p:nvPr/>
        </p:nvSpPr>
        <p:spPr>
          <a:xfrm>
            <a:off x="404455" y="2944535"/>
            <a:ext cx="13821489" cy="332661"/>
          </a:xfrm>
          <a:prstGeom prst="rect">
            <a:avLst/>
          </a:prstGeom>
          <a:solidFill>
            <a:srgbClr val="000000">
              <a:alpha val="4000"/>
            </a:srgbClr>
          </a:solidFill>
          <a:ln/>
        </p:spPr>
        <p:txBody>
          <a:bodyPr/>
          <a:lstStyle/>
          <a:p>
            <a:endParaRPr lang="en-US"/>
          </a:p>
        </p:txBody>
      </p:sp>
      <p:sp>
        <p:nvSpPr>
          <p:cNvPr id="31" name="Text 29"/>
          <p:cNvSpPr/>
          <p:nvPr/>
        </p:nvSpPr>
        <p:spPr>
          <a:xfrm>
            <a:off x="518160" y="3020139"/>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Lateral repo compromise</a:t>
            </a:r>
            <a:endParaRPr lang="en-US" sz="850" dirty="0"/>
          </a:p>
        </p:txBody>
      </p:sp>
      <p:sp>
        <p:nvSpPr>
          <p:cNvPr id="32" name="Text 30"/>
          <p:cNvSpPr/>
          <p:nvPr/>
        </p:nvSpPr>
        <p:spPr>
          <a:xfrm>
            <a:off x="3286244" y="3020139"/>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33" name="Text 31"/>
          <p:cNvSpPr/>
          <p:nvPr/>
        </p:nvSpPr>
        <p:spPr>
          <a:xfrm>
            <a:off x="4668322" y="3020139"/>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34" name="Text 32"/>
          <p:cNvSpPr/>
          <p:nvPr/>
        </p:nvSpPr>
        <p:spPr>
          <a:xfrm>
            <a:off x="6050399" y="3020139"/>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isolation between critical and low-value repos.</a:t>
            </a:r>
            <a:endParaRPr lang="en-US" sz="850" dirty="0"/>
          </a:p>
        </p:txBody>
      </p:sp>
      <p:sp>
        <p:nvSpPr>
          <p:cNvPr id="35" name="Text 33"/>
          <p:cNvSpPr/>
          <p:nvPr/>
        </p:nvSpPr>
        <p:spPr>
          <a:xfrm>
            <a:off x="10196751" y="3020139"/>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Tier repos by criticality + enforce blast-radius containment.</a:t>
            </a:r>
            <a:endParaRPr lang="en-US" sz="850" dirty="0"/>
          </a:p>
        </p:txBody>
      </p:sp>
      <p:sp>
        <p:nvSpPr>
          <p:cNvPr id="36" name="Shape 34"/>
          <p:cNvSpPr/>
          <p:nvPr/>
        </p:nvSpPr>
        <p:spPr>
          <a:xfrm>
            <a:off x="404455" y="3277195"/>
            <a:ext cx="13821489" cy="332661"/>
          </a:xfrm>
          <a:prstGeom prst="rect">
            <a:avLst/>
          </a:prstGeom>
          <a:solidFill>
            <a:srgbClr val="FFFFFF">
              <a:alpha val="4000"/>
            </a:srgbClr>
          </a:solidFill>
          <a:ln/>
        </p:spPr>
        <p:txBody>
          <a:bodyPr/>
          <a:lstStyle/>
          <a:p>
            <a:endParaRPr lang="en-US"/>
          </a:p>
        </p:txBody>
      </p:sp>
      <p:sp>
        <p:nvSpPr>
          <p:cNvPr id="37" name="Text 35"/>
          <p:cNvSpPr/>
          <p:nvPr/>
        </p:nvSpPr>
        <p:spPr>
          <a:xfrm>
            <a:off x="518160" y="3352800"/>
            <a:ext cx="13594437" cy="181451"/>
          </a:xfrm>
          <a:prstGeom prst="rect">
            <a:avLst/>
          </a:prstGeom>
          <a:noFill/>
          <a:ln/>
        </p:spPr>
        <p:txBody>
          <a:bodyPr wrap="none" lIns="0" tIns="0" rIns="0" bIns="0" rtlCol="0" anchor="t"/>
          <a:lstStyle/>
          <a:p>
            <a:pPr marL="0" indent="0" algn="l">
              <a:lnSpc>
                <a:spcPts val="1400"/>
              </a:lnSpc>
              <a:buNone/>
            </a:pPr>
            <a:r>
              <a:rPr lang="en-US" sz="850" b="1" dirty="0">
                <a:solidFill>
                  <a:srgbClr val="383838"/>
                </a:solidFill>
                <a:latin typeface="DM Sans" pitchFamily="34" charset="0"/>
                <a:ea typeface="DM Sans" pitchFamily="34" charset="-122"/>
                <a:cs typeface="DM Sans" pitchFamily="34" charset="-120"/>
              </a:rPr>
              <a:t>2. Compliance &amp; Legal Risks</a:t>
            </a:r>
            <a:endParaRPr lang="en-US" sz="850" dirty="0"/>
          </a:p>
        </p:txBody>
      </p:sp>
      <p:sp>
        <p:nvSpPr>
          <p:cNvPr id="38" name="Shape 36"/>
          <p:cNvSpPr/>
          <p:nvPr/>
        </p:nvSpPr>
        <p:spPr>
          <a:xfrm>
            <a:off x="404455" y="3609856"/>
            <a:ext cx="13821489" cy="332661"/>
          </a:xfrm>
          <a:prstGeom prst="rect">
            <a:avLst/>
          </a:prstGeom>
          <a:solidFill>
            <a:srgbClr val="000000">
              <a:alpha val="4000"/>
            </a:srgbClr>
          </a:solidFill>
          <a:ln/>
        </p:spPr>
        <p:txBody>
          <a:bodyPr/>
          <a:lstStyle/>
          <a:p>
            <a:endParaRPr lang="en-US"/>
          </a:p>
        </p:txBody>
      </p:sp>
      <p:sp>
        <p:nvSpPr>
          <p:cNvPr id="39" name="Text 37"/>
          <p:cNvSpPr/>
          <p:nvPr/>
        </p:nvSpPr>
        <p:spPr>
          <a:xfrm>
            <a:off x="518160" y="3685461"/>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GDPR / HIPAA / PCI-DSS violations</a:t>
            </a:r>
            <a:endParaRPr lang="en-US" sz="850" dirty="0"/>
          </a:p>
        </p:txBody>
      </p:sp>
      <p:sp>
        <p:nvSpPr>
          <p:cNvPr id="40" name="Text 38"/>
          <p:cNvSpPr/>
          <p:nvPr/>
        </p:nvSpPr>
        <p:spPr>
          <a:xfrm>
            <a:off x="3286244" y="368546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41" name="Text 39"/>
          <p:cNvSpPr/>
          <p:nvPr/>
        </p:nvSpPr>
        <p:spPr>
          <a:xfrm>
            <a:off x="4668322" y="368546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42" name="Text 40"/>
          <p:cNvSpPr/>
          <p:nvPr/>
        </p:nvSpPr>
        <p:spPr>
          <a:xfrm>
            <a:off x="6050399" y="3685461"/>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doesn’t classify sensitive data or enforce right-to-delete.</a:t>
            </a:r>
            <a:endParaRPr lang="en-US" sz="850" dirty="0"/>
          </a:p>
        </p:txBody>
      </p:sp>
      <p:sp>
        <p:nvSpPr>
          <p:cNvPr id="43" name="Text 41"/>
          <p:cNvSpPr/>
          <p:nvPr/>
        </p:nvSpPr>
        <p:spPr>
          <a:xfrm>
            <a:off x="10196751" y="3685461"/>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Data classification + automated redaction + audit-ready reporting.</a:t>
            </a:r>
            <a:endParaRPr lang="en-US" sz="850" dirty="0"/>
          </a:p>
        </p:txBody>
      </p:sp>
      <p:sp>
        <p:nvSpPr>
          <p:cNvPr id="44" name="Shape 42"/>
          <p:cNvSpPr/>
          <p:nvPr/>
        </p:nvSpPr>
        <p:spPr>
          <a:xfrm>
            <a:off x="404455" y="3942517"/>
            <a:ext cx="13821489" cy="332661"/>
          </a:xfrm>
          <a:prstGeom prst="rect">
            <a:avLst/>
          </a:prstGeom>
          <a:solidFill>
            <a:srgbClr val="FFFFFF">
              <a:alpha val="4000"/>
            </a:srgbClr>
          </a:solidFill>
          <a:ln/>
        </p:spPr>
        <p:txBody>
          <a:bodyPr/>
          <a:lstStyle/>
          <a:p>
            <a:endParaRPr lang="en-US"/>
          </a:p>
        </p:txBody>
      </p:sp>
      <p:sp>
        <p:nvSpPr>
          <p:cNvPr id="45" name="Text 43"/>
          <p:cNvSpPr/>
          <p:nvPr/>
        </p:nvSpPr>
        <p:spPr>
          <a:xfrm>
            <a:off x="518160" y="4018121"/>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SOX audit gaps (financial systems)</a:t>
            </a:r>
            <a:endParaRPr lang="en-US" sz="850" dirty="0"/>
          </a:p>
        </p:txBody>
      </p:sp>
      <p:sp>
        <p:nvSpPr>
          <p:cNvPr id="46" name="Text 44"/>
          <p:cNvSpPr/>
          <p:nvPr/>
        </p:nvSpPr>
        <p:spPr>
          <a:xfrm>
            <a:off x="3286244" y="401812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47" name="Text 45"/>
          <p:cNvSpPr/>
          <p:nvPr/>
        </p:nvSpPr>
        <p:spPr>
          <a:xfrm>
            <a:off x="4668322" y="401812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48" name="Text 46"/>
          <p:cNvSpPr/>
          <p:nvPr/>
        </p:nvSpPr>
        <p:spPr>
          <a:xfrm>
            <a:off x="6050399" y="4018121"/>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logs aren’t evidence-grade or immutable.</a:t>
            </a:r>
            <a:endParaRPr lang="en-US" sz="850" dirty="0"/>
          </a:p>
        </p:txBody>
      </p:sp>
      <p:sp>
        <p:nvSpPr>
          <p:cNvPr id="49" name="Text 47"/>
          <p:cNvSpPr/>
          <p:nvPr/>
        </p:nvSpPr>
        <p:spPr>
          <a:xfrm>
            <a:off x="10196751" y="4018121"/>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Cryptographic notarization + CFO-aligned reporting.</a:t>
            </a:r>
            <a:endParaRPr lang="en-US" sz="850" dirty="0"/>
          </a:p>
        </p:txBody>
      </p:sp>
      <p:sp>
        <p:nvSpPr>
          <p:cNvPr id="50" name="Shape 48"/>
          <p:cNvSpPr/>
          <p:nvPr/>
        </p:nvSpPr>
        <p:spPr>
          <a:xfrm>
            <a:off x="404455" y="4275177"/>
            <a:ext cx="13821489" cy="332661"/>
          </a:xfrm>
          <a:prstGeom prst="rect">
            <a:avLst/>
          </a:prstGeom>
          <a:solidFill>
            <a:srgbClr val="000000">
              <a:alpha val="4000"/>
            </a:srgbClr>
          </a:solidFill>
          <a:ln/>
        </p:spPr>
        <p:txBody>
          <a:bodyPr/>
          <a:lstStyle/>
          <a:p>
            <a:endParaRPr lang="en-US"/>
          </a:p>
        </p:txBody>
      </p:sp>
      <p:sp>
        <p:nvSpPr>
          <p:cNvPr id="51" name="Text 49"/>
          <p:cNvSpPr/>
          <p:nvPr/>
        </p:nvSpPr>
        <p:spPr>
          <a:xfrm>
            <a:off x="518160" y="4350782"/>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Export control / ITAR violations</a:t>
            </a:r>
            <a:endParaRPr lang="en-US" sz="850" dirty="0"/>
          </a:p>
        </p:txBody>
      </p:sp>
      <p:sp>
        <p:nvSpPr>
          <p:cNvPr id="52" name="Text 50"/>
          <p:cNvSpPr/>
          <p:nvPr/>
        </p:nvSpPr>
        <p:spPr>
          <a:xfrm>
            <a:off x="3286244" y="4350782"/>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53" name="Text 51"/>
          <p:cNvSpPr/>
          <p:nvPr/>
        </p:nvSpPr>
        <p:spPr>
          <a:xfrm>
            <a:off x="4668322" y="4350782"/>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54" name="Text 52"/>
          <p:cNvSpPr/>
          <p:nvPr/>
        </p:nvSpPr>
        <p:spPr>
          <a:xfrm>
            <a:off x="6050399" y="4350782"/>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doesn’t enforce contributor geography-based restrictions.</a:t>
            </a:r>
            <a:endParaRPr lang="en-US" sz="850" dirty="0"/>
          </a:p>
        </p:txBody>
      </p:sp>
      <p:sp>
        <p:nvSpPr>
          <p:cNvPr id="55" name="Text 53"/>
          <p:cNvSpPr/>
          <p:nvPr/>
        </p:nvSpPr>
        <p:spPr>
          <a:xfrm>
            <a:off x="10196751" y="4350782"/>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Geo-fencing + contributor validation + cross-border repo segregation.</a:t>
            </a:r>
            <a:endParaRPr lang="en-US" sz="850" dirty="0"/>
          </a:p>
        </p:txBody>
      </p:sp>
      <p:sp>
        <p:nvSpPr>
          <p:cNvPr id="56" name="Shape 54"/>
          <p:cNvSpPr/>
          <p:nvPr/>
        </p:nvSpPr>
        <p:spPr>
          <a:xfrm>
            <a:off x="404455" y="4607838"/>
            <a:ext cx="13821489" cy="332661"/>
          </a:xfrm>
          <a:prstGeom prst="rect">
            <a:avLst/>
          </a:prstGeom>
          <a:solidFill>
            <a:srgbClr val="FFFFFF">
              <a:alpha val="4000"/>
            </a:srgbClr>
          </a:solidFill>
          <a:ln/>
        </p:spPr>
        <p:txBody>
          <a:bodyPr/>
          <a:lstStyle/>
          <a:p>
            <a:endParaRPr lang="en-US"/>
          </a:p>
        </p:txBody>
      </p:sp>
      <p:sp>
        <p:nvSpPr>
          <p:cNvPr id="57" name="Text 55"/>
          <p:cNvSpPr/>
          <p:nvPr/>
        </p:nvSpPr>
        <p:spPr>
          <a:xfrm>
            <a:off x="518160" y="4683443"/>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Open source license contamination</a:t>
            </a:r>
            <a:endParaRPr lang="en-US" sz="850" dirty="0"/>
          </a:p>
        </p:txBody>
      </p:sp>
      <p:sp>
        <p:nvSpPr>
          <p:cNvPr id="58" name="Text 56"/>
          <p:cNvSpPr/>
          <p:nvPr/>
        </p:nvSpPr>
        <p:spPr>
          <a:xfrm>
            <a:off x="3286244" y="4683443"/>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59" name="Text 57"/>
          <p:cNvSpPr/>
          <p:nvPr/>
        </p:nvSpPr>
        <p:spPr>
          <a:xfrm>
            <a:off x="4668322" y="4683443"/>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60" name="Text 58"/>
          <p:cNvSpPr/>
          <p:nvPr/>
        </p:nvSpPr>
        <p:spPr>
          <a:xfrm>
            <a:off x="6050399" y="4683443"/>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doesn’t block GPL/viral license commits into proprietary repos.</a:t>
            </a:r>
            <a:endParaRPr lang="en-US" sz="850" dirty="0"/>
          </a:p>
        </p:txBody>
      </p:sp>
      <p:sp>
        <p:nvSpPr>
          <p:cNvPr id="61" name="Text 59"/>
          <p:cNvSpPr/>
          <p:nvPr/>
        </p:nvSpPr>
        <p:spPr>
          <a:xfrm>
            <a:off x="10196751" y="4683443"/>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License compliance scanning + contribution governance.</a:t>
            </a:r>
            <a:endParaRPr lang="en-US" sz="850" dirty="0"/>
          </a:p>
        </p:txBody>
      </p:sp>
      <p:sp>
        <p:nvSpPr>
          <p:cNvPr id="62" name="Shape 60"/>
          <p:cNvSpPr/>
          <p:nvPr/>
        </p:nvSpPr>
        <p:spPr>
          <a:xfrm>
            <a:off x="404455" y="4940498"/>
            <a:ext cx="13821489" cy="332661"/>
          </a:xfrm>
          <a:prstGeom prst="rect">
            <a:avLst/>
          </a:prstGeom>
          <a:solidFill>
            <a:srgbClr val="000000">
              <a:alpha val="4000"/>
            </a:srgbClr>
          </a:solidFill>
          <a:ln/>
        </p:spPr>
        <p:txBody>
          <a:bodyPr/>
          <a:lstStyle/>
          <a:p>
            <a:endParaRPr lang="en-US"/>
          </a:p>
        </p:txBody>
      </p:sp>
      <p:sp>
        <p:nvSpPr>
          <p:cNvPr id="63" name="Text 61"/>
          <p:cNvSpPr/>
          <p:nvPr/>
        </p:nvSpPr>
        <p:spPr>
          <a:xfrm>
            <a:off x="518160" y="5016103"/>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Litigation &amp; e-discovery gaps</a:t>
            </a:r>
            <a:endParaRPr lang="en-US" sz="850" dirty="0"/>
          </a:p>
        </p:txBody>
      </p:sp>
      <p:sp>
        <p:nvSpPr>
          <p:cNvPr id="64" name="Text 62"/>
          <p:cNvSpPr/>
          <p:nvPr/>
        </p:nvSpPr>
        <p:spPr>
          <a:xfrm>
            <a:off x="3286244" y="5016103"/>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65" name="Text 63"/>
          <p:cNvSpPr/>
          <p:nvPr/>
        </p:nvSpPr>
        <p:spPr>
          <a:xfrm>
            <a:off x="4668322" y="5016103"/>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66" name="Text 64"/>
          <p:cNvSpPr/>
          <p:nvPr/>
        </p:nvSpPr>
        <p:spPr>
          <a:xfrm>
            <a:off x="6050399" y="5016103"/>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logs can be rewritten/rebased.</a:t>
            </a:r>
            <a:endParaRPr lang="en-US" sz="850" dirty="0"/>
          </a:p>
        </p:txBody>
      </p:sp>
      <p:sp>
        <p:nvSpPr>
          <p:cNvPr id="67" name="Text 65"/>
          <p:cNvSpPr/>
          <p:nvPr/>
        </p:nvSpPr>
        <p:spPr>
          <a:xfrm>
            <a:off x="10196751" y="5016103"/>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Immutable legal-grade audit trail + chain of custody.</a:t>
            </a:r>
            <a:endParaRPr lang="en-US" sz="850" dirty="0"/>
          </a:p>
        </p:txBody>
      </p:sp>
      <p:sp>
        <p:nvSpPr>
          <p:cNvPr id="68" name="Shape 66"/>
          <p:cNvSpPr/>
          <p:nvPr/>
        </p:nvSpPr>
        <p:spPr>
          <a:xfrm>
            <a:off x="404455" y="5273159"/>
            <a:ext cx="13821489" cy="332661"/>
          </a:xfrm>
          <a:prstGeom prst="rect">
            <a:avLst/>
          </a:prstGeom>
          <a:solidFill>
            <a:srgbClr val="FFFFFF">
              <a:alpha val="4000"/>
            </a:srgbClr>
          </a:solidFill>
          <a:ln/>
        </p:spPr>
        <p:txBody>
          <a:bodyPr/>
          <a:lstStyle/>
          <a:p>
            <a:endParaRPr lang="en-US"/>
          </a:p>
        </p:txBody>
      </p:sp>
      <p:sp>
        <p:nvSpPr>
          <p:cNvPr id="69" name="Text 67"/>
          <p:cNvSpPr/>
          <p:nvPr/>
        </p:nvSpPr>
        <p:spPr>
          <a:xfrm>
            <a:off x="518160" y="5348764"/>
            <a:ext cx="13594437" cy="181451"/>
          </a:xfrm>
          <a:prstGeom prst="rect">
            <a:avLst/>
          </a:prstGeom>
          <a:noFill/>
          <a:ln/>
        </p:spPr>
        <p:txBody>
          <a:bodyPr wrap="none" lIns="0" tIns="0" rIns="0" bIns="0" rtlCol="0" anchor="t"/>
          <a:lstStyle/>
          <a:p>
            <a:pPr marL="0" indent="0" algn="l">
              <a:lnSpc>
                <a:spcPts val="1400"/>
              </a:lnSpc>
              <a:buNone/>
            </a:pPr>
            <a:r>
              <a:rPr lang="en-US" sz="850" b="1" dirty="0">
                <a:solidFill>
                  <a:srgbClr val="383838"/>
                </a:solidFill>
                <a:latin typeface="DM Sans" pitchFamily="34" charset="0"/>
                <a:ea typeface="DM Sans" pitchFamily="34" charset="-122"/>
                <a:cs typeface="DM Sans" pitchFamily="34" charset="-120"/>
              </a:rPr>
              <a:t>3. Operational Resilience Risks</a:t>
            </a:r>
            <a:endParaRPr lang="en-US" sz="850" dirty="0"/>
          </a:p>
        </p:txBody>
      </p:sp>
      <p:sp>
        <p:nvSpPr>
          <p:cNvPr id="70" name="Shape 68"/>
          <p:cNvSpPr/>
          <p:nvPr/>
        </p:nvSpPr>
        <p:spPr>
          <a:xfrm>
            <a:off x="404455" y="5605820"/>
            <a:ext cx="13821489" cy="332661"/>
          </a:xfrm>
          <a:prstGeom prst="rect">
            <a:avLst/>
          </a:prstGeom>
          <a:solidFill>
            <a:srgbClr val="000000">
              <a:alpha val="4000"/>
            </a:srgbClr>
          </a:solidFill>
          <a:ln/>
        </p:spPr>
        <p:txBody>
          <a:bodyPr/>
          <a:lstStyle/>
          <a:p>
            <a:endParaRPr lang="en-US"/>
          </a:p>
        </p:txBody>
      </p:sp>
      <p:sp>
        <p:nvSpPr>
          <p:cNvPr id="71" name="Text 69"/>
          <p:cNvSpPr/>
          <p:nvPr/>
        </p:nvSpPr>
        <p:spPr>
          <a:xfrm>
            <a:off x="518160" y="5681424"/>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Repo sprawl &amp; zombie repos</a:t>
            </a:r>
            <a:endParaRPr lang="en-US" sz="850" dirty="0"/>
          </a:p>
        </p:txBody>
      </p:sp>
      <p:sp>
        <p:nvSpPr>
          <p:cNvPr id="72" name="Text 70"/>
          <p:cNvSpPr/>
          <p:nvPr/>
        </p:nvSpPr>
        <p:spPr>
          <a:xfrm>
            <a:off x="3286244" y="568142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73" name="Text 71"/>
          <p:cNvSpPr/>
          <p:nvPr/>
        </p:nvSpPr>
        <p:spPr>
          <a:xfrm>
            <a:off x="4668322" y="568142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74" name="Text 72"/>
          <p:cNvSpPr/>
          <p:nvPr/>
        </p:nvSpPr>
        <p:spPr>
          <a:xfrm>
            <a:off x="6050399" y="5681424"/>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doesn’t enforce lifecycle management.</a:t>
            </a:r>
            <a:endParaRPr lang="en-US" sz="850" dirty="0"/>
          </a:p>
        </p:txBody>
      </p:sp>
      <p:sp>
        <p:nvSpPr>
          <p:cNvPr id="75" name="Text 73"/>
          <p:cNvSpPr/>
          <p:nvPr/>
        </p:nvSpPr>
        <p:spPr>
          <a:xfrm>
            <a:off x="10196751" y="5681424"/>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Automated repo lifecycle policies (creation → usage → archive).</a:t>
            </a:r>
            <a:endParaRPr lang="en-US" sz="850" dirty="0"/>
          </a:p>
        </p:txBody>
      </p:sp>
      <p:sp>
        <p:nvSpPr>
          <p:cNvPr id="76" name="Shape 74"/>
          <p:cNvSpPr/>
          <p:nvPr/>
        </p:nvSpPr>
        <p:spPr>
          <a:xfrm>
            <a:off x="404455" y="5938480"/>
            <a:ext cx="13821489" cy="332661"/>
          </a:xfrm>
          <a:prstGeom prst="rect">
            <a:avLst/>
          </a:prstGeom>
          <a:solidFill>
            <a:srgbClr val="FFFFFF">
              <a:alpha val="4000"/>
            </a:srgbClr>
          </a:solidFill>
          <a:ln/>
        </p:spPr>
        <p:txBody>
          <a:bodyPr/>
          <a:lstStyle/>
          <a:p>
            <a:endParaRPr lang="en-US"/>
          </a:p>
        </p:txBody>
      </p:sp>
      <p:sp>
        <p:nvSpPr>
          <p:cNvPr id="77" name="Text 75"/>
          <p:cNvSpPr/>
          <p:nvPr/>
        </p:nvSpPr>
        <p:spPr>
          <a:xfrm>
            <a:off x="518160" y="6014085"/>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Critical repo outage (e.g., airline ops)</a:t>
            </a:r>
            <a:endParaRPr lang="en-US" sz="850" dirty="0"/>
          </a:p>
        </p:txBody>
      </p:sp>
      <p:sp>
        <p:nvSpPr>
          <p:cNvPr id="78" name="Text 76"/>
          <p:cNvSpPr/>
          <p:nvPr/>
        </p:nvSpPr>
        <p:spPr>
          <a:xfrm>
            <a:off x="3286244" y="6014085"/>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Low</a:t>
            </a:r>
            <a:endParaRPr lang="en-US" sz="850" dirty="0"/>
          </a:p>
        </p:txBody>
      </p:sp>
      <p:sp>
        <p:nvSpPr>
          <p:cNvPr id="79" name="Text 77"/>
          <p:cNvSpPr/>
          <p:nvPr/>
        </p:nvSpPr>
        <p:spPr>
          <a:xfrm>
            <a:off x="4668322" y="6014085"/>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80" name="Text 78"/>
          <p:cNvSpPr/>
          <p:nvPr/>
        </p:nvSpPr>
        <p:spPr>
          <a:xfrm>
            <a:off x="6050399" y="6014085"/>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SLA not five-nines; no repo criticality awareness.</a:t>
            </a:r>
            <a:endParaRPr lang="en-US" sz="850" dirty="0"/>
          </a:p>
        </p:txBody>
      </p:sp>
      <p:sp>
        <p:nvSpPr>
          <p:cNvPr id="81" name="Text 79"/>
          <p:cNvSpPr/>
          <p:nvPr/>
        </p:nvSpPr>
        <p:spPr>
          <a:xfrm>
            <a:off x="10196751" y="6014085"/>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Resilience tiering + redundancy orchestration across hybrid/on-prem.</a:t>
            </a:r>
            <a:endParaRPr lang="en-US" sz="850" dirty="0"/>
          </a:p>
        </p:txBody>
      </p:sp>
      <p:sp>
        <p:nvSpPr>
          <p:cNvPr id="82" name="Shape 80"/>
          <p:cNvSpPr/>
          <p:nvPr/>
        </p:nvSpPr>
        <p:spPr>
          <a:xfrm>
            <a:off x="404455" y="6271141"/>
            <a:ext cx="13821489" cy="332661"/>
          </a:xfrm>
          <a:prstGeom prst="rect">
            <a:avLst/>
          </a:prstGeom>
          <a:solidFill>
            <a:srgbClr val="000000">
              <a:alpha val="4000"/>
            </a:srgbClr>
          </a:solidFill>
          <a:ln/>
        </p:spPr>
        <p:txBody>
          <a:bodyPr/>
          <a:lstStyle/>
          <a:p>
            <a:endParaRPr lang="en-US"/>
          </a:p>
        </p:txBody>
      </p:sp>
      <p:sp>
        <p:nvSpPr>
          <p:cNvPr id="83" name="Text 81"/>
          <p:cNvSpPr/>
          <p:nvPr/>
        </p:nvSpPr>
        <p:spPr>
          <a:xfrm>
            <a:off x="518160" y="6346746"/>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Disaster recovery gaps</a:t>
            </a:r>
            <a:endParaRPr lang="en-US" sz="850" dirty="0"/>
          </a:p>
        </p:txBody>
      </p:sp>
      <p:sp>
        <p:nvSpPr>
          <p:cNvPr id="84" name="Text 82"/>
          <p:cNvSpPr/>
          <p:nvPr/>
        </p:nvSpPr>
        <p:spPr>
          <a:xfrm>
            <a:off x="3286244" y="6346746"/>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85" name="Text 83"/>
          <p:cNvSpPr/>
          <p:nvPr/>
        </p:nvSpPr>
        <p:spPr>
          <a:xfrm>
            <a:off x="4668322" y="6346746"/>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86" name="Text 84"/>
          <p:cNvSpPr/>
          <p:nvPr/>
        </p:nvSpPr>
        <p:spPr>
          <a:xfrm>
            <a:off x="6050399" y="6346746"/>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blast-radius simulations or recovery prioritization.</a:t>
            </a:r>
            <a:endParaRPr lang="en-US" sz="850" dirty="0"/>
          </a:p>
        </p:txBody>
      </p:sp>
      <p:sp>
        <p:nvSpPr>
          <p:cNvPr id="87" name="Text 85"/>
          <p:cNvSpPr/>
          <p:nvPr/>
        </p:nvSpPr>
        <p:spPr>
          <a:xfrm>
            <a:off x="10196751" y="6346746"/>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Repo risk mapping + resilience drills + DR prioritization.</a:t>
            </a:r>
            <a:endParaRPr lang="en-US" sz="850" dirty="0"/>
          </a:p>
        </p:txBody>
      </p:sp>
      <p:sp>
        <p:nvSpPr>
          <p:cNvPr id="88" name="Shape 86"/>
          <p:cNvSpPr/>
          <p:nvPr/>
        </p:nvSpPr>
        <p:spPr>
          <a:xfrm>
            <a:off x="404455" y="6603802"/>
            <a:ext cx="13821489" cy="514112"/>
          </a:xfrm>
          <a:prstGeom prst="rect">
            <a:avLst/>
          </a:prstGeom>
          <a:solidFill>
            <a:srgbClr val="FFFFFF">
              <a:alpha val="4000"/>
            </a:srgbClr>
          </a:solidFill>
          <a:ln/>
        </p:spPr>
        <p:txBody>
          <a:bodyPr/>
          <a:lstStyle/>
          <a:p>
            <a:endParaRPr lang="en-US"/>
          </a:p>
        </p:txBody>
      </p:sp>
      <p:sp>
        <p:nvSpPr>
          <p:cNvPr id="89" name="Text 87"/>
          <p:cNvSpPr/>
          <p:nvPr/>
        </p:nvSpPr>
        <p:spPr>
          <a:xfrm>
            <a:off x="518160" y="6679406"/>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Hybrid/multi-cloud drift</a:t>
            </a:r>
            <a:endParaRPr lang="en-US" sz="850" dirty="0"/>
          </a:p>
        </p:txBody>
      </p:sp>
      <p:sp>
        <p:nvSpPr>
          <p:cNvPr id="90" name="Text 88"/>
          <p:cNvSpPr/>
          <p:nvPr/>
        </p:nvSpPr>
        <p:spPr>
          <a:xfrm>
            <a:off x="3286244" y="6679406"/>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91" name="Text 89"/>
          <p:cNvSpPr/>
          <p:nvPr/>
        </p:nvSpPr>
        <p:spPr>
          <a:xfrm>
            <a:off x="4668322" y="6679406"/>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92" name="Text 90"/>
          <p:cNvSpPr/>
          <p:nvPr/>
        </p:nvSpPr>
        <p:spPr>
          <a:xfrm>
            <a:off x="6050399" y="6679406"/>
            <a:ext cx="3912037" cy="362903"/>
          </a:xfrm>
          <a:prstGeom prst="rect">
            <a:avLst/>
          </a:prstGeom>
          <a:noFill/>
          <a:ln/>
        </p:spPr>
        <p:txBody>
          <a:bodyPr wrap="squar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federated policy enforcement across GitHub + GitLab/Bitbucket/on-prem Git.</a:t>
            </a:r>
            <a:endParaRPr lang="en-US" sz="850" dirty="0"/>
          </a:p>
        </p:txBody>
      </p:sp>
      <p:sp>
        <p:nvSpPr>
          <p:cNvPr id="93" name="Text 91"/>
          <p:cNvSpPr/>
          <p:nvPr/>
        </p:nvSpPr>
        <p:spPr>
          <a:xfrm>
            <a:off x="10196751" y="6679406"/>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Federated governance engine spanning all SCMs.</a:t>
            </a:r>
            <a:endParaRPr lang="en-US" sz="850" dirty="0"/>
          </a:p>
        </p:txBody>
      </p:sp>
      <p:sp>
        <p:nvSpPr>
          <p:cNvPr id="94" name="Shape 92"/>
          <p:cNvSpPr/>
          <p:nvPr/>
        </p:nvSpPr>
        <p:spPr>
          <a:xfrm>
            <a:off x="404455" y="7117913"/>
            <a:ext cx="13821489" cy="332661"/>
          </a:xfrm>
          <a:prstGeom prst="rect">
            <a:avLst/>
          </a:prstGeom>
          <a:solidFill>
            <a:srgbClr val="000000">
              <a:alpha val="4000"/>
            </a:srgbClr>
          </a:solidFill>
          <a:ln/>
        </p:spPr>
        <p:txBody>
          <a:bodyPr/>
          <a:lstStyle/>
          <a:p>
            <a:endParaRPr lang="en-US"/>
          </a:p>
        </p:txBody>
      </p:sp>
      <p:sp>
        <p:nvSpPr>
          <p:cNvPr id="95" name="Text 93"/>
          <p:cNvSpPr/>
          <p:nvPr/>
        </p:nvSpPr>
        <p:spPr>
          <a:xfrm>
            <a:off x="518160" y="7193518"/>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Workflow drift across teams</a:t>
            </a:r>
            <a:endParaRPr lang="en-US" sz="850" dirty="0"/>
          </a:p>
        </p:txBody>
      </p:sp>
      <p:sp>
        <p:nvSpPr>
          <p:cNvPr id="96" name="Text 94"/>
          <p:cNvSpPr/>
          <p:nvPr/>
        </p:nvSpPr>
        <p:spPr>
          <a:xfrm>
            <a:off x="3286244" y="7193518"/>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97" name="Text 95"/>
          <p:cNvSpPr/>
          <p:nvPr/>
        </p:nvSpPr>
        <p:spPr>
          <a:xfrm>
            <a:off x="4668322" y="7193518"/>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98" name="Text 96"/>
          <p:cNvSpPr/>
          <p:nvPr/>
        </p:nvSpPr>
        <p:spPr>
          <a:xfrm>
            <a:off x="6050399" y="7193518"/>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can’t enforce global process integrity.</a:t>
            </a:r>
            <a:endParaRPr lang="en-US" sz="850" dirty="0"/>
          </a:p>
        </p:txBody>
      </p:sp>
      <p:sp>
        <p:nvSpPr>
          <p:cNvPr id="99" name="Text 97"/>
          <p:cNvSpPr/>
          <p:nvPr/>
        </p:nvSpPr>
        <p:spPr>
          <a:xfrm>
            <a:off x="10196751" y="7193518"/>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Policy-as-code enforcement + org-wide workflow templates.</a:t>
            </a:r>
            <a:endParaRPr lang="en-US" sz="850" dirty="0"/>
          </a:p>
        </p:txBody>
      </p:sp>
      <p:sp>
        <p:nvSpPr>
          <p:cNvPr id="100" name="Shape 98"/>
          <p:cNvSpPr/>
          <p:nvPr/>
        </p:nvSpPr>
        <p:spPr>
          <a:xfrm>
            <a:off x="404455" y="7450574"/>
            <a:ext cx="13821489" cy="332661"/>
          </a:xfrm>
          <a:prstGeom prst="rect">
            <a:avLst/>
          </a:prstGeom>
          <a:solidFill>
            <a:srgbClr val="FFFFFF">
              <a:alpha val="4000"/>
            </a:srgbClr>
          </a:solidFill>
          <a:ln/>
        </p:spPr>
        <p:txBody>
          <a:bodyPr/>
          <a:lstStyle/>
          <a:p>
            <a:endParaRPr lang="en-US"/>
          </a:p>
        </p:txBody>
      </p:sp>
      <p:sp>
        <p:nvSpPr>
          <p:cNvPr id="101" name="Text 99"/>
          <p:cNvSpPr/>
          <p:nvPr/>
        </p:nvSpPr>
        <p:spPr>
          <a:xfrm>
            <a:off x="518160" y="7526179"/>
            <a:ext cx="13594437" cy="181451"/>
          </a:xfrm>
          <a:prstGeom prst="rect">
            <a:avLst/>
          </a:prstGeom>
          <a:noFill/>
          <a:ln/>
        </p:spPr>
        <p:txBody>
          <a:bodyPr wrap="none" lIns="0" tIns="0" rIns="0" bIns="0" rtlCol="0" anchor="t"/>
          <a:lstStyle/>
          <a:p>
            <a:pPr marL="0" indent="0" algn="l">
              <a:lnSpc>
                <a:spcPts val="1400"/>
              </a:lnSpc>
              <a:buNone/>
            </a:pPr>
            <a:r>
              <a:rPr lang="en-US" sz="850" b="1" dirty="0">
                <a:solidFill>
                  <a:srgbClr val="383838"/>
                </a:solidFill>
                <a:latin typeface="DM Sans" pitchFamily="34" charset="0"/>
                <a:ea typeface="DM Sans" pitchFamily="34" charset="-122"/>
                <a:cs typeface="DM Sans" pitchFamily="34" charset="-120"/>
              </a:rPr>
              <a:t>4. Financial Governance Risks</a:t>
            </a:r>
            <a:endParaRPr lang="en-US" sz="850" dirty="0"/>
          </a:p>
        </p:txBody>
      </p:sp>
      <p:sp>
        <p:nvSpPr>
          <p:cNvPr id="102" name="Shape 100"/>
          <p:cNvSpPr/>
          <p:nvPr/>
        </p:nvSpPr>
        <p:spPr>
          <a:xfrm>
            <a:off x="404455" y="7783235"/>
            <a:ext cx="13821489" cy="332661"/>
          </a:xfrm>
          <a:prstGeom prst="rect">
            <a:avLst/>
          </a:prstGeom>
          <a:solidFill>
            <a:srgbClr val="000000">
              <a:alpha val="4000"/>
            </a:srgbClr>
          </a:solidFill>
          <a:ln/>
        </p:spPr>
        <p:txBody>
          <a:bodyPr/>
          <a:lstStyle/>
          <a:p>
            <a:endParaRPr lang="en-US"/>
          </a:p>
        </p:txBody>
      </p:sp>
      <p:sp>
        <p:nvSpPr>
          <p:cNvPr id="103" name="Text 101"/>
          <p:cNvSpPr/>
          <p:nvPr/>
        </p:nvSpPr>
        <p:spPr>
          <a:xfrm>
            <a:off x="518160" y="7858839"/>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License waste (dormant users)</a:t>
            </a:r>
            <a:endParaRPr lang="en-US" sz="850" dirty="0"/>
          </a:p>
        </p:txBody>
      </p:sp>
      <p:sp>
        <p:nvSpPr>
          <p:cNvPr id="104" name="Text 102"/>
          <p:cNvSpPr/>
          <p:nvPr/>
        </p:nvSpPr>
        <p:spPr>
          <a:xfrm>
            <a:off x="3286244" y="7858839"/>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05" name="Text 103"/>
          <p:cNvSpPr/>
          <p:nvPr/>
        </p:nvSpPr>
        <p:spPr>
          <a:xfrm>
            <a:off x="4668322" y="7858839"/>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06" name="Text 104"/>
          <p:cNvSpPr/>
          <p:nvPr/>
        </p:nvSpPr>
        <p:spPr>
          <a:xfrm>
            <a:off x="6050399" y="7858839"/>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visibility into inactive seats.</a:t>
            </a:r>
            <a:endParaRPr lang="en-US" sz="850" dirty="0"/>
          </a:p>
        </p:txBody>
      </p:sp>
      <p:sp>
        <p:nvSpPr>
          <p:cNvPr id="107" name="Text 105"/>
          <p:cNvSpPr/>
          <p:nvPr/>
        </p:nvSpPr>
        <p:spPr>
          <a:xfrm>
            <a:off x="10196751" y="7858839"/>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Automated license optimization &amp; re-harvesting.</a:t>
            </a:r>
            <a:endParaRPr lang="en-US" sz="850" dirty="0"/>
          </a:p>
        </p:txBody>
      </p:sp>
      <p:sp>
        <p:nvSpPr>
          <p:cNvPr id="108" name="Shape 106"/>
          <p:cNvSpPr/>
          <p:nvPr/>
        </p:nvSpPr>
        <p:spPr>
          <a:xfrm>
            <a:off x="404455" y="8115895"/>
            <a:ext cx="13821489" cy="332661"/>
          </a:xfrm>
          <a:prstGeom prst="rect">
            <a:avLst/>
          </a:prstGeom>
          <a:solidFill>
            <a:srgbClr val="FFFFFF">
              <a:alpha val="4000"/>
            </a:srgbClr>
          </a:solidFill>
          <a:ln/>
        </p:spPr>
        <p:txBody>
          <a:bodyPr/>
          <a:lstStyle/>
          <a:p>
            <a:endParaRPr lang="en-US"/>
          </a:p>
        </p:txBody>
      </p:sp>
      <p:sp>
        <p:nvSpPr>
          <p:cNvPr id="109" name="Text 107"/>
          <p:cNvSpPr/>
          <p:nvPr/>
        </p:nvSpPr>
        <p:spPr>
          <a:xfrm>
            <a:off x="518160" y="8191500"/>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CI/CD cost overruns</a:t>
            </a:r>
            <a:endParaRPr lang="en-US" sz="850" dirty="0"/>
          </a:p>
        </p:txBody>
      </p:sp>
      <p:sp>
        <p:nvSpPr>
          <p:cNvPr id="110" name="Text 108"/>
          <p:cNvSpPr/>
          <p:nvPr/>
        </p:nvSpPr>
        <p:spPr>
          <a:xfrm>
            <a:off x="3286244" y="8191500"/>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11" name="Text 109"/>
          <p:cNvSpPr/>
          <p:nvPr/>
        </p:nvSpPr>
        <p:spPr>
          <a:xfrm>
            <a:off x="4668322" y="8191500"/>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12" name="Text 110"/>
          <p:cNvSpPr/>
          <p:nvPr/>
        </p:nvSpPr>
        <p:spPr>
          <a:xfrm>
            <a:off x="6050399" y="8191500"/>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Actions costs grow uncontrolled.</a:t>
            </a:r>
            <a:endParaRPr lang="en-US" sz="850" dirty="0"/>
          </a:p>
        </p:txBody>
      </p:sp>
      <p:sp>
        <p:nvSpPr>
          <p:cNvPr id="113" name="Text 111"/>
          <p:cNvSpPr/>
          <p:nvPr/>
        </p:nvSpPr>
        <p:spPr>
          <a:xfrm>
            <a:off x="10196751" y="8191500"/>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Budget caps + cost guardrails + per-project attribution.</a:t>
            </a:r>
            <a:endParaRPr lang="en-US" sz="850" dirty="0"/>
          </a:p>
        </p:txBody>
      </p:sp>
      <p:sp>
        <p:nvSpPr>
          <p:cNvPr id="114" name="Shape 112"/>
          <p:cNvSpPr/>
          <p:nvPr/>
        </p:nvSpPr>
        <p:spPr>
          <a:xfrm>
            <a:off x="404455" y="8448556"/>
            <a:ext cx="13821489" cy="332661"/>
          </a:xfrm>
          <a:prstGeom prst="rect">
            <a:avLst/>
          </a:prstGeom>
          <a:solidFill>
            <a:srgbClr val="000000">
              <a:alpha val="4000"/>
            </a:srgbClr>
          </a:solidFill>
          <a:ln/>
        </p:spPr>
        <p:txBody>
          <a:bodyPr/>
          <a:lstStyle/>
          <a:p>
            <a:endParaRPr lang="en-US"/>
          </a:p>
        </p:txBody>
      </p:sp>
      <p:sp>
        <p:nvSpPr>
          <p:cNvPr id="115" name="Text 113"/>
          <p:cNvSpPr/>
          <p:nvPr/>
        </p:nvSpPr>
        <p:spPr>
          <a:xfrm>
            <a:off x="518160" y="8524161"/>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Duplicate repo work</a:t>
            </a:r>
            <a:endParaRPr lang="en-US" sz="850" dirty="0"/>
          </a:p>
        </p:txBody>
      </p:sp>
      <p:sp>
        <p:nvSpPr>
          <p:cNvPr id="116" name="Text 114"/>
          <p:cNvSpPr/>
          <p:nvPr/>
        </p:nvSpPr>
        <p:spPr>
          <a:xfrm>
            <a:off x="3286244" y="852416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17" name="Text 115"/>
          <p:cNvSpPr/>
          <p:nvPr/>
        </p:nvSpPr>
        <p:spPr>
          <a:xfrm>
            <a:off x="4668322" y="852416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18" name="Text 116"/>
          <p:cNvSpPr/>
          <p:nvPr/>
        </p:nvSpPr>
        <p:spPr>
          <a:xfrm>
            <a:off x="6050399" y="8524161"/>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governance to prevent duplicate efforts.</a:t>
            </a:r>
            <a:endParaRPr lang="en-US" sz="850" dirty="0"/>
          </a:p>
        </p:txBody>
      </p:sp>
      <p:sp>
        <p:nvSpPr>
          <p:cNvPr id="119" name="Text 117"/>
          <p:cNvSpPr/>
          <p:nvPr/>
        </p:nvSpPr>
        <p:spPr>
          <a:xfrm>
            <a:off x="10196751" y="8524161"/>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IP cataloging + reuse enforcement across org.</a:t>
            </a:r>
            <a:endParaRPr lang="en-US" sz="850" dirty="0"/>
          </a:p>
        </p:txBody>
      </p:sp>
      <p:sp>
        <p:nvSpPr>
          <p:cNvPr id="120" name="Shape 118"/>
          <p:cNvSpPr/>
          <p:nvPr/>
        </p:nvSpPr>
        <p:spPr>
          <a:xfrm>
            <a:off x="404455" y="8781217"/>
            <a:ext cx="13821489" cy="332661"/>
          </a:xfrm>
          <a:prstGeom prst="rect">
            <a:avLst/>
          </a:prstGeom>
          <a:solidFill>
            <a:srgbClr val="FFFFFF">
              <a:alpha val="4000"/>
            </a:srgbClr>
          </a:solidFill>
          <a:ln/>
        </p:spPr>
        <p:txBody>
          <a:bodyPr/>
          <a:lstStyle/>
          <a:p>
            <a:endParaRPr lang="en-US"/>
          </a:p>
        </p:txBody>
      </p:sp>
      <p:sp>
        <p:nvSpPr>
          <p:cNvPr id="121" name="Text 119"/>
          <p:cNvSpPr/>
          <p:nvPr/>
        </p:nvSpPr>
        <p:spPr>
          <a:xfrm>
            <a:off x="518160" y="8856821"/>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Lack of ROI visibility</a:t>
            </a:r>
            <a:endParaRPr lang="en-US" sz="850" dirty="0"/>
          </a:p>
        </p:txBody>
      </p:sp>
      <p:sp>
        <p:nvSpPr>
          <p:cNvPr id="122" name="Text 120"/>
          <p:cNvSpPr/>
          <p:nvPr/>
        </p:nvSpPr>
        <p:spPr>
          <a:xfrm>
            <a:off x="3286244" y="885682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23" name="Text 121"/>
          <p:cNvSpPr/>
          <p:nvPr/>
        </p:nvSpPr>
        <p:spPr>
          <a:xfrm>
            <a:off x="4668322" y="8856821"/>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24" name="Text 122"/>
          <p:cNvSpPr/>
          <p:nvPr/>
        </p:nvSpPr>
        <p:spPr>
          <a:xfrm>
            <a:off x="6050399" y="8856821"/>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doesn’t tie repo activity to business KPIs.</a:t>
            </a:r>
            <a:endParaRPr lang="en-US" sz="850" dirty="0"/>
          </a:p>
        </p:txBody>
      </p:sp>
      <p:sp>
        <p:nvSpPr>
          <p:cNvPr id="125" name="Text 123"/>
          <p:cNvSpPr/>
          <p:nvPr/>
        </p:nvSpPr>
        <p:spPr>
          <a:xfrm>
            <a:off x="10196751" y="8856821"/>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Governance dashboards linking repos to business outcomes.</a:t>
            </a:r>
            <a:endParaRPr lang="en-US" sz="850" dirty="0"/>
          </a:p>
        </p:txBody>
      </p:sp>
      <p:sp>
        <p:nvSpPr>
          <p:cNvPr id="126" name="Shape 124"/>
          <p:cNvSpPr/>
          <p:nvPr/>
        </p:nvSpPr>
        <p:spPr>
          <a:xfrm>
            <a:off x="404455" y="9113877"/>
            <a:ext cx="13821489" cy="332661"/>
          </a:xfrm>
          <a:prstGeom prst="rect">
            <a:avLst/>
          </a:prstGeom>
          <a:solidFill>
            <a:srgbClr val="000000">
              <a:alpha val="4000"/>
            </a:srgbClr>
          </a:solidFill>
          <a:ln/>
        </p:spPr>
        <p:txBody>
          <a:bodyPr/>
          <a:lstStyle/>
          <a:p>
            <a:endParaRPr lang="en-US"/>
          </a:p>
        </p:txBody>
      </p:sp>
      <p:sp>
        <p:nvSpPr>
          <p:cNvPr id="127" name="Text 125"/>
          <p:cNvSpPr/>
          <p:nvPr/>
        </p:nvSpPr>
        <p:spPr>
          <a:xfrm>
            <a:off x="518160" y="9189482"/>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Vendor app sprawl (Marketplace)</a:t>
            </a:r>
            <a:endParaRPr lang="en-US" sz="850" dirty="0"/>
          </a:p>
        </p:txBody>
      </p:sp>
      <p:sp>
        <p:nvSpPr>
          <p:cNvPr id="128" name="Text 126"/>
          <p:cNvSpPr/>
          <p:nvPr/>
        </p:nvSpPr>
        <p:spPr>
          <a:xfrm>
            <a:off x="3286244" y="9189482"/>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29" name="Text 127"/>
          <p:cNvSpPr/>
          <p:nvPr/>
        </p:nvSpPr>
        <p:spPr>
          <a:xfrm>
            <a:off x="4668322" y="9189482"/>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30" name="Text 128"/>
          <p:cNvSpPr/>
          <p:nvPr/>
        </p:nvSpPr>
        <p:spPr>
          <a:xfrm>
            <a:off x="6050399" y="9189482"/>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doesn’t monitor hidden third-party app spend.</a:t>
            </a:r>
            <a:endParaRPr lang="en-US" sz="850" dirty="0"/>
          </a:p>
        </p:txBody>
      </p:sp>
      <p:sp>
        <p:nvSpPr>
          <p:cNvPr id="131" name="Text 129"/>
          <p:cNvSpPr/>
          <p:nvPr/>
        </p:nvSpPr>
        <p:spPr>
          <a:xfrm>
            <a:off x="10196751" y="9189482"/>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Vendor registry + third-party app cost/contract governance.</a:t>
            </a:r>
            <a:endParaRPr lang="en-US" sz="850" dirty="0"/>
          </a:p>
        </p:txBody>
      </p:sp>
      <p:sp>
        <p:nvSpPr>
          <p:cNvPr id="132" name="Shape 130"/>
          <p:cNvSpPr/>
          <p:nvPr/>
        </p:nvSpPr>
        <p:spPr>
          <a:xfrm>
            <a:off x="404455" y="9446538"/>
            <a:ext cx="13821489" cy="332661"/>
          </a:xfrm>
          <a:prstGeom prst="rect">
            <a:avLst/>
          </a:prstGeom>
          <a:solidFill>
            <a:srgbClr val="FFFFFF">
              <a:alpha val="4000"/>
            </a:srgbClr>
          </a:solidFill>
          <a:ln/>
        </p:spPr>
        <p:txBody>
          <a:bodyPr/>
          <a:lstStyle/>
          <a:p>
            <a:endParaRPr lang="en-US"/>
          </a:p>
        </p:txBody>
      </p:sp>
      <p:sp>
        <p:nvSpPr>
          <p:cNvPr id="133" name="Text 131"/>
          <p:cNvSpPr/>
          <p:nvPr/>
        </p:nvSpPr>
        <p:spPr>
          <a:xfrm>
            <a:off x="518160" y="9522143"/>
            <a:ext cx="13594437" cy="181451"/>
          </a:xfrm>
          <a:prstGeom prst="rect">
            <a:avLst/>
          </a:prstGeom>
          <a:noFill/>
          <a:ln/>
        </p:spPr>
        <p:txBody>
          <a:bodyPr wrap="none" lIns="0" tIns="0" rIns="0" bIns="0" rtlCol="0" anchor="t"/>
          <a:lstStyle/>
          <a:p>
            <a:pPr marL="0" indent="0" algn="l">
              <a:lnSpc>
                <a:spcPts val="1400"/>
              </a:lnSpc>
              <a:buNone/>
            </a:pPr>
            <a:r>
              <a:rPr lang="en-US" sz="850" b="1" dirty="0">
                <a:solidFill>
                  <a:srgbClr val="383838"/>
                </a:solidFill>
                <a:latin typeface="DM Sans" pitchFamily="34" charset="0"/>
                <a:ea typeface="DM Sans" pitchFamily="34" charset="-122"/>
                <a:cs typeface="DM Sans" pitchFamily="34" charset="-120"/>
              </a:rPr>
              <a:t>5. Human &amp; Organizational Risks</a:t>
            </a:r>
            <a:endParaRPr lang="en-US" sz="850" dirty="0"/>
          </a:p>
        </p:txBody>
      </p:sp>
      <p:sp>
        <p:nvSpPr>
          <p:cNvPr id="134" name="Shape 132"/>
          <p:cNvSpPr/>
          <p:nvPr/>
        </p:nvSpPr>
        <p:spPr>
          <a:xfrm>
            <a:off x="404455" y="9779198"/>
            <a:ext cx="13821489" cy="332661"/>
          </a:xfrm>
          <a:prstGeom prst="rect">
            <a:avLst/>
          </a:prstGeom>
          <a:solidFill>
            <a:srgbClr val="000000">
              <a:alpha val="4000"/>
            </a:srgbClr>
          </a:solidFill>
          <a:ln/>
        </p:spPr>
        <p:txBody>
          <a:bodyPr/>
          <a:lstStyle/>
          <a:p>
            <a:endParaRPr lang="en-US"/>
          </a:p>
        </p:txBody>
      </p:sp>
      <p:sp>
        <p:nvSpPr>
          <p:cNvPr id="135" name="Text 133"/>
          <p:cNvSpPr/>
          <p:nvPr/>
        </p:nvSpPr>
        <p:spPr>
          <a:xfrm>
            <a:off x="518160" y="9854803"/>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Rubber-stamp approvals</a:t>
            </a:r>
            <a:endParaRPr lang="en-US" sz="850" dirty="0"/>
          </a:p>
        </p:txBody>
      </p:sp>
      <p:sp>
        <p:nvSpPr>
          <p:cNvPr id="136" name="Text 134"/>
          <p:cNvSpPr/>
          <p:nvPr/>
        </p:nvSpPr>
        <p:spPr>
          <a:xfrm>
            <a:off x="3286244" y="9854803"/>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37" name="Text 135"/>
          <p:cNvSpPr/>
          <p:nvPr/>
        </p:nvSpPr>
        <p:spPr>
          <a:xfrm>
            <a:off x="4668322" y="9854803"/>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38" name="Text 136"/>
          <p:cNvSpPr/>
          <p:nvPr/>
        </p:nvSpPr>
        <p:spPr>
          <a:xfrm>
            <a:off x="6050399" y="9854803"/>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only checks that approvals exist, not their depth.</a:t>
            </a:r>
            <a:endParaRPr lang="en-US" sz="850" dirty="0"/>
          </a:p>
        </p:txBody>
      </p:sp>
      <p:sp>
        <p:nvSpPr>
          <p:cNvPr id="139" name="Text 137"/>
          <p:cNvSpPr/>
          <p:nvPr/>
        </p:nvSpPr>
        <p:spPr>
          <a:xfrm>
            <a:off x="10196751" y="9854803"/>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Enforce multi-role approvals + accountability tagging.</a:t>
            </a:r>
            <a:endParaRPr lang="en-US" sz="850" dirty="0"/>
          </a:p>
        </p:txBody>
      </p:sp>
      <p:sp>
        <p:nvSpPr>
          <p:cNvPr id="140" name="Shape 138"/>
          <p:cNvSpPr/>
          <p:nvPr/>
        </p:nvSpPr>
        <p:spPr>
          <a:xfrm>
            <a:off x="404455" y="10111859"/>
            <a:ext cx="13821489" cy="332661"/>
          </a:xfrm>
          <a:prstGeom prst="rect">
            <a:avLst/>
          </a:prstGeom>
          <a:solidFill>
            <a:srgbClr val="FFFFFF">
              <a:alpha val="4000"/>
            </a:srgbClr>
          </a:solidFill>
          <a:ln/>
        </p:spPr>
        <p:txBody>
          <a:bodyPr/>
          <a:lstStyle/>
          <a:p>
            <a:endParaRPr lang="en-US"/>
          </a:p>
        </p:txBody>
      </p:sp>
      <p:sp>
        <p:nvSpPr>
          <p:cNvPr id="141" name="Text 139"/>
          <p:cNvSpPr/>
          <p:nvPr/>
        </p:nvSpPr>
        <p:spPr>
          <a:xfrm>
            <a:off x="518160" y="10187464"/>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Shadow repos/forks</a:t>
            </a:r>
            <a:endParaRPr lang="en-US" sz="850" dirty="0"/>
          </a:p>
        </p:txBody>
      </p:sp>
      <p:sp>
        <p:nvSpPr>
          <p:cNvPr id="142" name="Text 140"/>
          <p:cNvSpPr/>
          <p:nvPr/>
        </p:nvSpPr>
        <p:spPr>
          <a:xfrm>
            <a:off x="3286244" y="1018746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43" name="Text 141"/>
          <p:cNvSpPr/>
          <p:nvPr/>
        </p:nvSpPr>
        <p:spPr>
          <a:xfrm>
            <a:off x="4668322" y="1018746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Severe</a:t>
            </a:r>
            <a:endParaRPr lang="en-US" sz="850" dirty="0"/>
          </a:p>
        </p:txBody>
      </p:sp>
      <p:sp>
        <p:nvSpPr>
          <p:cNvPr id="144" name="Text 142"/>
          <p:cNvSpPr/>
          <p:nvPr/>
        </p:nvSpPr>
        <p:spPr>
          <a:xfrm>
            <a:off x="6050399" y="10187464"/>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Developers spin up unsanctioned repos, invisible to GitHub governance.</a:t>
            </a:r>
            <a:endParaRPr lang="en-US" sz="850" dirty="0"/>
          </a:p>
        </p:txBody>
      </p:sp>
      <p:sp>
        <p:nvSpPr>
          <p:cNvPr id="145" name="Text 143"/>
          <p:cNvSpPr/>
          <p:nvPr/>
        </p:nvSpPr>
        <p:spPr>
          <a:xfrm>
            <a:off x="10196751" y="10187464"/>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Enterprise-wide repo discovery + shadow IT detection.</a:t>
            </a:r>
            <a:endParaRPr lang="en-US" sz="850" dirty="0"/>
          </a:p>
        </p:txBody>
      </p:sp>
      <p:sp>
        <p:nvSpPr>
          <p:cNvPr id="146" name="Shape 144"/>
          <p:cNvSpPr/>
          <p:nvPr/>
        </p:nvSpPr>
        <p:spPr>
          <a:xfrm>
            <a:off x="404455" y="10444520"/>
            <a:ext cx="13821489" cy="332661"/>
          </a:xfrm>
          <a:prstGeom prst="rect">
            <a:avLst/>
          </a:prstGeom>
          <a:solidFill>
            <a:srgbClr val="000000">
              <a:alpha val="4000"/>
            </a:srgbClr>
          </a:solidFill>
          <a:ln/>
        </p:spPr>
        <p:txBody>
          <a:bodyPr/>
          <a:lstStyle/>
          <a:p>
            <a:endParaRPr lang="en-US"/>
          </a:p>
        </p:txBody>
      </p:sp>
      <p:sp>
        <p:nvSpPr>
          <p:cNvPr id="147" name="Text 145"/>
          <p:cNvSpPr/>
          <p:nvPr/>
        </p:nvSpPr>
        <p:spPr>
          <a:xfrm>
            <a:off x="518160" y="10520124"/>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Training &amp; awareness failures</a:t>
            </a:r>
            <a:endParaRPr lang="en-US" sz="850" dirty="0"/>
          </a:p>
        </p:txBody>
      </p:sp>
      <p:sp>
        <p:nvSpPr>
          <p:cNvPr id="148" name="Text 146"/>
          <p:cNvSpPr/>
          <p:nvPr/>
        </p:nvSpPr>
        <p:spPr>
          <a:xfrm>
            <a:off x="3286244" y="1052012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49" name="Text 147"/>
          <p:cNvSpPr/>
          <p:nvPr/>
        </p:nvSpPr>
        <p:spPr>
          <a:xfrm>
            <a:off x="4668322" y="10520124"/>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Medium</a:t>
            </a:r>
            <a:endParaRPr lang="en-US" sz="850" dirty="0"/>
          </a:p>
        </p:txBody>
      </p:sp>
      <p:sp>
        <p:nvSpPr>
          <p:cNvPr id="150" name="Text 148"/>
          <p:cNvSpPr/>
          <p:nvPr/>
        </p:nvSpPr>
        <p:spPr>
          <a:xfrm>
            <a:off x="6050399" y="10520124"/>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assumes enterprises train devs.</a:t>
            </a:r>
            <a:endParaRPr lang="en-US" sz="850" dirty="0"/>
          </a:p>
        </p:txBody>
      </p:sp>
      <p:sp>
        <p:nvSpPr>
          <p:cNvPr id="151" name="Text 149"/>
          <p:cNvSpPr/>
          <p:nvPr/>
        </p:nvSpPr>
        <p:spPr>
          <a:xfrm>
            <a:off x="10196751" y="10520124"/>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Governance Factory embeds “compliance nudges” into workflows.</a:t>
            </a:r>
            <a:endParaRPr lang="en-US" sz="850" dirty="0"/>
          </a:p>
        </p:txBody>
      </p:sp>
      <p:sp>
        <p:nvSpPr>
          <p:cNvPr id="152" name="Shape 150"/>
          <p:cNvSpPr/>
          <p:nvPr/>
        </p:nvSpPr>
        <p:spPr>
          <a:xfrm>
            <a:off x="404455" y="10777180"/>
            <a:ext cx="13821489" cy="514112"/>
          </a:xfrm>
          <a:prstGeom prst="rect">
            <a:avLst/>
          </a:prstGeom>
          <a:solidFill>
            <a:srgbClr val="FFFFFF">
              <a:alpha val="4000"/>
            </a:srgbClr>
          </a:solidFill>
          <a:ln/>
        </p:spPr>
        <p:txBody>
          <a:bodyPr/>
          <a:lstStyle/>
          <a:p>
            <a:endParaRPr lang="en-US"/>
          </a:p>
        </p:txBody>
      </p:sp>
      <p:sp>
        <p:nvSpPr>
          <p:cNvPr id="153" name="Text 151"/>
          <p:cNvSpPr/>
          <p:nvPr/>
        </p:nvSpPr>
        <p:spPr>
          <a:xfrm>
            <a:off x="518160" y="10852785"/>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Role ambiguity</a:t>
            </a:r>
            <a:endParaRPr lang="en-US" sz="850" dirty="0"/>
          </a:p>
        </p:txBody>
      </p:sp>
      <p:sp>
        <p:nvSpPr>
          <p:cNvPr id="154" name="Text 152"/>
          <p:cNvSpPr/>
          <p:nvPr/>
        </p:nvSpPr>
        <p:spPr>
          <a:xfrm>
            <a:off x="3286244" y="10852785"/>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55" name="Text 153"/>
          <p:cNvSpPr/>
          <p:nvPr/>
        </p:nvSpPr>
        <p:spPr>
          <a:xfrm>
            <a:off x="4668322" y="10852785"/>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56" name="Text 154"/>
          <p:cNvSpPr/>
          <p:nvPr/>
        </p:nvSpPr>
        <p:spPr>
          <a:xfrm>
            <a:off x="6050399" y="10852785"/>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logs who, but not who’s accountable.</a:t>
            </a:r>
            <a:endParaRPr lang="en-US" sz="850" dirty="0"/>
          </a:p>
        </p:txBody>
      </p:sp>
      <p:sp>
        <p:nvSpPr>
          <p:cNvPr id="157" name="Text 155"/>
          <p:cNvSpPr/>
          <p:nvPr/>
        </p:nvSpPr>
        <p:spPr>
          <a:xfrm>
            <a:off x="10196751" y="10852785"/>
            <a:ext cx="3915847" cy="362903"/>
          </a:xfrm>
          <a:prstGeom prst="rect">
            <a:avLst/>
          </a:prstGeom>
          <a:noFill/>
          <a:ln/>
        </p:spPr>
        <p:txBody>
          <a:bodyPr wrap="squar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RACI-based governance tagging (developer vs. reviewer vs. compliance officer).</a:t>
            </a:r>
            <a:endParaRPr lang="en-US" sz="850" dirty="0"/>
          </a:p>
        </p:txBody>
      </p:sp>
      <p:sp>
        <p:nvSpPr>
          <p:cNvPr id="158" name="Shape 156"/>
          <p:cNvSpPr/>
          <p:nvPr/>
        </p:nvSpPr>
        <p:spPr>
          <a:xfrm>
            <a:off x="404455" y="11291292"/>
            <a:ext cx="13821489" cy="332661"/>
          </a:xfrm>
          <a:prstGeom prst="rect">
            <a:avLst/>
          </a:prstGeom>
          <a:solidFill>
            <a:srgbClr val="000000">
              <a:alpha val="4000"/>
            </a:srgbClr>
          </a:solidFill>
          <a:ln/>
        </p:spPr>
        <p:txBody>
          <a:bodyPr/>
          <a:lstStyle/>
          <a:p>
            <a:endParaRPr lang="en-US"/>
          </a:p>
        </p:txBody>
      </p:sp>
      <p:sp>
        <p:nvSpPr>
          <p:cNvPr id="159" name="Text 157"/>
          <p:cNvSpPr/>
          <p:nvPr/>
        </p:nvSpPr>
        <p:spPr>
          <a:xfrm>
            <a:off x="518160" y="11366897"/>
            <a:ext cx="2533769"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Change fatigue &amp; bypass culture</a:t>
            </a:r>
            <a:endParaRPr lang="en-US" sz="850" dirty="0"/>
          </a:p>
        </p:txBody>
      </p:sp>
      <p:sp>
        <p:nvSpPr>
          <p:cNvPr id="160" name="Text 158"/>
          <p:cNvSpPr/>
          <p:nvPr/>
        </p:nvSpPr>
        <p:spPr>
          <a:xfrm>
            <a:off x="3286244" y="11366897"/>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61" name="Text 159"/>
          <p:cNvSpPr/>
          <p:nvPr/>
        </p:nvSpPr>
        <p:spPr>
          <a:xfrm>
            <a:off x="4668322" y="11366897"/>
            <a:ext cx="1147763"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High</a:t>
            </a:r>
            <a:endParaRPr lang="en-US" sz="850" dirty="0"/>
          </a:p>
        </p:txBody>
      </p:sp>
      <p:sp>
        <p:nvSpPr>
          <p:cNvPr id="162" name="Text 160"/>
          <p:cNvSpPr/>
          <p:nvPr/>
        </p:nvSpPr>
        <p:spPr>
          <a:xfrm>
            <a:off x="6050399" y="11366897"/>
            <a:ext cx="391203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Heavy controls get bypassed, GitHub doesn’t adapt.</a:t>
            </a:r>
            <a:endParaRPr lang="en-US" sz="850" dirty="0"/>
          </a:p>
        </p:txBody>
      </p:sp>
      <p:sp>
        <p:nvSpPr>
          <p:cNvPr id="163" name="Text 161"/>
          <p:cNvSpPr/>
          <p:nvPr/>
        </p:nvSpPr>
        <p:spPr>
          <a:xfrm>
            <a:off x="10196751" y="11366897"/>
            <a:ext cx="391584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Adaptive governance (tiered rules by repo criticality).</a:t>
            </a:r>
            <a:endParaRPr lang="en-US" sz="850" dirty="0"/>
          </a:p>
        </p:txBody>
      </p:sp>
      <p:sp>
        <p:nvSpPr>
          <p:cNvPr id="164" name="Text 162"/>
          <p:cNvSpPr/>
          <p:nvPr/>
        </p:nvSpPr>
        <p:spPr>
          <a:xfrm>
            <a:off x="566857" y="11886605"/>
            <a:ext cx="13666708" cy="362903"/>
          </a:xfrm>
          <a:prstGeom prst="rect">
            <a:avLst/>
          </a:prstGeom>
          <a:noFill/>
          <a:ln/>
        </p:spPr>
        <p:txBody>
          <a:bodyPr wrap="square" lIns="0" tIns="0" rIns="0" bIns="0" rtlCol="0" anchor="t"/>
          <a:lstStyle/>
          <a:p>
            <a:pPr marL="0" indent="0" algn="l">
              <a:lnSpc>
                <a:spcPts val="1400"/>
              </a:lnSpc>
              <a:buNone/>
            </a:pPr>
            <a:r>
              <a:rPr lang="en-US" sz="850" dirty="0">
                <a:solidFill>
                  <a:srgbClr val="000000"/>
                </a:solidFill>
                <a:latin typeface="DM Sans" pitchFamily="34" charset="0"/>
                <a:ea typeface="DM Sans" pitchFamily="34" charset="-122"/>
                <a:cs typeface="DM Sans" pitchFamily="34" charset="-120"/>
              </a:rPr>
              <a:t>🔑</a:t>
            </a:r>
            <a:r>
              <a:rPr lang="en-US" sz="850" dirty="0">
                <a:solidFill>
                  <a:srgbClr val="383838"/>
                </a:solidFill>
                <a:latin typeface="DM Sans" pitchFamily="34" charset="0"/>
                <a:ea typeface="DM Sans" pitchFamily="34" charset="-122"/>
                <a:cs typeface="DM Sans" pitchFamily="34" charset="-120"/>
              </a:rPr>
              <a:t> Takeaway for Boards &amp; CISOs: GitHub Enterprise = developer-first collaboration. Governance Factory = enterprise-first risk management. Without a Governance Factory, enterprises risk regulatory fines, operational outages, financial leakage, IP loss, and reputation collapse. This heatmap shows the gaps, why GitHub Enterprise isn't enough, and how the Governance Factory closes them.</a:t>
            </a:r>
            <a:endParaRPr lang="en-US" sz="850" dirty="0"/>
          </a:p>
        </p:txBody>
      </p:sp>
      <p:sp>
        <p:nvSpPr>
          <p:cNvPr id="165" name="Shape 163"/>
          <p:cNvSpPr/>
          <p:nvPr/>
        </p:nvSpPr>
        <p:spPr>
          <a:xfrm>
            <a:off x="396835" y="11759089"/>
            <a:ext cx="15240" cy="617934"/>
          </a:xfrm>
          <a:prstGeom prst="rect">
            <a:avLst/>
          </a:prstGeom>
          <a:solidFill>
            <a:srgbClr val="E04F00"/>
          </a:solidFill>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236851" y="678775"/>
            <a:ext cx="2156579" cy="185976"/>
          </a:xfrm>
          <a:prstGeom prst="rect">
            <a:avLst/>
          </a:prstGeom>
          <a:noFill/>
          <a:ln/>
        </p:spPr>
        <p:txBody>
          <a:bodyPr wrap="none" lIns="0" tIns="0" rIns="0" bIns="0" rtlCol="0" anchor="t"/>
          <a:lstStyle/>
          <a:p>
            <a:pPr marL="0" indent="0" algn="ctr">
              <a:lnSpc>
                <a:spcPts val="1450"/>
              </a:lnSpc>
              <a:buNone/>
            </a:pPr>
            <a:r>
              <a:rPr lang="en-US" sz="1150" dirty="0">
                <a:solidFill>
                  <a:srgbClr val="E04F00"/>
                </a:solidFill>
                <a:latin typeface="PT Serif" pitchFamily="34" charset="0"/>
                <a:ea typeface="PT Serif" pitchFamily="34" charset="-122"/>
                <a:cs typeface="PT Serif" pitchFamily="34" charset="-120"/>
              </a:rPr>
              <a:t>The Unseen Chinks in the Armor</a:t>
            </a:r>
            <a:endParaRPr lang="en-US" sz="1150" dirty="0"/>
          </a:p>
        </p:txBody>
      </p:sp>
      <p:sp>
        <p:nvSpPr>
          <p:cNvPr id="3" name="Text 1"/>
          <p:cNvSpPr/>
          <p:nvPr/>
        </p:nvSpPr>
        <p:spPr>
          <a:xfrm>
            <a:off x="4162901" y="978098"/>
            <a:ext cx="6304598" cy="297656"/>
          </a:xfrm>
          <a:prstGeom prst="rect">
            <a:avLst/>
          </a:prstGeom>
          <a:noFill/>
          <a:ln/>
        </p:spPr>
        <p:txBody>
          <a:bodyPr wrap="none" lIns="0" tIns="0" rIns="0" bIns="0" rtlCol="0" anchor="t"/>
          <a:lstStyle/>
          <a:p>
            <a:pPr marL="0" indent="0" algn="ctr">
              <a:lnSpc>
                <a:spcPts val="2300"/>
              </a:lnSpc>
              <a:buNone/>
            </a:pPr>
            <a:r>
              <a:rPr lang="en-US" sz="1850" dirty="0">
                <a:solidFill>
                  <a:srgbClr val="020202"/>
                </a:solidFill>
                <a:latin typeface="PT Serif" pitchFamily="34" charset="0"/>
                <a:ea typeface="PT Serif" pitchFamily="34" charset="-122"/>
                <a:cs typeface="PT Serif" pitchFamily="34" charset="-120"/>
              </a:rPr>
              <a:t>10 Critical Threats GitHub Enterprise Doesn’t Fully Address</a:t>
            </a:r>
            <a:endParaRPr lang="en-US" sz="1850" dirty="0"/>
          </a:p>
        </p:txBody>
      </p:sp>
      <p:sp>
        <p:nvSpPr>
          <p:cNvPr id="4" name="Shape 2"/>
          <p:cNvSpPr/>
          <p:nvPr/>
        </p:nvSpPr>
        <p:spPr>
          <a:xfrm>
            <a:off x="396835" y="1615797"/>
            <a:ext cx="6861691" cy="847487"/>
          </a:xfrm>
          <a:prstGeom prst="roundRect">
            <a:avLst>
              <a:gd name="adj" fmla="val 8632"/>
            </a:avLst>
          </a:prstGeom>
          <a:solidFill>
            <a:srgbClr val="FFFFFF"/>
          </a:solidFill>
          <a:ln/>
        </p:spPr>
        <p:txBody>
          <a:bodyPr/>
          <a:lstStyle/>
          <a:p>
            <a:endParaRPr lang="en-US"/>
          </a:p>
        </p:txBody>
      </p:sp>
      <p:sp>
        <p:nvSpPr>
          <p:cNvPr id="5" name="Shape 3"/>
          <p:cNvSpPr/>
          <p:nvPr/>
        </p:nvSpPr>
        <p:spPr>
          <a:xfrm>
            <a:off x="396835" y="1600557"/>
            <a:ext cx="6861691" cy="60960"/>
          </a:xfrm>
          <a:prstGeom prst="roundRect">
            <a:avLst>
              <a:gd name="adj" fmla="val 27907"/>
            </a:avLst>
          </a:prstGeom>
          <a:solidFill>
            <a:srgbClr val="E04F00"/>
          </a:solidFill>
          <a:ln/>
        </p:spPr>
        <p:txBody>
          <a:bodyPr/>
          <a:lstStyle/>
          <a:p>
            <a:endParaRPr lang="en-US"/>
          </a:p>
        </p:txBody>
      </p:sp>
      <p:sp>
        <p:nvSpPr>
          <p:cNvPr id="6" name="Shape 4"/>
          <p:cNvSpPr/>
          <p:nvPr/>
        </p:nvSpPr>
        <p:spPr>
          <a:xfrm>
            <a:off x="3657540" y="1445776"/>
            <a:ext cx="340162" cy="340162"/>
          </a:xfrm>
          <a:prstGeom prst="roundRect">
            <a:avLst>
              <a:gd name="adj" fmla="val 268813"/>
            </a:avLst>
          </a:prstGeom>
          <a:solidFill>
            <a:srgbClr val="E04F00"/>
          </a:solidFill>
          <a:ln/>
        </p:spPr>
        <p:txBody>
          <a:bodyPr/>
          <a:lstStyle/>
          <a:p>
            <a:endParaRPr lang="en-US"/>
          </a:p>
        </p:txBody>
      </p:sp>
      <p:sp>
        <p:nvSpPr>
          <p:cNvPr id="7" name="Text 5"/>
          <p:cNvSpPr/>
          <p:nvPr/>
        </p:nvSpPr>
        <p:spPr>
          <a:xfrm>
            <a:off x="3759577" y="1530787"/>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1</a:t>
            </a:r>
            <a:endParaRPr lang="en-US" sz="1050" dirty="0"/>
          </a:p>
        </p:txBody>
      </p:sp>
      <p:sp>
        <p:nvSpPr>
          <p:cNvPr id="8" name="Text 6"/>
          <p:cNvSpPr/>
          <p:nvPr/>
        </p:nvSpPr>
        <p:spPr>
          <a:xfrm>
            <a:off x="525423" y="1899285"/>
            <a:ext cx="2124670"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Governance &amp; Compliance Gaps</a:t>
            </a:r>
            <a:endParaRPr lang="en-US" sz="1150" dirty="0"/>
          </a:p>
        </p:txBody>
      </p:sp>
      <p:sp>
        <p:nvSpPr>
          <p:cNvPr id="9" name="Text 7"/>
          <p:cNvSpPr/>
          <p:nvPr/>
        </p:nvSpPr>
        <p:spPr>
          <a:xfrm>
            <a:off x="525423" y="2153245"/>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Lack of native regulatory enforcement (SOX, HIPAA, GDPR) and regulator-ready audit trails for complex mapping.</a:t>
            </a:r>
            <a:endParaRPr lang="en-US" sz="850" dirty="0"/>
          </a:p>
        </p:txBody>
      </p:sp>
      <p:sp>
        <p:nvSpPr>
          <p:cNvPr id="10" name="Shape 8"/>
          <p:cNvSpPr/>
          <p:nvPr/>
        </p:nvSpPr>
        <p:spPr>
          <a:xfrm>
            <a:off x="7371874" y="1615797"/>
            <a:ext cx="6861691" cy="847487"/>
          </a:xfrm>
          <a:prstGeom prst="roundRect">
            <a:avLst>
              <a:gd name="adj" fmla="val 8632"/>
            </a:avLst>
          </a:prstGeom>
          <a:solidFill>
            <a:srgbClr val="FFFFFF"/>
          </a:solidFill>
          <a:ln/>
        </p:spPr>
        <p:txBody>
          <a:bodyPr/>
          <a:lstStyle/>
          <a:p>
            <a:endParaRPr lang="en-US"/>
          </a:p>
        </p:txBody>
      </p:sp>
      <p:sp>
        <p:nvSpPr>
          <p:cNvPr id="11" name="Shape 9"/>
          <p:cNvSpPr/>
          <p:nvPr/>
        </p:nvSpPr>
        <p:spPr>
          <a:xfrm>
            <a:off x="7371874" y="1600557"/>
            <a:ext cx="6861691" cy="60960"/>
          </a:xfrm>
          <a:prstGeom prst="roundRect">
            <a:avLst>
              <a:gd name="adj" fmla="val 27907"/>
            </a:avLst>
          </a:prstGeom>
          <a:solidFill>
            <a:srgbClr val="E04F00"/>
          </a:solidFill>
          <a:ln/>
        </p:spPr>
        <p:txBody>
          <a:bodyPr/>
          <a:lstStyle/>
          <a:p>
            <a:endParaRPr lang="en-US"/>
          </a:p>
        </p:txBody>
      </p:sp>
      <p:sp>
        <p:nvSpPr>
          <p:cNvPr id="12" name="Shape 10"/>
          <p:cNvSpPr/>
          <p:nvPr/>
        </p:nvSpPr>
        <p:spPr>
          <a:xfrm>
            <a:off x="10632579" y="1445776"/>
            <a:ext cx="340162" cy="340162"/>
          </a:xfrm>
          <a:prstGeom prst="roundRect">
            <a:avLst>
              <a:gd name="adj" fmla="val 268813"/>
            </a:avLst>
          </a:prstGeom>
          <a:solidFill>
            <a:srgbClr val="E04F00"/>
          </a:solidFill>
          <a:ln/>
        </p:spPr>
        <p:txBody>
          <a:bodyPr/>
          <a:lstStyle/>
          <a:p>
            <a:endParaRPr lang="en-US"/>
          </a:p>
        </p:txBody>
      </p:sp>
      <p:sp>
        <p:nvSpPr>
          <p:cNvPr id="13" name="Text 11"/>
          <p:cNvSpPr/>
          <p:nvPr/>
        </p:nvSpPr>
        <p:spPr>
          <a:xfrm>
            <a:off x="10734615" y="1530787"/>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2</a:t>
            </a:r>
            <a:endParaRPr lang="en-US" sz="1050" dirty="0"/>
          </a:p>
        </p:txBody>
      </p:sp>
      <p:sp>
        <p:nvSpPr>
          <p:cNvPr id="14" name="Text 12"/>
          <p:cNvSpPr/>
          <p:nvPr/>
        </p:nvSpPr>
        <p:spPr>
          <a:xfrm>
            <a:off x="7500461" y="1899285"/>
            <a:ext cx="1982867"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Identity &amp; Access Weaknesses</a:t>
            </a:r>
            <a:endParaRPr lang="en-US" sz="1150" dirty="0"/>
          </a:p>
        </p:txBody>
      </p:sp>
      <p:sp>
        <p:nvSpPr>
          <p:cNvPr id="15" name="Text 13"/>
          <p:cNvSpPr/>
          <p:nvPr/>
        </p:nvSpPr>
        <p:spPr>
          <a:xfrm>
            <a:off x="7500461" y="2153245"/>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Inadequate fine-grained access segmentation and zero-trust enforcement for complex enterprise needs.</a:t>
            </a:r>
            <a:endParaRPr lang="en-US" sz="850" dirty="0"/>
          </a:p>
        </p:txBody>
      </p:sp>
      <p:sp>
        <p:nvSpPr>
          <p:cNvPr id="16" name="Shape 14"/>
          <p:cNvSpPr/>
          <p:nvPr/>
        </p:nvSpPr>
        <p:spPr>
          <a:xfrm>
            <a:off x="396835" y="2746653"/>
            <a:ext cx="6861691" cy="847487"/>
          </a:xfrm>
          <a:prstGeom prst="roundRect">
            <a:avLst>
              <a:gd name="adj" fmla="val 8632"/>
            </a:avLst>
          </a:prstGeom>
          <a:solidFill>
            <a:srgbClr val="FFFFFF"/>
          </a:solidFill>
          <a:ln/>
        </p:spPr>
        <p:txBody>
          <a:bodyPr/>
          <a:lstStyle/>
          <a:p>
            <a:endParaRPr lang="en-US"/>
          </a:p>
        </p:txBody>
      </p:sp>
      <p:sp>
        <p:nvSpPr>
          <p:cNvPr id="17" name="Shape 15"/>
          <p:cNvSpPr/>
          <p:nvPr/>
        </p:nvSpPr>
        <p:spPr>
          <a:xfrm>
            <a:off x="396835" y="2731413"/>
            <a:ext cx="6861691" cy="60960"/>
          </a:xfrm>
          <a:prstGeom prst="roundRect">
            <a:avLst>
              <a:gd name="adj" fmla="val 27907"/>
            </a:avLst>
          </a:prstGeom>
          <a:solidFill>
            <a:srgbClr val="E04F00"/>
          </a:solidFill>
          <a:ln/>
        </p:spPr>
        <p:txBody>
          <a:bodyPr/>
          <a:lstStyle/>
          <a:p>
            <a:endParaRPr lang="en-US"/>
          </a:p>
        </p:txBody>
      </p:sp>
      <p:sp>
        <p:nvSpPr>
          <p:cNvPr id="18" name="Shape 16"/>
          <p:cNvSpPr/>
          <p:nvPr/>
        </p:nvSpPr>
        <p:spPr>
          <a:xfrm>
            <a:off x="3657540" y="2576632"/>
            <a:ext cx="340162" cy="340162"/>
          </a:xfrm>
          <a:prstGeom prst="roundRect">
            <a:avLst>
              <a:gd name="adj" fmla="val 268813"/>
            </a:avLst>
          </a:prstGeom>
          <a:solidFill>
            <a:srgbClr val="E04F00"/>
          </a:solidFill>
          <a:ln/>
        </p:spPr>
        <p:txBody>
          <a:bodyPr/>
          <a:lstStyle/>
          <a:p>
            <a:endParaRPr lang="en-US"/>
          </a:p>
        </p:txBody>
      </p:sp>
      <p:sp>
        <p:nvSpPr>
          <p:cNvPr id="19" name="Text 17"/>
          <p:cNvSpPr/>
          <p:nvPr/>
        </p:nvSpPr>
        <p:spPr>
          <a:xfrm>
            <a:off x="3759577" y="2661642"/>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3</a:t>
            </a:r>
            <a:endParaRPr lang="en-US" sz="1050" dirty="0"/>
          </a:p>
        </p:txBody>
      </p:sp>
      <p:sp>
        <p:nvSpPr>
          <p:cNvPr id="20" name="Text 18"/>
          <p:cNvSpPr/>
          <p:nvPr/>
        </p:nvSpPr>
        <p:spPr>
          <a:xfrm>
            <a:off x="525423" y="3030141"/>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Supply Chain Risks</a:t>
            </a:r>
            <a:endParaRPr lang="en-US" sz="1150" dirty="0"/>
          </a:p>
        </p:txBody>
      </p:sp>
      <p:sp>
        <p:nvSpPr>
          <p:cNvPr id="21" name="Text 19"/>
          <p:cNvSpPr/>
          <p:nvPr/>
        </p:nvSpPr>
        <p:spPr>
          <a:xfrm>
            <a:off x="525423" y="3284101"/>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Incomplete dependency scanning and lack of tamper-proof verification for third-party contributions.</a:t>
            </a:r>
            <a:endParaRPr lang="en-US" sz="850" dirty="0"/>
          </a:p>
        </p:txBody>
      </p:sp>
      <p:sp>
        <p:nvSpPr>
          <p:cNvPr id="22" name="Shape 20"/>
          <p:cNvSpPr/>
          <p:nvPr/>
        </p:nvSpPr>
        <p:spPr>
          <a:xfrm>
            <a:off x="7371874" y="2746653"/>
            <a:ext cx="6861691" cy="847487"/>
          </a:xfrm>
          <a:prstGeom prst="roundRect">
            <a:avLst>
              <a:gd name="adj" fmla="val 8632"/>
            </a:avLst>
          </a:prstGeom>
          <a:solidFill>
            <a:srgbClr val="FFFFFF"/>
          </a:solidFill>
          <a:ln/>
        </p:spPr>
        <p:txBody>
          <a:bodyPr/>
          <a:lstStyle/>
          <a:p>
            <a:endParaRPr lang="en-US"/>
          </a:p>
        </p:txBody>
      </p:sp>
      <p:sp>
        <p:nvSpPr>
          <p:cNvPr id="23" name="Shape 21"/>
          <p:cNvSpPr/>
          <p:nvPr/>
        </p:nvSpPr>
        <p:spPr>
          <a:xfrm>
            <a:off x="7371874" y="2731413"/>
            <a:ext cx="6861691" cy="60960"/>
          </a:xfrm>
          <a:prstGeom prst="roundRect">
            <a:avLst>
              <a:gd name="adj" fmla="val 27907"/>
            </a:avLst>
          </a:prstGeom>
          <a:solidFill>
            <a:srgbClr val="E04F00"/>
          </a:solidFill>
          <a:ln/>
        </p:spPr>
        <p:txBody>
          <a:bodyPr/>
          <a:lstStyle/>
          <a:p>
            <a:endParaRPr lang="en-US"/>
          </a:p>
        </p:txBody>
      </p:sp>
      <p:sp>
        <p:nvSpPr>
          <p:cNvPr id="24" name="Shape 22"/>
          <p:cNvSpPr/>
          <p:nvPr/>
        </p:nvSpPr>
        <p:spPr>
          <a:xfrm>
            <a:off x="10632579" y="2576632"/>
            <a:ext cx="340162" cy="340162"/>
          </a:xfrm>
          <a:prstGeom prst="roundRect">
            <a:avLst>
              <a:gd name="adj" fmla="val 268813"/>
            </a:avLst>
          </a:prstGeom>
          <a:solidFill>
            <a:srgbClr val="E04F00"/>
          </a:solidFill>
          <a:ln/>
        </p:spPr>
        <p:txBody>
          <a:bodyPr/>
          <a:lstStyle/>
          <a:p>
            <a:endParaRPr lang="en-US"/>
          </a:p>
        </p:txBody>
      </p:sp>
      <p:sp>
        <p:nvSpPr>
          <p:cNvPr id="25" name="Text 23"/>
          <p:cNvSpPr/>
          <p:nvPr/>
        </p:nvSpPr>
        <p:spPr>
          <a:xfrm>
            <a:off x="10734615" y="2661642"/>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4</a:t>
            </a:r>
            <a:endParaRPr lang="en-US" sz="1050" dirty="0"/>
          </a:p>
        </p:txBody>
      </p:sp>
      <p:sp>
        <p:nvSpPr>
          <p:cNvPr id="26" name="Text 24"/>
          <p:cNvSpPr/>
          <p:nvPr/>
        </p:nvSpPr>
        <p:spPr>
          <a:xfrm>
            <a:off x="7500461" y="3030141"/>
            <a:ext cx="1802963"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Data Security &amp; IP Leakage</a:t>
            </a:r>
            <a:endParaRPr lang="en-US" sz="1150" dirty="0"/>
          </a:p>
        </p:txBody>
      </p:sp>
      <p:sp>
        <p:nvSpPr>
          <p:cNvPr id="27" name="Text 25"/>
          <p:cNvSpPr/>
          <p:nvPr/>
        </p:nvSpPr>
        <p:spPr>
          <a:xfrm>
            <a:off x="7500461" y="3284101"/>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Failure to detect sensitive business IP, non-standard secrets, and protect against intentional exfiltration.</a:t>
            </a:r>
            <a:endParaRPr lang="en-US" sz="850" dirty="0"/>
          </a:p>
        </p:txBody>
      </p:sp>
      <p:sp>
        <p:nvSpPr>
          <p:cNvPr id="28" name="Shape 26"/>
          <p:cNvSpPr/>
          <p:nvPr/>
        </p:nvSpPr>
        <p:spPr>
          <a:xfrm>
            <a:off x="396835" y="3877508"/>
            <a:ext cx="6861691" cy="847487"/>
          </a:xfrm>
          <a:prstGeom prst="roundRect">
            <a:avLst>
              <a:gd name="adj" fmla="val 8632"/>
            </a:avLst>
          </a:prstGeom>
          <a:solidFill>
            <a:srgbClr val="FFFFFF"/>
          </a:solidFill>
          <a:ln/>
        </p:spPr>
        <p:txBody>
          <a:bodyPr/>
          <a:lstStyle/>
          <a:p>
            <a:endParaRPr lang="en-US"/>
          </a:p>
        </p:txBody>
      </p:sp>
      <p:sp>
        <p:nvSpPr>
          <p:cNvPr id="29" name="Shape 27"/>
          <p:cNvSpPr/>
          <p:nvPr/>
        </p:nvSpPr>
        <p:spPr>
          <a:xfrm>
            <a:off x="396835" y="3862268"/>
            <a:ext cx="6861691" cy="60960"/>
          </a:xfrm>
          <a:prstGeom prst="roundRect">
            <a:avLst>
              <a:gd name="adj" fmla="val 27907"/>
            </a:avLst>
          </a:prstGeom>
          <a:solidFill>
            <a:srgbClr val="E04F00"/>
          </a:solidFill>
          <a:ln/>
        </p:spPr>
        <p:txBody>
          <a:bodyPr/>
          <a:lstStyle/>
          <a:p>
            <a:endParaRPr lang="en-US"/>
          </a:p>
        </p:txBody>
      </p:sp>
      <p:sp>
        <p:nvSpPr>
          <p:cNvPr id="30" name="Shape 28"/>
          <p:cNvSpPr/>
          <p:nvPr/>
        </p:nvSpPr>
        <p:spPr>
          <a:xfrm>
            <a:off x="3657540" y="3707487"/>
            <a:ext cx="340162" cy="340162"/>
          </a:xfrm>
          <a:prstGeom prst="roundRect">
            <a:avLst>
              <a:gd name="adj" fmla="val 268813"/>
            </a:avLst>
          </a:prstGeom>
          <a:solidFill>
            <a:srgbClr val="E04F00"/>
          </a:solidFill>
          <a:ln/>
        </p:spPr>
        <p:txBody>
          <a:bodyPr/>
          <a:lstStyle/>
          <a:p>
            <a:endParaRPr lang="en-US"/>
          </a:p>
        </p:txBody>
      </p:sp>
      <p:sp>
        <p:nvSpPr>
          <p:cNvPr id="31" name="Text 29"/>
          <p:cNvSpPr/>
          <p:nvPr/>
        </p:nvSpPr>
        <p:spPr>
          <a:xfrm>
            <a:off x="3759577" y="3792498"/>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5</a:t>
            </a:r>
            <a:endParaRPr lang="en-US" sz="1050" dirty="0"/>
          </a:p>
        </p:txBody>
      </p:sp>
      <p:sp>
        <p:nvSpPr>
          <p:cNvPr id="32" name="Text 30"/>
          <p:cNvSpPr/>
          <p:nvPr/>
        </p:nvSpPr>
        <p:spPr>
          <a:xfrm>
            <a:off x="525423" y="4160996"/>
            <a:ext cx="1878806"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Operational Resilience Risks</a:t>
            </a:r>
            <a:endParaRPr lang="en-US" sz="1150" dirty="0"/>
          </a:p>
        </p:txBody>
      </p:sp>
      <p:sp>
        <p:nvSpPr>
          <p:cNvPr id="33" name="Text 31"/>
          <p:cNvSpPr/>
          <p:nvPr/>
        </p:nvSpPr>
        <p:spPr>
          <a:xfrm>
            <a:off x="525423" y="4414957"/>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built-in redundancy orchestration or repo-criticality aware disaster recovery for mission-critical systems.</a:t>
            </a:r>
            <a:endParaRPr lang="en-US" sz="850" dirty="0"/>
          </a:p>
        </p:txBody>
      </p:sp>
      <p:sp>
        <p:nvSpPr>
          <p:cNvPr id="34" name="Shape 32"/>
          <p:cNvSpPr/>
          <p:nvPr/>
        </p:nvSpPr>
        <p:spPr>
          <a:xfrm>
            <a:off x="7371874" y="3877508"/>
            <a:ext cx="6861691" cy="847487"/>
          </a:xfrm>
          <a:prstGeom prst="roundRect">
            <a:avLst>
              <a:gd name="adj" fmla="val 8632"/>
            </a:avLst>
          </a:prstGeom>
          <a:solidFill>
            <a:srgbClr val="FFFFFF"/>
          </a:solidFill>
          <a:ln/>
        </p:spPr>
        <p:txBody>
          <a:bodyPr/>
          <a:lstStyle/>
          <a:p>
            <a:endParaRPr lang="en-US"/>
          </a:p>
        </p:txBody>
      </p:sp>
      <p:sp>
        <p:nvSpPr>
          <p:cNvPr id="35" name="Shape 33"/>
          <p:cNvSpPr/>
          <p:nvPr/>
        </p:nvSpPr>
        <p:spPr>
          <a:xfrm>
            <a:off x="7371874" y="3862268"/>
            <a:ext cx="6861691" cy="60960"/>
          </a:xfrm>
          <a:prstGeom prst="roundRect">
            <a:avLst>
              <a:gd name="adj" fmla="val 27907"/>
            </a:avLst>
          </a:prstGeom>
          <a:solidFill>
            <a:srgbClr val="E04F00"/>
          </a:solidFill>
          <a:ln/>
        </p:spPr>
        <p:txBody>
          <a:bodyPr/>
          <a:lstStyle/>
          <a:p>
            <a:endParaRPr lang="en-US"/>
          </a:p>
        </p:txBody>
      </p:sp>
      <p:sp>
        <p:nvSpPr>
          <p:cNvPr id="36" name="Shape 34"/>
          <p:cNvSpPr/>
          <p:nvPr/>
        </p:nvSpPr>
        <p:spPr>
          <a:xfrm>
            <a:off x="10632579" y="3707487"/>
            <a:ext cx="340162" cy="340162"/>
          </a:xfrm>
          <a:prstGeom prst="roundRect">
            <a:avLst>
              <a:gd name="adj" fmla="val 268813"/>
            </a:avLst>
          </a:prstGeom>
          <a:solidFill>
            <a:srgbClr val="E04F00"/>
          </a:solidFill>
          <a:ln/>
        </p:spPr>
        <p:txBody>
          <a:bodyPr/>
          <a:lstStyle/>
          <a:p>
            <a:endParaRPr lang="en-US"/>
          </a:p>
        </p:txBody>
      </p:sp>
      <p:sp>
        <p:nvSpPr>
          <p:cNvPr id="37" name="Text 35"/>
          <p:cNvSpPr/>
          <p:nvPr/>
        </p:nvSpPr>
        <p:spPr>
          <a:xfrm>
            <a:off x="10734615" y="3792498"/>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6</a:t>
            </a:r>
            <a:endParaRPr lang="en-US" sz="1050" dirty="0"/>
          </a:p>
        </p:txBody>
      </p:sp>
      <p:sp>
        <p:nvSpPr>
          <p:cNvPr id="38" name="Text 36"/>
          <p:cNvSpPr/>
          <p:nvPr/>
        </p:nvSpPr>
        <p:spPr>
          <a:xfrm>
            <a:off x="7500461" y="4160996"/>
            <a:ext cx="1946196"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Workflow &amp; Process Integrity</a:t>
            </a:r>
            <a:endParaRPr lang="en-US" sz="1150" dirty="0"/>
          </a:p>
        </p:txBody>
      </p:sp>
      <p:sp>
        <p:nvSpPr>
          <p:cNvPr id="39" name="Text 37"/>
          <p:cNvSpPr/>
          <p:nvPr/>
        </p:nvSpPr>
        <p:spPr>
          <a:xfrm>
            <a:off x="7500461" y="4414957"/>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Absence of policy-as-code governance and automated cross-repo consistency checks.</a:t>
            </a:r>
            <a:endParaRPr lang="en-US" sz="850" dirty="0"/>
          </a:p>
        </p:txBody>
      </p:sp>
      <p:sp>
        <p:nvSpPr>
          <p:cNvPr id="40" name="Shape 38"/>
          <p:cNvSpPr/>
          <p:nvPr/>
        </p:nvSpPr>
        <p:spPr>
          <a:xfrm>
            <a:off x="396835" y="5008364"/>
            <a:ext cx="6861691" cy="847487"/>
          </a:xfrm>
          <a:prstGeom prst="roundRect">
            <a:avLst>
              <a:gd name="adj" fmla="val 8632"/>
            </a:avLst>
          </a:prstGeom>
          <a:solidFill>
            <a:srgbClr val="FFFFFF"/>
          </a:solidFill>
          <a:ln/>
        </p:spPr>
        <p:txBody>
          <a:bodyPr/>
          <a:lstStyle/>
          <a:p>
            <a:endParaRPr lang="en-US"/>
          </a:p>
        </p:txBody>
      </p:sp>
      <p:sp>
        <p:nvSpPr>
          <p:cNvPr id="41" name="Shape 39"/>
          <p:cNvSpPr/>
          <p:nvPr/>
        </p:nvSpPr>
        <p:spPr>
          <a:xfrm>
            <a:off x="396835" y="4993124"/>
            <a:ext cx="6861691" cy="60960"/>
          </a:xfrm>
          <a:prstGeom prst="roundRect">
            <a:avLst>
              <a:gd name="adj" fmla="val 27907"/>
            </a:avLst>
          </a:prstGeom>
          <a:solidFill>
            <a:srgbClr val="E04F00"/>
          </a:solidFill>
          <a:ln/>
        </p:spPr>
        <p:txBody>
          <a:bodyPr/>
          <a:lstStyle/>
          <a:p>
            <a:endParaRPr lang="en-US"/>
          </a:p>
        </p:txBody>
      </p:sp>
      <p:sp>
        <p:nvSpPr>
          <p:cNvPr id="42" name="Shape 40"/>
          <p:cNvSpPr/>
          <p:nvPr/>
        </p:nvSpPr>
        <p:spPr>
          <a:xfrm>
            <a:off x="3657540" y="4838343"/>
            <a:ext cx="340162" cy="340162"/>
          </a:xfrm>
          <a:prstGeom prst="roundRect">
            <a:avLst>
              <a:gd name="adj" fmla="val 268813"/>
            </a:avLst>
          </a:prstGeom>
          <a:solidFill>
            <a:srgbClr val="E04F00"/>
          </a:solidFill>
          <a:ln/>
        </p:spPr>
        <p:txBody>
          <a:bodyPr/>
          <a:lstStyle/>
          <a:p>
            <a:endParaRPr lang="en-US"/>
          </a:p>
        </p:txBody>
      </p:sp>
      <p:sp>
        <p:nvSpPr>
          <p:cNvPr id="43" name="Text 41"/>
          <p:cNvSpPr/>
          <p:nvPr/>
        </p:nvSpPr>
        <p:spPr>
          <a:xfrm>
            <a:off x="3759577" y="4923353"/>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7</a:t>
            </a:r>
            <a:endParaRPr lang="en-US" sz="1050" dirty="0"/>
          </a:p>
        </p:txBody>
      </p:sp>
      <p:sp>
        <p:nvSpPr>
          <p:cNvPr id="44" name="Text 42"/>
          <p:cNvSpPr/>
          <p:nvPr/>
        </p:nvSpPr>
        <p:spPr>
          <a:xfrm>
            <a:off x="525423" y="5291852"/>
            <a:ext cx="2128718"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Incident Detection &amp; Escalation</a:t>
            </a:r>
            <a:endParaRPr lang="en-US" sz="1150" dirty="0"/>
          </a:p>
        </p:txBody>
      </p:sp>
      <p:sp>
        <p:nvSpPr>
          <p:cNvPr id="45" name="Text 43"/>
          <p:cNvSpPr/>
          <p:nvPr/>
        </p:nvSpPr>
        <p:spPr>
          <a:xfrm>
            <a:off x="525423" y="5545812"/>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Alerts remain siloed within GitHub, lacking contextual risk classification or integration with enterprise SIEMs.</a:t>
            </a:r>
            <a:endParaRPr lang="en-US" sz="850" dirty="0"/>
          </a:p>
        </p:txBody>
      </p:sp>
      <p:sp>
        <p:nvSpPr>
          <p:cNvPr id="46" name="Shape 44"/>
          <p:cNvSpPr/>
          <p:nvPr/>
        </p:nvSpPr>
        <p:spPr>
          <a:xfrm>
            <a:off x="7371874" y="5008364"/>
            <a:ext cx="6861691" cy="847487"/>
          </a:xfrm>
          <a:prstGeom prst="roundRect">
            <a:avLst>
              <a:gd name="adj" fmla="val 8632"/>
            </a:avLst>
          </a:prstGeom>
          <a:solidFill>
            <a:srgbClr val="FFFFFF"/>
          </a:solidFill>
          <a:ln/>
        </p:spPr>
        <p:txBody>
          <a:bodyPr/>
          <a:lstStyle/>
          <a:p>
            <a:endParaRPr lang="en-US"/>
          </a:p>
        </p:txBody>
      </p:sp>
      <p:sp>
        <p:nvSpPr>
          <p:cNvPr id="47" name="Shape 45"/>
          <p:cNvSpPr/>
          <p:nvPr/>
        </p:nvSpPr>
        <p:spPr>
          <a:xfrm>
            <a:off x="7371874" y="4993124"/>
            <a:ext cx="6861691" cy="60960"/>
          </a:xfrm>
          <a:prstGeom prst="roundRect">
            <a:avLst>
              <a:gd name="adj" fmla="val 27907"/>
            </a:avLst>
          </a:prstGeom>
          <a:solidFill>
            <a:srgbClr val="E04F00"/>
          </a:solidFill>
          <a:ln/>
        </p:spPr>
        <p:txBody>
          <a:bodyPr/>
          <a:lstStyle/>
          <a:p>
            <a:endParaRPr lang="en-US"/>
          </a:p>
        </p:txBody>
      </p:sp>
      <p:sp>
        <p:nvSpPr>
          <p:cNvPr id="48" name="Shape 46"/>
          <p:cNvSpPr/>
          <p:nvPr/>
        </p:nvSpPr>
        <p:spPr>
          <a:xfrm>
            <a:off x="10632579" y="4838343"/>
            <a:ext cx="340162" cy="340162"/>
          </a:xfrm>
          <a:prstGeom prst="roundRect">
            <a:avLst>
              <a:gd name="adj" fmla="val 268813"/>
            </a:avLst>
          </a:prstGeom>
          <a:solidFill>
            <a:srgbClr val="E04F00"/>
          </a:solidFill>
          <a:ln/>
        </p:spPr>
        <p:txBody>
          <a:bodyPr/>
          <a:lstStyle/>
          <a:p>
            <a:endParaRPr lang="en-US"/>
          </a:p>
        </p:txBody>
      </p:sp>
      <p:sp>
        <p:nvSpPr>
          <p:cNvPr id="49" name="Text 47"/>
          <p:cNvSpPr/>
          <p:nvPr/>
        </p:nvSpPr>
        <p:spPr>
          <a:xfrm>
            <a:off x="10734615" y="4923353"/>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8</a:t>
            </a:r>
            <a:endParaRPr lang="en-US" sz="1050" dirty="0"/>
          </a:p>
        </p:txBody>
      </p:sp>
      <p:sp>
        <p:nvSpPr>
          <p:cNvPr id="50" name="Text 48"/>
          <p:cNvSpPr/>
          <p:nvPr/>
        </p:nvSpPr>
        <p:spPr>
          <a:xfrm>
            <a:off x="7500461" y="5291852"/>
            <a:ext cx="1761530"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Cost &amp; Repo Lifecycle Risk</a:t>
            </a:r>
            <a:endParaRPr lang="en-US" sz="1150" dirty="0"/>
          </a:p>
        </p:txBody>
      </p:sp>
      <p:sp>
        <p:nvSpPr>
          <p:cNvPr id="51" name="Text 49"/>
          <p:cNvSpPr/>
          <p:nvPr/>
        </p:nvSpPr>
        <p:spPr>
          <a:xfrm>
            <a:off x="7500461" y="5545812"/>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native enforcement of repo lifecycle governance, leading to orphaned repos and increased attack surface.</a:t>
            </a:r>
            <a:endParaRPr lang="en-US" sz="850" dirty="0"/>
          </a:p>
        </p:txBody>
      </p:sp>
      <p:sp>
        <p:nvSpPr>
          <p:cNvPr id="52" name="Shape 50"/>
          <p:cNvSpPr/>
          <p:nvPr/>
        </p:nvSpPr>
        <p:spPr>
          <a:xfrm>
            <a:off x="396835" y="6139220"/>
            <a:ext cx="6861691" cy="847487"/>
          </a:xfrm>
          <a:prstGeom prst="roundRect">
            <a:avLst>
              <a:gd name="adj" fmla="val 8632"/>
            </a:avLst>
          </a:prstGeom>
          <a:solidFill>
            <a:srgbClr val="FFFFFF"/>
          </a:solidFill>
          <a:ln/>
        </p:spPr>
        <p:txBody>
          <a:bodyPr/>
          <a:lstStyle/>
          <a:p>
            <a:endParaRPr lang="en-US"/>
          </a:p>
        </p:txBody>
      </p:sp>
      <p:sp>
        <p:nvSpPr>
          <p:cNvPr id="53" name="Shape 51"/>
          <p:cNvSpPr/>
          <p:nvPr/>
        </p:nvSpPr>
        <p:spPr>
          <a:xfrm>
            <a:off x="396835" y="6123980"/>
            <a:ext cx="6861691" cy="60960"/>
          </a:xfrm>
          <a:prstGeom prst="roundRect">
            <a:avLst>
              <a:gd name="adj" fmla="val 27907"/>
            </a:avLst>
          </a:prstGeom>
          <a:solidFill>
            <a:srgbClr val="E04F00"/>
          </a:solidFill>
          <a:ln/>
        </p:spPr>
        <p:txBody>
          <a:bodyPr/>
          <a:lstStyle/>
          <a:p>
            <a:endParaRPr lang="en-US"/>
          </a:p>
        </p:txBody>
      </p:sp>
      <p:sp>
        <p:nvSpPr>
          <p:cNvPr id="54" name="Shape 52"/>
          <p:cNvSpPr/>
          <p:nvPr/>
        </p:nvSpPr>
        <p:spPr>
          <a:xfrm>
            <a:off x="3657540" y="5969198"/>
            <a:ext cx="340162" cy="340162"/>
          </a:xfrm>
          <a:prstGeom prst="roundRect">
            <a:avLst>
              <a:gd name="adj" fmla="val 268813"/>
            </a:avLst>
          </a:prstGeom>
          <a:solidFill>
            <a:srgbClr val="E04F00"/>
          </a:solidFill>
          <a:ln/>
        </p:spPr>
        <p:txBody>
          <a:bodyPr/>
          <a:lstStyle/>
          <a:p>
            <a:endParaRPr lang="en-US"/>
          </a:p>
        </p:txBody>
      </p:sp>
      <p:sp>
        <p:nvSpPr>
          <p:cNvPr id="55" name="Text 53"/>
          <p:cNvSpPr/>
          <p:nvPr/>
        </p:nvSpPr>
        <p:spPr>
          <a:xfrm>
            <a:off x="3759577" y="6054209"/>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9</a:t>
            </a:r>
            <a:endParaRPr lang="en-US" sz="1050" dirty="0"/>
          </a:p>
        </p:txBody>
      </p:sp>
      <p:sp>
        <p:nvSpPr>
          <p:cNvPr id="56" name="Text 54"/>
          <p:cNvSpPr/>
          <p:nvPr/>
        </p:nvSpPr>
        <p:spPr>
          <a:xfrm>
            <a:off x="525423" y="6422708"/>
            <a:ext cx="1856542"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Partner &amp; Third-Party Risks</a:t>
            </a:r>
            <a:endParaRPr lang="en-US" sz="1150" dirty="0"/>
          </a:p>
        </p:txBody>
      </p:sp>
      <p:sp>
        <p:nvSpPr>
          <p:cNvPr id="57" name="Text 55"/>
          <p:cNvSpPr/>
          <p:nvPr/>
        </p:nvSpPr>
        <p:spPr>
          <a:xfrm>
            <a:off x="525423" y="6676668"/>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Inability to enforce external partner compliance or gate vendor repos before integration.</a:t>
            </a:r>
            <a:endParaRPr lang="en-US" sz="850" dirty="0"/>
          </a:p>
        </p:txBody>
      </p:sp>
      <p:sp>
        <p:nvSpPr>
          <p:cNvPr id="58" name="Shape 56"/>
          <p:cNvSpPr/>
          <p:nvPr/>
        </p:nvSpPr>
        <p:spPr>
          <a:xfrm>
            <a:off x="7371874" y="6139220"/>
            <a:ext cx="6861691" cy="847487"/>
          </a:xfrm>
          <a:prstGeom prst="roundRect">
            <a:avLst>
              <a:gd name="adj" fmla="val 8632"/>
            </a:avLst>
          </a:prstGeom>
          <a:solidFill>
            <a:srgbClr val="FFFFFF"/>
          </a:solidFill>
          <a:ln/>
        </p:spPr>
        <p:txBody>
          <a:bodyPr/>
          <a:lstStyle/>
          <a:p>
            <a:endParaRPr lang="en-US"/>
          </a:p>
        </p:txBody>
      </p:sp>
      <p:sp>
        <p:nvSpPr>
          <p:cNvPr id="59" name="Shape 57"/>
          <p:cNvSpPr/>
          <p:nvPr/>
        </p:nvSpPr>
        <p:spPr>
          <a:xfrm>
            <a:off x="7371874" y="6123980"/>
            <a:ext cx="6861691" cy="60960"/>
          </a:xfrm>
          <a:prstGeom prst="roundRect">
            <a:avLst>
              <a:gd name="adj" fmla="val 27907"/>
            </a:avLst>
          </a:prstGeom>
          <a:solidFill>
            <a:srgbClr val="E04F00"/>
          </a:solidFill>
          <a:ln/>
        </p:spPr>
        <p:txBody>
          <a:bodyPr/>
          <a:lstStyle/>
          <a:p>
            <a:endParaRPr lang="en-US"/>
          </a:p>
        </p:txBody>
      </p:sp>
      <p:sp>
        <p:nvSpPr>
          <p:cNvPr id="60" name="Shape 58"/>
          <p:cNvSpPr/>
          <p:nvPr/>
        </p:nvSpPr>
        <p:spPr>
          <a:xfrm>
            <a:off x="10632579" y="5969198"/>
            <a:ext cx="340162" cy="340162"/>
          </a:xfrm>
          <a:prstGeom prst="roundRect">
            <a:avLst>
              <a:gd name="adj" fmla="val 268813"/>
            </a:avLst>
          </a:prstGeom>
          <a:solidFill>
            <a:srgbClr val="E04F00"/>
          </a:solidFill>
          <a:ln/>
        </p:spPr>
        <p:txBody>
          <a:bodyPr/>
          <a:lstStyle/>
          <a:p>
            <a:endParaRPr lang="en-US"/>
          </a:p>
        </p:txBody>
      </p:sp>
      <p:sp>
        <p:nvSpPr>
          <p:cNvPr id="61" name="Text 59"/>
          <p:cNvSpPr/>
          <p:nvPr/>
        </p:nvSpPr>
        <p:spPr>
          <a:xfrm>
            <a:off x="10734615" y="6054209"/>
            <a:ext cx="136088" cy="170021"/>
          </a:xfrm>
          <a:prstGeom prst="rect">
            <a:avLst/>
          </a:prstGeom>
          <a:noFill/>
          <a:ln/>
        </p:spPr>
        <p:txBody>
          <a:bodyPr wrap="none" lIns="0" tIns="0" rIns="0" bIns="0" rtlCol="0" anchor="t"/>
          <a:lstStyle/>
          <a:p>
            <a:pPr marL="0" indent="0" algn="l">
              <a:lnSpc>
                <a:spcPts val="1700"/>
              </a:lnSpc>
              <a:buNone/>
            </a:pPr>
            <a:r>
              <a:rPr lang="en-US" sz="1050" dirty="0">
                <a:solidFill>
                  <a:srgbClr val="FFFFFF"/>
                </a:solidFill>
                <a:latin typeface="PT Serif" pitchFamily="34" charset="0"/>
                <a:ea typeface="PT Serif" pitchFamily="34" charset="-122"/>
                <a:cs typeface="PT Serif" pitchFamily="34" charset="-120"/>
              </a:rPr>
              <a:t>10</a:t>
            </a:r>
            <a:endParaRPr lang="en-US" sz="1050" dirty="0"/>
          </a:p>
        </p:txBody>
      </p:sp>
      <p:sp>
        <p:nvSpPr>
          <p:cNvPr id="62" name="Text 60"/>
          <p:cNvSpPr/>
          <p:nvPr/>
        </p:nvSpPr>
        <p:spPr>
          <a:xfrm>
            <a:off x="7500461" y="6422708"/>
            <a:ext cx="1611511"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Cultural &amp; Human Risks</a:t>
            </a:r>
            <a:endParaRPr lang="en-US" sz="1150" dirty="0"/>
          </a:p>
        </p:txBody>
      </p:sp>
      <p:sp>
        <p:nvSpPr>
          <p:cNvPr id="63" name="Text 61"/>
          <p:cNvSpPr/>
          <p:nvPr/>
        </p:nvSpPr>
        <p:spPr>
          <a:xfrm>
            <a:off x="7500461" y="6676668"/>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Fails to address human factors like developers bypassing governance or rubber-stamped pull requests.</a:t>
            </a:r>
            <a:endParaRPr lang="en-US" sz="850" dirty="0"/>
          </a:p>
        </p:txBody>
      </p:sp>
      <p:sp>
        <p:nvSpPr>
          <p:cNvPr id="64" name="Text 62"/>
          <p:cNvSpPr/>
          <p:nvPr/>
        </p:nvSpPr>
        <p:spPr>
          <a:xfrm>
            <a:off x="566857" y="7241738"/>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E04F00"/>
                </a:solidFill>
                <a:latin typeface="DM Sans" pitchFamily="34" charset="0"/>
                <a:ea typeface="DM Sans" pitchFamily="34" charset="-122"/>
                <a:cs typeface="DM Sans" pitchFamily="34" charset="-120"/>
              </a:rPr>
              <a:t>The Bottom Line:</a:t>
            </a:r>
            <a:r>
              <a:rPr lang="en-US" sz="850" dirty="0">
                <a:solidFill>
                  <a:srgbClr val="383838"/>
                </a:solidFill>
                <a:latin typeface="DM Sans" pitchFamily="34" charset="0"/>
                <a:ea typeface="DM Sans" pitchFamily="34" charset="-122"/>
                <a:cs typeface="DM Sans" pitchFamily="34" charset="-120"/>
              </a:rPr>
              <a:t> Git and GitHub Enterprise are excellent for collaboration, but they do not deliver enterprise-grade governance. They are not built to be a compliance, security, and resilience engine for Fortune 500 scale.</a:t>
            </a:r>
            <a:endParaRPr lang="en-US" sz="850" dirty="0"/>
          </a:p>
        </p:txBody>
      </p:sp>
      <p:sp>
        <p:nvSpPr>
          <p:cNvPr id="65" name="Shape 63"/>
          <p:cNvSpPr/>
          <p:nvPr/>
        </p:nvSpPr>
        <p:spPr>
          <a:xfrm>
            <a:off x="396835" y="7114223"/>
            <a:ext cx="15240" cy="436483"/>
          </a:xfrm>
          <a:prstGeom prst="rect">
            <a:avLst/>
          </a:prstGeom>
          <a:solidFill>
            <a:srgbClr val="E04F00"/>
          </a:solidFill>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65690" y="869156"/>
            <a:ext cx="5498902" cy="383977"/>
          </a:xfrm>
          <a:prstGeom prst="rect">
            <a:avLst/>
          </a:prstGeom>
          <a:noFill/>
          <a:ln/>
        </p:spPr>
        <p:txBody>
          <a:bodyPr wrap="none" lIns="0" tIns="0" rIns="0" bIns="0" rtlCol="0" anchor="t"/>
          <a:lstStyle/>
          <a:p>
            <a:pPr marL="0" indent="0" algn="ctr">
              <a:lnSpc>
                <a:spcPts val="3000"/>
              </a:lnSpc>
              <a:buNone/>
            </a:pPr>
            <a:r>
              <a:rPr lang="en-US" sz="2400" dirty="0">
                <a:solidFill>
                  <a:srgbClr val="020202"/>
                </a:solidFill>
                <a:latin typeface="PT Serif" pitchFamily="34" charset="0"/>
                <a:ea typeface="PT Serif" pitchFamily="34" charset="-122"/>
                <a:cs typeface="PT Serif" pitchFamily="34" charset="-120"/>
              </a:rPr>
              <a:t>Beyond the Obvious: Deeper Blind Spots</a:t>
            </a:r>
            <a:endParaRPr lang="en-US" sz="2400" dirty="0"/>
          </a:p>
        </p:txBody>
      </p:sp>
      <p:sp>
        <p:nvSpPr>
          <p:cNvPr id="3" name="Text 1"/>
          <p:cNvSpPr/>
          <p:nvPr/>
        </p:nvSpPr>
        <p:spPr>
          <a:xfrm>
            <a:off x="511969" y="1545669"/>
            <a:ext cx="13606462" cy="468154"/>
          </a:xfrm>
          <a:prstGeom prst="rect">
            <a:avLst/>
          </a:prstGeom>
          <a:noFill/>
          <a:ln/>
        </p:spPr>
        <p:txBody>
          <a:bodyPr wrap="square" lIns="0" tIns="0" rIns="0" bIns="0" rtlCol="0" anchor="t"/>
          <a:lstStyle/>
          <a:p>
            <a:pPr marL="0" indent="0" algn="ctr">
              <a:lnSpc>
                <a:spcPts val="1800"/>
              </a:lnSpc>
              <a:buNone/>
            </a:pPr>
            <a:r>
              <a:rPr lang="en-US" sz="1150" dirty="0">
                <a:solidFill>
                  <a:srgbClr val="383838"/>
                </a:solidFill>
                <a:latin typeface="DM Sans" pitchFamily="34" charset="0"/>
                <a:ea typeface="DM Sans" pitchFamily="34" charset="-122"/>
                <a:cs typeface="DM Sans" pitchFamily="34" charset="-120"/>
              </a:rPr>
              <a:t>Even after addressing the initial 10 gaps, Git/GitHub Enterprise harbors additional, often unadmitted, risks for Fortune 500 companies. These cracks become apparent when we zoom in on advanced threats.</a:t>
            </a:r>
            <a:endParaRPr lang="en-US" sz="1150" dirty="0"/>
          </a:p>
        </p:txBody>
      </p:sp>
      <p:sp>
        <p:nvSpPr>
          <p:cNvPr id="4" name="Text 2"/>
          <p:cNvSpPr/>
          <p:nvPr/>
        </p:nvSpPr>
        <p:spPr>
          <a:xfrm>
            <a:off x="511969" y="2324576"/>
            <a:ext cx="2093238"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Insider Threat Blindness</a:t>
            </a:r>
            <a:endParaRPr lang="en-US" sz="1500" dirty="0"/>
          </a:p>
        </p:txBody>
      </p:sp>
      <p:sp>
        <p:nvSpPr>
          <p:cNvPr id="5" name="Text 3"/>
          <p:cNvSpPr/>
          <p:nvPr/>
        </p:nvSpPr>
        <p:spPr>
          <a:xfrm>
            <a:off x="511969" y="2710815"/>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No behavioral anomaly detection.</a:t>
            </a:r>
            <a:endParaRPr lang="en-US" sz="1150" dirty="0"/>
          </a:p>
        </p:txBody>
      </p:sp>
      <p:sp>
        <p:nvSpPr>
          <p:cNvPr id="6" name="Text 4"/>
          <p:cNvSpPr/>
          <p:nvPr/>
        </p:nvSpPr>
        <p:spPr>
          <a:xfrm>
            <a:off x="511969" y="2996089"/>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Access logs lack critical context.</a:t>
            </a:r>
            <a:endParaRPr lang="en-US" sz="1150" dirty="0"/>
          </a:p>
        </p:txBody>
      </p:sp>
      <p:sp>
        <p:nvSpPr>
          <p:cNvPr id="7" name="Text 5"/>
          <p:cNvSpPr/>
          <p:nvPr/>
        </p:nvSpPr>
        <p:spPr>
          <a:xfrm>
            <a:off x="511969" y="3376374"/>
            <a:ext cx="1919883"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AI &amp; Code-Gen Risks</a:t>
            </a:r>
            <a:endParaRPr lang="en-US" sz="1500" dirty="0"/>
          </a:p>
        </p:txBody>
      </p:sp>
      <p:sp>
        <p:nvSpPr>
          <p:cNvPr id="8" name="Text 6"/>
          <p:cNvSpPr/>
          <p:nvPr/>
        </p:nvSpPr>
        <p:spPr>
          <a:xfrm>
            <a:off x="511969" y="3762613"/>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No validation for copyright/licensing or AI-introduced vulnerabilities from tools like Copilot.</a:t>
            </a:r>
            <a:endParaRPr lang="en-US" sz="1150" dirty="0"/>
          </a:p>
        </p:txBody>
      </p:sp>
      <p:sp>
        <p:nvSpPr>
          <p:cNvPr id="9" name="Text 7"/>
          <p:cNvSpPr/>
          <p:nvPr/>
        </p:nvSpPr>
        <p:spPr>
          <a:xfrm>
            <a:off x="511969" y="4047887"/>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Lack of governance around AI model training data.</a:t>
            </a:r>
            <a:endParaRPr lang="en-US" sz="1150" dirty="0"/>
          </a:p>
        </p:txBody>
      </p:sp>
      <p:sp>
        <p:nvSpPr>
          <p:cNvPr id="10" name="Text 8"/>
          <p:cNvSpPr/>
          <p:nvPr/>
        </p:nvSpPr>
        <p:spPr>
          <a:xfrm>
            <a:off x="511969" y="4428173"/>
            <a:ext cx="2657832"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Shadow Repos &amp; Shadow Forks</a:t>
            </a:r>
            <a:endParaRPr lang="en-US" sz="1500" dirty="0"/>
          </a:p>
        </p:txBody>
      </p:sp>
      <p:sp>
        <p:nvSpPr>
          <p:cNvPr id="11" name="Text 9"/>
          <p:cNvSpPr/>
          <p:nvPr/>
        </p:nvSpPr>
        <p:spPr>
          <a:xfrm>
            <a:off x="511969" y="4814411"/>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Inability to detect untracked repos and IP exfiltration into unsanctioned locations.</a:t>
            </a:r>
            <a:endParaRPr lang="en-US" sz="1150" dirty="0"/>
          </a:p>
        </p:txBody>
      </p:sp>
      <p:sp>
        <p:nvSpPr>
          <p:cNvPr id="12" name="Text 10"/>
          <p:cNvSpPr/>
          <p:nvPr/>
        </p:nvSpPr>
        <p:spPr>
          <a:xfrm>
            <a:off x="511969" y="5194697"/>
            <a:ext cx="2870121"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Weak Data Lineage &amp; Provenance</a:t>
            </a:r>
            <a:endParaRPr lang="en-US" sz="1500" dirty="0"/>
          </a:p>
        </p:txBody>
      </p:sp>
      <p:sp>
        <p:nvSpPr>
          <p:cNvPr id="13" name="Text 11"/>
          <p:cNvSpPr/>
          <p:nvPr/>
        </p:nvSpPr>
        <p:spPr>
          <a:xfrm>
            <a:off x="511969" y="5580936"/>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No guaranteed data lineage for audits or root cause analysis.</a:t>
            </a:r>
            <a:endParaRPr lang="en-US" sz="1150" dirty="0"/>
          </a:p>
        </p:txBody>
      </p:sp>
      <p:sp>
        <p:nvSpPr>
          <p:cNvPr id="14" name="Text 12"/>
          <p:cNvSpPr/>
          <p:nvPr/>
        </p:nvSpPr>
        <p:spPr>
          <a:xfrm>
            <a:off x="511969" y="5961221"/>
            <a:ext cx="2342317"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API &amp; Automation Exploits</a:t>
            </a:r>
            <a:endParaRPr lang="en-US" sz="1500" dirty="0"/>
          </a:p>
        </p:txBody>
      </p:sp>
      <p:sp>
        <p:nvSpPr>
          <p:cNvPr id="15" name="Text 13"/>
          <p:cNvSpPr/>
          <p:nvPr/>
        </p:nvSpPr>
        <p:spPr>
          <a:xfrm>
            <a:off x="511969" y="6347460"/>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Absence of native API governance and vulnerability to misconfigured GitHub Actions.</a:t>
            </a:r>
            <a:endParaRPr lang="en-US" sz="1150" dirty="0"/>
          </a:p>
        </p:txBody>
      </p:sp>
      <p:sp>
        <p:nvSpPr>
          <p:cNvPr id="16" name="Text 14"/>
          <p:cNvSpPr/>
          <p:nvPr/>
        </p:nvSpPr>
        <p:spPr>
          <a:xfrm>
            <a:off x="7501176" y="2324576"/>
            <a:ext cx="3018949"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Open Source Governance Weakness</a:t>
            </a:r>
            <a:endParaRPr lang="en-US" sz="1500" dirty="0"/>
          </a:p>
        </p:txBody>
      </p:sp>
      <p:sp>
        <p:nvSpPr>
          <p:cNvPr id="17" name="Text 15"/>
          <p:cNvSpPr/>
          <p:nvPr/>
        </p:nvSpPr>
        <p:spPr>
          <a:xfrm>
            <a:off x="7501176" y="2710815"/>
            <a:ext cx="6624876" cy="468154"/>
          </a:xfrm>
          <a:prstGeom prst="rect">
            <a:avLst/>
          </a:prstGeom>
          <a:noFill/>
          <a:ln/>
        </p:spPr>
        <p:txBody>
          <a:bodyPr wrap="squar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Lack of controls for license compliance, contribution governance, and export control violations.</a:t>
            </a:r>
            <a:endParaRPr lang="en-US" sz="1150" dirty="0"/>
          </a:p>
        </p:txBody>
      </p:sp>
      <p:sp>
        <p:nvSpPr>
          <p:cNvPr id="18" name="Text 16"/>
          <p:cNvSpPr/>
          <p:nvPr/>
        </p:nvSpPr>
        <p:spPr>
          <a:xfrm>
            <a:off x="7501176" y="3325178"/>
            <a:ext cx="2739509"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No Criticality-Aware Risk Triage</a:t>
            </a:r>
            <a:endParaRPr lang="en-US" sz="1500" dirty="0"/>
          </a:p>
        </p:txBody>
      </p:sp>
      <p:sp>
        <p:nvSpPr>
          <p:cNvPr id="19" name="Text 17"/>
          <p:cNvSpPr/>
          <p:nvPr/>
        </p:nvSpPr>
        <p:spPr>
          <a:xfrm>
            <a:off x="7501176" y="3711416"/>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All repos treated equally, leading to alert fatigue and missed critical risks.</a:t>
            </a:r>
            <a:endParaRPr lang="en-US" sz="1150" dirty="0"/>
          </a:p>
        </p:txBody>
      </p:sp>
      <p:sp>
        <p:nvSpPr>
          <p:cNvPr id="20" name="Text 18"/>
          <p:cNvSpPr/>
          <p:nvPr/>
        </p:nvSpPr>
        <p:spPr>
          <a:xfrm>
            <a:off x="7501176" y="4091702"/>
            <a:ext cx="3521750"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Insufficient Multi-Cloud / Hybrid Control</a:t>
            </a:r>
            <a:endParaRPr lang="en-US" sz="1500" dirty="0"/>
          </a:p>
        </p:txBody>
      </p:sp>
      <p:sp>
        <p:nvSpPr>
          <p:cNvPr id="21" name="Text 19"/>
          <p:cNvSpPr/>
          <p:nvPr/>
        </p:nvSpPr>
        <p:spPr>
          <a:xfrm>
            <a:off x="7501176" y="4477941"/>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No synchronized governance policies across hybrid or multi-cloud environments.</a:t>
            </a:r>
            <a:endParaRPr lang="en-US" sz="1150" dirty="0"/>
          </a:p>
        </p:txBody>
      </p:sp>
      <p:sp>
        <p:nvSpPr>
          <p:cNvPr id="22" name="Text 20"/>
          <p:cNvSpPr/>
          <p:nvPr/>
        </p:nvSpPr>
        <p:spPr>
          <a:xfrm>
            <a:off x="7501176" y="4858226"/>
            <a:ext cx="2707005"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Geo-Political &amp; Sanctions Risks</a:t>
            </a:r>
            <a:endParaRPr lang="en-US" sz="1500" dirty="0"/>
          </a:p>
        </p:txBody>
      </p:sp>
      <p:sp>
        <p:nvSpPr>
          <p:cNvPr id="23" name="Text 21"/>
          <p:cNvSpPr/>
          <p:nvPr/>
        </p:nvSpPr>
        <p:spPr>
          <a:xfrm>
            <a:off x="7501176" y="5244465"/>
            <a:ext cx="6624876" cy="468154"/>
          </a:xfrm>
          <a:prstGeom prst="rect">
            <a:avLst/>
          </a:prstGeom>
          <a:noFill/>
          <a:ln/>
        </p:spPr>
        <p:txBody>
          <a:bodyPr wrap="squar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Inability to enforce custom sanctions regimes or manage compliance for contributors from embargoed regions.</a:t>
            </a:r>
            <a:endParaRPr lang="en-US" sz="1150" dirty="0"/>
          </a:p>
        </p:txBody>
      </p:sp>
      <p:sp>
        <p:nvSpPr>
          <p:cNvPr id="24" name="Text 22"/>
          <p:cNvSpPr/>
          <p:nvPr/>
        </p:nvSpPr>
        <p:spPr>
          <a:xfrm>
            <a:off x="7501176" y="5858828"/>
            <a:ext cx="2770942" cy="240030"/>
          </a:xfrm>
          <a:prstGeom prst="rect">
            <a:avLst/>
          </a:prstGeom>
          <a:noFill/>
          <a:ln/>
        </p:spPr>
        <p:txBody>
          <a:bodyPr wrap="none" lIns="0" tIns="0" rIns="0" bIns="0" rtlCol="0" anchor="t"/>
          <a:lstStyle/>
          <a:p>
            <a:pPr marL="0" indent="0" algn="l">
              <a:lnSpc>
                <a:spcPts val="1850"/>
              </a:lnSpc>
              <a:buNone/>
            </a:pPr>
            <a:r>
              <a:rPr lang="en-US" sz="1500" dirty="0">
                <a:solidFill>
                  <a:srgbClr val="020202"/>
                </a:solidFill>
                <a:latin typeface="PT Serif" pitchFamily="34" charset="0"/>
                <a:ea typeface="PT Serif" pitchFamily="34" charset="-122"/>
                <a:cs typeface="PT Serif" pitchFamily="34" charset="-120"/>
              </a:rPr>
              <a:t>Lack of Business KPI Integration</a:t>
            </a:r>
            <a:endParaRPr lang="en-US" sz="1500" dirty="0"/>
          </a:p>
        </p:txBody>
      </p:sp>
      <p:sp>
        <p:nvSpPr>
          <p:cNvPr id="25" name="Text 23"/>
          <p:cNvSpPr/>
          <p:nvPr/>
        </p:nvSpPr>
        <p:spPr>
          <a:xfrm>
            <a:off x="7501176" y="6245066"/>
            <a:ext cx="6624876" cy="234077"/>
          </a:xfrm>
          <a:prstGeom prst="rect">
            <a:avLst/>
          </a:prstGeom>
          <a:noFill/>
          <a:ln/>
        </p:spPr>
        <p:txBody>
          <a:bodyPr wrap="none" lIns="0" tIns="0" rIns="0" bIns="0" rtlCol="0" anchor="t"/>
          <a:lstStyle/>
          <a:p>
            <a:pPr marL="342900" indent="-342900" algn="l">
              <a:lnSpc>
                <a:spcPts val="1800"/>
              </a:lnSpc>
              <a:buSzPct val="100000"/>
              <a:buChar char="•"/>
            </a:pPr>
            <a:r>
              <a:rPr lang="en-US" sz="1150" dirty="0">
                <a:solidFill>
                  <a:srgbClr val="383838"/>
                </a:solidFill>
                <a:latin typeface="DM Sans" pitchFamily="34" charset="0"/>
                <a:ea typeface="DM Sans" pitchFamily="34" charset="-122"/>
                <a:cs typeface="DM Sans" pitchFamily="34" charset="-120"/>
              </a:rPr>
              <a:t>GitHub metrics don't integrate with CFO dashboards or board-level risk registers.</a:t>
            </a:r>
            <a:endParaRPr lang="en-US" sz="1150" dirty="0"/>
          </a:p>
        </p:txBody>
      </p:sp>
      <p:sp>
        <p:nvSpPr>
          <p:cNvPr id="26" name="Text 24"/>
          <p:cNvSpPr/>
          <p:nvPr/>
        </p:nvSpPr>
        <p:spPr>
          <a:xfrm>
            <a:off x="731282" y="6961823"/>
            <a:ext cx="13387149" cy="234077"/>
          </a:xfrm>
          <a:prstGeom prst="rect">
            <a:avLst/>
          </a:prstGeom>
          <a:noFill/>
          <a:ln/>
        </p:spPr>
        <p:txBody>
          <a:bodyPr wrap="none" lIns="0" tIns="0" rIns="0" bIns="0" rtlCol="0" anchor="t"/>
          <a:lstStyle/>
          <a:p>
            <a:pPr marL="0" indent="0" algn="l">
              <a:lnSpc>
                <a:spcPts val="1800"/>
              </a:lnSpc>
              <a:buNone/>
            </a:pPr>
            <a:r>
              <a:rPr lang="en-US" sz="1150" dirty="0">
                <a:solidFill>
                  <a:srgbClr val="E04F00"/>
                </a:solidFill>
                <a:latin typeface="DM Sans" pitchFamily="34" charset="0"/>
                <a:ea typeface="DM Sans" pitchFamily="34" charset="-122"/>
                <a:cs typeface="DM Sans" pitchFamily="34" charset="-120"/>
              </a:rPr>
              <a:t>Net-Net:</a:t>
            </a:r>
            <a:r>
              <a:rPr lang="en-US" sz="1150" dirty="0">
                <a:solidFill>
                  <a:srgbClr val="383838"/>
                </a:solidFill>
                <a:latin typeface="DM Sans" pitchFamily="34" charset="0"/>
                <a:ea typeface="DM Sans" pitchFamily="34" charset="-122"/>
                <a:cs typeface="DM Sans" pitchFamily="34" charset="-120"/>
              </a:rPr>
              <a:t> GitHub Enterprise is developer-first, not enterprise-risk-first. It tracks commits, not business consequences, leaving Fortune 500s vulnerable to significant, unmitigated risks.</a:t>
            </a:r>
            <a:endParaRPr lang="en-US" sz="1150" dirty="0"/>
          </a:p>
        </p:txBody>
      </p:sp>
      <p:sp>
        <p:nvSpPr>
          <p:cNvPr id="27" name="Shape 25"/>
          <p:cNvSpPr/>
          <p:nvPr/>
        </p:nvSpPr>
        <p:spPr>
          <a:xfrm>
            <a:off x="511969" y="6797278"/>
            <a:ext cx="15240" cy="563166"/>
          </a:xfrm>
          <a:prstGeom prst="rect">
            <a:avLst/>
          </a:prstGeom>
          <a:solidFill>
            <a:srgbClr val="E04F00"/>
          </a:solidFill>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146709" y="400288"/>
            <a:ext cx="6336983" cy="297656"/>
          </a:xfrm>
          <a:prstGeom prst="rect">
            <a:avLst/>
          </a:prstGeom>
          <a:noFill/>
          <a:ln/>
        </p:spPr>
        <p:txBody>
          <a:bodyPr wrap="none" lIns="0" tIns="0" rIns="0" bIns="0" rtlCol="0" anchor="t"/>
          <a:lstStyle/>
          <a:p>
            <a:pPr marL="0" indent="0" algn="ctr">
              <a:lnSpc>
                <a:spcPts val="2300"/>
              </a:lnSpc>
              <a:buNone/>
            </a:pPr>
            <a:r>
              <a:rPr lang="en-US" sz="1850" dirty="0">
                <a:solidFill>
                  <a:srgbClr val="020202"/>
                </a:solidFill>
                <a:latin typeface="PT Serif" pitchFamily="34" charset="0"/>
                <a:ea typeface="PT Serif" pitchFamily="34" charset="-122"/>
                <a:cs typeface="PT Serif" pitchFamily="34" charset="-120"/>
              </a:rPr>
              <a:t>The Latent Threat: Overlooked Enterprise-Scale Blind Spots</a:t>
            </a:r>
            <a:endParaRPr lang="en-US" sz="1850" dirty="0"/>
          </a:p>
        </p:txBody>
      </p:sp>
      <p:sp>
        <p:nvSpPr>
          <p:cNvPr id="3" name="Text 1"/>
          <p:cNvSpPr/>
          <p:nvPr/>
        </p:nvSpPr>
        <p:spPr>
          <a:xfrm>
            <a:off x="396835" y="924758"/>
            <a:ext cx="13836729" cy="181451"/>
          </a:xfrm>
          <a:prstGeom prst="rect">
            <a:avLst/>
          </a:prstGeom>
          <a:noFill/>
          <a:ln/>
        </p:spPr>
        <p:txBody>
          <a:bodyPr wrap="none" lIns="0" tIns="0" rIns="0" bIns="0" rtlCol="0" anchor="t"/>
          <a:lstStyle/>
          <a:p>
            <a:pPr marL="0" indent="0" algn="ctr">
              <a:lnSpc>
                <a:spcPts val="1400"/>
              </a:lnSpc>
              <a:buNone/>
            </a:pPr>
            <a:r>
              <a:rPr lang="en-US" sz="850" dirty="0">
                <a:solidFill>
                  <a:srgbClr val="383838"/>
                </a:solidFill>
                <a:latin typeface="DM Sans" pitchFamily="34" charset="0"/>
                <a:ea typeface="DM Sans" pitchFamily="34" charset="-122"/>
                <a:cs typeface="DM Sans" pitchFamily="34" charset="-120"/>
              </a:rPr>
              <a:t>Git/GitHub Enterprise provides a strong foundation, but it's not a fortress. Beyond the initial 20 gaps, Fortune 500s face latent, systemic blind spots that GitHub simply doesn't cover.</a:t>
            </a:r>
            <a:endParaRPr lang="en-US" sz="850" dirty="0"/>
          </a:p>
        </p:txBody>
      </p:sp>
      <p:sp>
        <p:nvSpPr>
          <p:cNvPr id="4" name="Shape 2"/>
          <p:cNvSpPr/>
          <p:nvPr/>
        </p:nvSpPr>
        <p:spPr>
          <a:xfrm>
            <a:off x="396835" y="1233726"/>
            <a:ext cx="6861691" cy="1115616"/>
          </a:xfrm>
          <a:prstGeom prst="roundRect">
            <a:avLst>
              <a:gd name="adj" fmla="val 1525"/>
            </a:avLst>
          </a:prstGeom>
          <a:solidFill>
            <a:srgbClr val="F2EEEE"/>
          </a:solidFill>
          <a:ln/>
        </p:spPr>
        <p:txBody>
          <a:bodyPr/>
          <a:lstStyle/>
          <a:p>
            <a:endParaRPr lang="en-US"/>
          </a:p>
        </p:txBody>
      </p:sp>
      <p:sp>
        <p:nvSpPr>
          <p:cNvPr id="5" name="Shape 3"/>
          <p:cNvSpPr/>
          <p:nvPr/>
        </p:nvSpPr>
        <p:spPr>
          <a:xfrm>
            <a:off x="510183" y="1347073"/>
            <a:ext cx="340162" cy="340162"/>
          </a:xfrm>
          <a:prstGeom prst="roundRect">
            <a:avLst>
              <a:gd name="adj" fmla="val 26878621"/>
            </a:avLst>
          </a:prstGeom>
          <a:solidFill>
            <a:srgbClr val="E04F00"/>
          </a:solidFill>
          <a:ln/>
        </p:spPr>
        <p:txBody>
          <a:bodyPr/>
          <a:lstStyle/>
          <a:p>
            <a:endParaRPr lang="en-US"/>
          </a:p>
        </p:txBody>
      </p:sp>
      <p:pic>
        <p:nvPicPr>
          <p:cNvPr id="6" name="Image 0" descr="preencoded.png"/>
          <p:cNvPicPr>
            <a:picLocks noChangeAspect="1"/>
          </p:cNvPicPr>
          <p:nvPr/>
        </p:nvPicPr>
        <p:blipFill>
          <a:blip r:embed="rId3"/>
          <a:stretch>
            <a:fillRect/>
          </a:stretch>
        </p:blipFill>
        <p:spPr>
          <a:xfrm>
            <a:off x="603766" y="1421487"/>
            <a:ext cx="152995" cy="191333"/>
          </a:xfrm>
          <a:prstGeom prst="rect">
            <a:avLst/>
          </a:prstGeom>
        </p:spPr>
      </p:pic>
      <p:sp>
        <p:nvSpPr>
          <p:cNvPr id="7" name="Text 4"/>
          <p:cNvSpPr/>
          <p:nvPr/>
        </p:nvSpPr>
        <p:spPr>
          <a:xfrm>
            <a:off x="510183" y="1800582"/>
            <a:ext cx="1893213"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Contextual Insider Collusion</a:t>
            </a:r>
            <a:endParaRPr lang="en-US" sz="1150" dirty="0"/>
          </a:p>
        </p:txBody>
      </p:sp>
      <p:sp>
        <p:nvSpPr>
          <p:cNvPr id="8" name="Text 5"/>
          <p:cNvSpPr/>
          <p:nvPr/>
        </p:nvSpPr>
        <p:spPr>
          <a:xfrm>
            <a:off x="510183" y="2054543"/>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Inability to detect coordinated malicious activity across multiple repos.</a:t>
            </a:r>
            <a:endParaRPr lang="en-US" sz="850" dirty="0"/>
          </a:p>
        </p:txBody>
      </p:sp>
      <p:sp>
        <p:nvSpPr>
          <p:cNvPr id="9" name="Shape 6"/>
          <p:cNvSpPr/>
          <p:nvPr/>
        </p:nvSpPr>
        <p:spPr>
          <a:xfrm>
            <a:off x="7371874" y="1233726"/>
            <a:ext cx="6861691" cy="1115616"/>
          </a:xfrm>
          <a:prstGeom prst="roundRect">
            <a:avLst>
              <a:gd name="adj" fmla="val 1525"/>
            </a:avLst>
          </a:prstGeom>
          <a:solidFill>
            <a:srgbClr val="F2EEEE"/>
          </a:solidFill>
          <a:ln/>
        </p:spPr>
        <p:txBody>
          <a:bodyPr/>
          <a:lstStyle/>
          <a:p>
            <a:endParaRPr lang="en-US"/>
          </a:p>
        </p:txBody>
      </p:sp>
      <p:sp>
        <p:nvSpPr>
          <p:cNvPr id="10" name="Shape 7"/>
          <p:cNvSpPr/>
          <p:nvPr/>
        </p:nvSpPr>
        <p:spPr>
          <a:xfrm>
            <a:off x="7485221" y="1347073"/>
            <a:ext cx="340162" cy="340162"/>
          </a:xfrm>
          <a:prstGeom prst="roundRect">
            <a:avLst>
              <a:gd name="adj" fmla="val 26878621"/>
            </a:avLst>
          </a:prstGeom>
          <a:solidFill>
            <a:srgbClr val="E04F00"/>
          </a:solidFill>
          <a:ln/>
        </p:spPr>
        <p:txBody>
          <a:bodyPr/>
          <a:lstStyle/>
          <a:p>
            <a:endParaRPr lang="en-US"/>
          </a:p>
        </p:txBody>
      </p:sp>
      <p:pic>
        <p:nvPicPr>
          <p:cNvPr id="11" name="Image 1" descr="preencoded.png"/>
          <p:cNvPicPr>
            <a:picLocks noChangeAspect="1"/>
          </p:cNvPicPr>
          <p:nvPr/>
        </p:nvPicPr>
        <p:blipFill>
          <a:blip r:embed="rId4"/>
          <a:stretch>
            <a:fillRect/>
          </a:stretch>
        </p:blipFill>
        <p:spPr>
          <a:xfrm>
            <a:off x="7578804" y="1421487"/>
            <a:ext cx="152995" cy="191333"/>
          </a:xfrm>
          <a:prstGeom prst="rect">
            <a:avLst/>
          </a:prstGeom>
        </p:spPr>
      </p:pic>
      <p:sp>
        <p:nvSpPr>
          <p:cNvPr id="12" name="Text 8"/>
          <p:cNvSpPr/>
          <p:nvPr/>
        </p:nvSpPr>
        <p:spPr>
          <a:xfrm>
            <a:off x="7485221" y="1800582"/>
            <a:ext cx="2117527"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Governance of Non-Code Assets</a:t>
            </a:r>
            <a:endParaRPr lang="en-US" sz="1150" dirty="0"/>
          </a:p>
        </p:txBody>
      </p:sp>
      <p:sp>
        <p:nvSpPr>
          <p:cNvPr id="13" name="Text 9"/>
          <p:cNvSpPr/>
          <p:nvPr/>
        </p:nvSpPr>
        <p:spPr>
          <a:xfrm>
            <a:off x="7485221" y="2054543"/>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specific classification or security for models, datasets, or regulatory documents.</a:t>
            </a:r>
            <a:endParaRPr lang="en-US" sz="850" dirty="0"/>
          </a:p>
        </p:txBody>
      </p:sp>
      <p:sp>
        <p:nvSpPr>
          <p:cNvPr id="14" name="Shape 10"/>
          <p:cNvSpPr/>
          <p:nvPr/>
        </p:nvSpPr>
        <p:spPr>
          <a:xfrm>
            <a:off x="396835" y="2462689"/>
            <a:ext cx="6861691" cy="1115616"/>
          </a:xfrm>
          <a:prstGeom prst="roundRect">
            <a:avLst>
              <a:gd name="adj" fmla="val 1525"/>
            </a:avLst>
          </a:prstGeom>
          <a:solidFill>
            <a:srgbClr val="F2EEEE"/>
          </a:solidFill>
          <a:ln/>
        </p:spPr>
        <p:txBody>
          <a:bodyPr/>
          <a:lstStyle/>
          <a:p>
            <a:endParaRPr lang="en-US"/>
          </a:p>
        </p:txBody>
      </p:sp>
      <p:sp>
        <p:nvSpPr>
          <p:cNvPr id="15" name="Shape 11"/>
          <p:cNvSpPr/>
          <p:nvPr/>
        </p:nvSpPr>
        <p:spPr>
          <a:xfrm>
            <a:off x="510183" y="2576036"/>
            <a:ext cx="340162" cy="340162"/>
          </a:xfrm>
          <a:prstGeom prst="roundRect">
            <a:avLst>
              <a:gd name="adj" fmla="val 26878621"/>
            </a:avLst>
          </a:prstGeom>
          <a:solidFill>
            <a:srgbClr val="E04F00"/>
          </a:solidFill>
          <a:ln/>
        </p:spPr>
        <p:txBody>
          <a:bodyPr/>
          <a:lstStyle/>
          <a:p>
            <a:endParaRPr lang="en-US"/>
          </a:p>
        </p:txBody>
      </p:sp>
      <p:pic>
        <p:nvPicPr>
          <p:cNvPr id="16" name="Image 2" descr="preencoded.png"/>
          <p:cNvPicPr>
            <a:picLocks noChangeAspect="1"/>
          </p:cNvPicPr>
          <p:nvPr/>
        </p:nvPicPr>
        <p:blipFill>
          <a:blip r:embed="rId5"/>
          <a:stretch>
            <a:fillRect/>
          </a:stretch>
        </p:blipFill>
        <p:spPr>
          <a:xfrm>
            <a:off x="603766" y="2650450"/>
            <a:ext cx="152995" cy="191333"/>
          </a:xfrm>
          <a:prstGeom prst="rect">
            <a:avLst/>
          </a:prstGeom>
        </p:spPr>
      </p:pic>
      <p:sp>
        <p:nvSpPr>
          <p:cNvPr id="17" name="Text 12"/>
          <p:cNvSpPr/>
          <p:nvPr/>
        </p:nvSpPr>
        <p:spPr>
          <a:xfrm>
            <a:off x="510183" y="3029545"/>
            <a:ext cx="196476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Audit Trail Manipulation Risk</a:t>
            </a:r>
            <a:endParaRPr lang="en-US" sz="1150" dirty="0"/>
          </a:p>
        </p:txBody>
      </p:sp>
      <p:sp>
        <p:nvSpPr>
          <p:cNvPr id="18" name="Text 13"/>
          <p:cNvSpPr/>
          <p:nvPr/>
        </p:nvSpPr>
        <p:spPr>
          <a:xfrm>
            <a:off x="510183" y="3283506"/>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 history rewrite capabilities weaken audit defensibility for regulators.</a:t>
            </a:r>
            <a:endParaRPr lang="en-US" sz="850" dirty="0"/>
          </a:p>
        </p:txBody>
      </p:sp>
      <p:sp>
        <p:nvSpPr>
          <p:cNvPr id="19" name="Shape 14"/>
          <p:cNvSpPr/>
          <p:nvPr/>
        </p:nvSpPr>
        <p:spPr>
          <a:xfrm>
            <a:off x="7371874" y="2462689"/>
            <a:ext cx="6861691" cy="1115616"/>
          </a:xfrm>
          <a:prstGeom prst="roundRect">
            <a:avLst>
              <a:gd name="adj" fmla="val 1525"/>
            </a:avLst>
          </a:prstGeom>
          <a:solidFill>
            <a:srgbClr val="F2EEEE"/>
          </a:solidFill>
          <a:ln/>
        </p:spPr>
        <p:txBody>
          <a:bodyPr/>
          <a:lstStyle/>
          <a:p>
            <a:endParaRPr lang="en-US"/>
          </a:p>
        </p:txBody>
      </p:sp>
      <p:sp>
        <p:nvSpPr>
          <p:cNvPr id="20" name="Shape 15"/>
          <p:cNvSpPr/>
          <p:nvPr/>
        </p:nvSpPr>
        <p:spPr>
          <a:xfrm>
            <a:off x="7485221" y="2576036"/>
            <a:ext cx="340162" cy="340162"/>
          </a:xfrm>
          <a:prstGeom prst="roundRect">
            <a:avLst>
              <a:gd name="adj" fmla="val 26878621"/>
            </a:avLst>
          </a:prstGeom>
          <a:solidFill>
            <a:srgbClr val="E04F00"/>
          </a:solidFill>
          <a:ln/>
        </p:spPr>
        <p:txBody>
          <a:bodyPr/>
          <a:lstStyle/>
          <a:p>
            <a:endParaRPr lang="en-US"/>
          </a:p>
        </p:txBody>
      </p:sp>
      <p:pic>
        <p:nvPicPr>
          <p:cNvPr id="21" name="Image 3" descr="preencoded.png"/>
          <p:cNvPicPr>
            <a:picLocks noChangeAspect="1"/>
          </p:cNvPicPr>
          <p:nvPr/>
        </p:nvPicPr>
        <p:blipFill>
          <a:blip r:embed="rId6"/>
          <a:stretch>
            <a:fillRect/>
          </a:stretch>
        </p:blipFill>
        <p:spPr>
          <a:xfrm>
            <a:off x="7578804" y="2650450"/>
            <a:ext cx="152995" cy="191333"/>
          </a:xfrm>
          <a:prstGeom prst="rect">
            <a:avLst/>
          </a:prstGeom>
        </p:spPr>
      </p:pic>
      <p:sp>
        <p:nvSpPr>
          <p:cNvPr id="22" name="Text 16"/>
          <p:cNvSpPr/>
          <p:nvPr/>
        </p:nvSpPr>
        <p:spPr>
          <a:xfrm>
            <a:off x="7485221" y="3029545"/>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Ethical AI Oversight</a:t>
            </a:r>
            <a:endParaRPr lang="en-US" sz="1150" dirty="0"/>
          </a:p>
        </p:txBody>
      </p:sp>
      <p:sp>
        <p:nvSpPr>
          <p:cNvPr id="23" name="Text 17"/>
          <p:cNvSpPr/>
          <p:nvPr/>
        </p:nvSpPr>
        <p:spPr>
          <a:xfrm>
            <a:off x="7485221" y="3283506"/>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enforcement of responsible AI governance, leading to bias or unsafe outputs.</a:t>
            </a:r>
            <a:endParaRPr lang="en-US" sz="850" dirty="0"/>
          </a:p>
        </p:txBody>
      </p:sp>
      <p:sp>
        <p:nvSpPr>
          <p:cNvPr id="24" name="Shape 18"/>
          <p:cNvSpPr/>
          <p:nvPr/>
        </p:nvSpPr>
        <p:spPr>
          <a:xfrm>
            <a:off x="396835" y="3691652"/>
            <a:ext cx="6861691" cy="1115616"/>
          </a:xfrm>
          <a:prstGeom prst="roundRect">
            <a:avLst>
              <a:gd name="adj" fmla="val 1525"/>
            </a:avLst>
          </a:prstGeom>
          <a:solidFill>
            <a:srgbClr val="F2EEEE"/>
          </a:solidFill>
          <a:ln/>
        </p:spPr>
        <p:txBody>
          <a:bodyPr/>
          <a:lstStyle/>
          <a:p>
            <a:endParaRPr lang="en-US"/>
          </a:p>
        </p:txBody>
      </p:sp>
      <p:sp>
        <p:nvSpPr>
          <p:cNvPr id="25" name="Shape 19"/>
          <p:cNvSpPr/>
          <p:nvPr/>
        </p:nvSpPr>
        <p:spPr>
          <a:xfrm>
            <a:off x="510183" y="3804999"/>
            <a:ext cx="340162" cy="340162"/>
          </a:xfrm>
          <a:prstGeom prst="roundRect">
            <a:avLst>
              <a:gd name="adj" fmla="val 26878621"/>
            </a:avLst>
          </a:prstGeom>
          <a:solidFill>
            <a:srgbClr val="E04F00"/>
          </a:solidFill>
          <a:ln/>
        </p:spPr>
        <p:txBody>
          <a:bodyPr/>
          <a:lstStyle/>
          <a:p>
            <a:endParaRPr lang="en-US"/>
          </a:p>
        </p:txBody>
      </p:sp>
      <p:pic>
        <p:nvPicPr>
          <p:cNvPr id="26" name="Image 4" descr="preencoded.png"/>
          <p:cNvPicPr>
            <a:picLocks noChangeAspect="1"/>
          </p:cNvPicPr>
          <p:nvPr/>
        </p:nvPicPr>
        <p:blipFill>
          <a:blip r:embed="rId7"/>
          <a:stretch>
            <a:fillRect/>
          </a:stretch>
        </p:blipFill>
        <p:spPr>
          <a:xfrm>
            <a:off x="603766" y="3879413"/>
            <a:ext cx="152995" cy="191333"/>
          </a:xfrm>
          <a:prstGeom prst="rect">
            <a:avLst/>
          </a:prstGeom>
        </p:spPr>
      </p:pic>
      <p:sp>
        <p:nvSpPr>
          <p:cNvPr id="27" name="Text 20"/>
          <p:cNvSpPr/>
          <p:nvPr/>
        </p:nvSpPr>
        <p:spPr>
          <a:xfrm>
            <a:off x="510183" y="4258508"/>
            <a:ext cx="2103715"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Ephemeral Environment Sprawl</a:t>
            </a:r>
            <a:endParaRPr lang="en-US" sz="1150" dirty="0"/>
          </a:p>
        </p:txBody>
      </p:sp>
      <p:sp>
        <p:nvSpPr>
          <p:cNvPr id="28" name="Text 21"/>
          <p:cNvSpPr/>
          <p:nvPr/>
        </p:nvSpPr>
        <p:spPr>
          <a:xfrm>
            <a:off x="510183" y="4512469"/>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Lack of auto-cleanup or security baselines for preview environments.</a:t>
            </a:r>
            <a:endParaRPr lang="en-US" sz="850" dirty="0"/>
          </a:p>
        </p:txBody>
      </p:sp>
      <p:sp>
        <p:nvSpPr>
          <p:cNvPr id="29" name="Shape 22"/>
          <p:cNvSpPr/>
          <p:nvPr/>
        </p:nvSpPr>
        <p:spPr>
          <a:xfrm>
            <a:off x="7371874" y="3691652"/>
            <a:ext cx="6861691" cy="1115616"/>
          </a:xfrm>
          <a:prstGeom prst="roundRect">
            <a:avLst>
              <a:gd name="adj" fmla="val 1525"/>
            </a:avLst>
          </a:prstGeom>
          <a:solidFill>
            <a:srgbClr val="F2EEEE"/>
          </a:solidFill>
          <a:ln/>
        </p:spPr>
        <p:txBody>
          <a:bodyPr/>
          <a:lstStyle/>
          <a:p>
            <a:endParaRPr lang="en-US"/>
          </a:p>
        </p:txBody>
      </p:sp>
      <p:sp>
        <p:nvSpPr>
          <p:cNvPr id="30" name="Shape 23"/>
          <p:cNvSpPr/>
          <p:nvPr/>
        </p:nvSpPr>
        <p:spPr>
          <a:xfrm>
            <a:off x="7485221" y="3804999"/>
            <a:ext cx="340162" cy="340162"/>
          </a:xfrm>
          <a:prstGeom prst="roundRect">
            <a:avLst>
              <a:gd name="adj" fmla="val 26878621"/>
            </a:avLst>
          </a:prstGeom>
          <a:solidFill>
            <a:srgbClr val="E04F00"/>
          </a:solidFill>
          <a:ln/>
        </p:spPr>
        <p:txBody>
          <a:bodyPr/>
          <a:lstStyle/>
          <a:p>
            <a:endParaRPr lang="en-US"/>
          </a:p>
        </p:txBody>
      </p:sp>
      <p:pic>
        <p:nvPicPr>
          <p:cNvPr id="31" name="Image 5" descr="preencoded.png"/>
          <p:cNvPicPr>
            <a:picLocks noChangeAspect="1"/>
          </p:cNvPicPr>
          <p:nvPr/>
        </p:nvPicPr>
        <p:blipFill>
          <a:blip r:embed="rId8"/>
          <a:stretch>
            <a:fillRect/>
          </a:stretch>
        </p:blipFill>
        <p:spPr>
          <a:xfrm>
            <a:off x="7578804" y="3879413"/>
            <a:ext cx="152995" cy="191333"/>
          </a:xfrm>
          <a:prstGeom prst="rect">
            <a:avLst/>
          </a:prstGeom>
        </p:spPr>
      </p:pic>
      <p:sp>
        <p:nvSpPr>
          <p:cNvPr id="32" name="Text 24"/>
          <p:cNvSpPr/>
          <p:nvPr/>
        </p:nvSpPr>
        <p:spPr>
          <a:xfrm>
            <a:off x="7485221" y="4258508"/>
            <a:ext cx="1961555"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Cross-Repo Dependency Drift</a:t>
            </a:r>
            <a:endParaRPr lang="en-US" sz="1150" dirty="0"/>
          </a:p>
        </p:txBody>
      </p:sp>
      <p:sp>
        <p:nvSpPr>
          <p:cNvPr id="33" name="Text 25"/>
          <p:cNvSpPr/>
          <p:nvPr/>
        </p:nvSpPr>
        <p:spPr>
          <a:xfrm>
            <a:off x="7485221" y="4512469"/>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Failure to prevent misaligned versions of interdependent repos, creating security holes.</a:t>
            </a:r>
            <a:endParaRPr lang="en-US" sz="850" dirty="0"/>
          </a:p>
        </p:txBody>
      </p:sp>
      <p:sp>
        <p:nvSpPr>
          <p:cNvPr id="34" name="Shape 26"/>
          <p:cNvSpPr/>
          <p:nvPr/>
        </p:nvSpPr>
        <p:spPr>
          <a:xfrm>
            <a:off x="396835" y="4920615"/>
            <a:ext cx="6861691" cy="1115616"/>
          </a:xfrm>
          <a:prstGeom prst="roundRect">
            <a:avLst>
              <a:gd name="adj" fmla="val 1525"/>
            </a:avLst>
          </a:prstGeom>
          <a:solidFill>
            <a:srgbClr val="F2EEEE"/>
          </a:solidFill>
          <a:ln/>
        </p:spPr>
        <p:txBody>
          <a:bodyPr/>
          <a:lstStyle/>
          <a:p>
            <a:endParaRPr lang="en-US"/>
          </a:p>
        </p:txBody>
      </p:sp>
      <p:sp>
        <p:nvSpPr>
          <p:cNvPr id="35" name="Shape 27"/>
          <p:cNvSpPr/>
          <p:nvPr/>
        </p:nvSpPr>
        <p:spPr>
          <a:xfrm>
            <a:off x="510183" y="5033963"/>
            <a:ext cx="340162" cy="340162"/>
          </a:xfrm>
          <a:prstGeom prst="roundRect">
            <a:avLst>
              <a:gd name="adj" fmla="val 26878621"/>
            </a:avLst>
          </a:prstGeom>
          <a:solidFill>
            <a:srgbClr val="E04F00"/>
          </a:solidFill>
          <a:ln/>
        </p:spPr>
        <p:txBody>
          <a:bodyPr/>
          <a:lstStyle/>
          <a:p>
            <a:endParaRPr lang="en-US"/>
          </a:p>
        </p:txBody>
      </p:sp>
      <p:pic>
        <p:nvPicPr>
          <p:cNvPr id="36" name="Image 6" descr="preencoded.png"/>
          <p:cNvPicPr>
            <a:picLocks noChangeAspect="1"/>
          </p:cNvPicPr>
          <p:nvPr/>
        </p:nvPicPr>
        <p:blipFill>
          <a:blip r:embed="rId9"/>
          <a:stretch>
            <a:fillRect/>
          </a:stretch>
        </p:blipFill>
        <p:spPr>
          <a:xfrm>
            <a:off x="603766" y="5108377"/>
            <a:ext cx="152995" cy="191333"/>
          </a:xfrm>
          <a:prstGeom prst="rect">
            <a:avLst/>
          </a:prstGeom>
        </p:spPr>
      </p:pic>
      <p:sp>
        <p:nvSpPr>
          <p:cNvPr id="37" name="Text 28"/>
          <p:cNvSpPr/>
          <p:nvPr/>
        </p:nvSpPr>
        <p:spPr>
          <a:xfrm>
            <a:off x="510183" y="5487472"/>
            <a:ext cx="2317194"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Business Continuity Simulation</a:t>
            </a:r>
            <a:endParaRPr lang="en-US" sz="1150" dirty="0"/>
          </a:p>
        </p:txBody>
      </p:sp>
      <p:sp>
        <p:nvSpPr>
          <p:cNvPr id="38" name="Text 29"/>
          <p:cNvSpPr/>
          <p:nvPr/>
        </p:nvSpPr>
        <p:spPr>
          <a:xfrm>
            <a:off x="510183" y="5741432"/>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Inability to model blast radius or system failures during outages.</a:t>
            </a:r>
            <a:endParaRPr lang="en-US" sz="850" dirty="0"/>
          </a:p>
        </p:txBody>
      </p:sp>
      <p:sp>
        <p:nvSpPr>
          <p:cNvPr id="39" name="Shape 30"/>
          <p:cNvSpPr/>
          <p:nvPr/>
        </p:nvSpPr>
        <p:spPr>
          <a:xfrm>
            <a:off x="7371874" y="4920615"/>
            <a:ext cx="6861691" cy="1115616"/>
          </a:xfrm>
          <a:prstGeom prst="roundRect">
            <a:avLst>
              <a:gd name="adj" fmla="val 1525"/>
            </a:avLst>
          </a:prstGeom>
          <a:solidFill>
            <a:srgbClr val="F2EEEE"/>
          </a:solidFill>
          <a:ln/>
        </p:spPr>
        <p:txBody>
          <a:bodyPr/>
          <a:lstStyle/>
          <a:p>
            <a:endParaRPr lang="en-US"/>
          </a:p>
        </p:txBody>
      </p:sp>
      <p:sp>
        <p:nvSpPr>
          <p:cNvPr id="40" name="Shape 31"/>
          <p:cNvSpPr/>
          <p:nvPr/>
        </p:nvSpPr>
        <p:spPr>
          <a:xfrm>
            <a:off x="7485221" y="5033963"/>
            <a:ext cx="340162" cy="340162"/>
          </a:xfrm>
          <a:prstGeom prst="roundRect">
            <a:avLst>
              <a:gd name="adj" fmla="val 26878621"/>
            </a:avLst>
          </a:prstGeom>
          <a:solidFill>
            <a:srgbClr val="E04F00"/>
          </a:solidFill>
          <a:ln/>
        </p:spPr>
        <p:txBody>
          <a:bodyPr/>
          <a:lstStyle/>
          <a:p>
            <a:endParaRPr lang="en-US"/>
          </a:p>
        </p:txBody>
      </p:sp>
      <p:pic>
        <p:nvPicPr>
          <p:cNvPr id="41" name="Image 7" descr="preencoded.png"/>
          <p:cNvPicPr>
            <a:picLocks noChangeAspect="1"/>
          </p:cNvPicPr>
          <p:nvPr/>
        </p:nvPicPr>
        <p:blipFill>
          <a:blip r:embed="rId10"/>
          <a:stretch>
            <a:fillRect/>
          </a:stretch>
        </p:blipFill>
        <p:spPr>
          <a:xfrm>
            <a:off x="7578804" y="5108377"/>
            <a:ext cx="152995" cy="191333"/>
          </a:xfrm>
          <a:prstGeom prst="rect">
            <a:avLst/>
          </a:prstGeom>
        </p:spPr>
      </p:pic>
      <p:sp>
        <p:nvSpPr>
          <p:cNvPr id="42" name="Text 32"/>
          <p:cNvSpPr/>
          <p:nvPr/>
        </p:nvSpPr>
        <p:spPr>
          <a:xfrm>
            <a:off x="7485221" y="5487472"/>
            <a:ext cx="1539835"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Integration Blind Spots</a:t>
            </a:r>
            <a:endParaRPr lang="en-US" sz="1150" dirty="0"/>
          </a:p>
        </p:txBody>
      </p:sp>
      <p:sp>
        <p:nvSpPr>
          <p:cNvPr id="43" name="Text 33"/>
          <p:cNvSpPr/>
          <p:nvPr/>
        </p:nvSpPr>
        <p:spPr>
          <a:xfrm>
            <a:off x="7485221" y="5741432"/>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External systems (CI/CD, Cloud, SaaS) can bypass GitHub governance.</a:t>
            </a:r>
            <a:endParaRPr lang="en-US" sz="850" dirty="0"/>
          </a:p>
        </p:txBody>
      </p:sp>
      <p:sp>
        <p:nvSpPr>
          <p:cNvPr id="44" name="Shape 34"/>
          <p:cNvSpPr/>
          <p:nvPr/>
        </p:nvSpPr>
        <p:spPr>
          <a:xfrm>
            <a:off x="396835" y="6149578"/>
            <a:ext cx="6861691" cy="1115616"/>
          </a:xfrm>
          <a:prstGeom prst="roundRect">
            <a:avLst>
              <a:gd name="adj" fmla="val 1525"/>
            </a:avLst>
          </a:prstGeom>
          <a:solidFill>
            <a:srgbClr val="F2EEEE"/>
          </a:solidFill>
          <a:ln/>
        </p:spPr>
        <p:txBody>
          <a:bodyPr/>
          <a:lstStyle/>
          <a:p>
            <a:endParaRPr lang="en-US"/>
          </a:p>
        </p:txBody>
      </p:sp>
      <p:sp>
        <p:nvSpPr>
          <p:cNvPr id="45" name="Shape 35"/>
          <p:cNvSpPr/>
          <p:nvPr/>
        </p:nvSpPr>
        <p:spPr>
          <a:xfrm>
            <a:off x="510183" y="6262926"/>
            <a:ext cx="340162" cy="340162"/>
          </a:xfrm>
          <a:prstGeom prst="roundRect">
            <a:avLst>
              <a:gd name="adj" fmla="val 26878621"/>
            </a:avLst>
          </a:prstGeom>
          <a:solidFill>
            <a:srgbClr val="E04F00"/>
          </a:solidFill>
          <a:ln/>
        </p:spPr>
        <p:txBody>
          <a:bodyPr/>
          <a:lstStyle/>
          <a:p>
            <a:endParaRPr lang="en-US"/>
          </a:p>
        </p:txBody>
      </p:sp>
      <p:pic>
        <p:nvPicPr>
          <p:cNvPr id="46" name="Image 8" descr="preencoded.png"/>
          <p:cNvPicPr>
            <a:picLocks noChangeAspect="1"/>
          </p:cNvPicPr>
          <p:nvPr/>
        </p:nvPicPr>
        <p:blipFill>
          <a:blip r:embed="rId11"/>
          <a:stretch>
            <a:fillRect/>
          </a:stretch>
        </p:blipFill>
        <p:spPr>
          <a:xfrm>
            <a:off x="603766" y="6337340"/>
            <a:ext cx="152995" cy="191333"/>
          </a:xfrm>
          <a:prstGeom prst="rect">
            <a:avLst/>
          </a:prstGeom>
        </p:spPr>
      </p:pic>
      <p:sp>
        <p:nvSpPr>
          <p:cNvPr id="47" name="Text 36"/>
          <p:cNvSpPr/>
          <p:nvPr/>
        </p:nvSpPr>
        <p:spPr>
          <a:xfrm>
            <a:off x="510183" y="6716435"/>
            <a:ext cx="2855357"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Human-in-the-Loop Governance Weakness</a:t>
            </a:r>
            <a:endParaRPr lang="en-US" sz="1150" dirty="0"/>
          </a:p>
        </p:txBody>
      </p:sp>
      <p:sp>
        <p:nvSpPr>
          <p:cNvPr id="48" name="Text 37"/>
          <p:cNvSpPr/>
          <p:nvPr/>
        </p:nvSpPr>
        <p:spPr>
          <a:xfrm>
            <a:off x="510183" y="6970395"/>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Reliance on manual approvals leads to rubber-stamping without real accountability.</a:t>
            </a:r>
            <a:endParaRPr lang="en-US" sz="850" dirty="0"/>
          </a:p>
        </p:txBody>
      </p:sp>
      <p:sp>
        <p:nvSpPr>
          <p:cNvPr id="49" name="Shape 38"/>
          <p:cNvSpPr/>
          <p:nvPr/>
        </p:nvSpPr>
        <p:spPr>
          <a:xfrm>
            <a:off x="7371874" y="6149578"/>
            <a:ext cx="6861691" cy="1115616"/>
          </a:xfrm>
          <a:prstGeom prst="roundRect">
            <a:avLst>
              <a:gd name="adj" fmla="val 1525"/>
            </a:avLst>
          </a:prstGeom>
          <a:solidFill>
            <a:srgbClr val="F2EEEE"/>
          </a:solidFill>
          <a:ln/>
        </p:spPr>
        <p:txBody>
          <a:bodyPr/>
          <a:lstStyle/>
          <a:p>
            <a:endParaRPr lang="en-US"/>
          </a:p>
        </p:txBody>
      </p:sp>
      <p:sp>
        <p:nvSpPr>
          <p:cNvPr id="50" name="Shape 39"/>
          <p:cNvSpPr/>
          <p:nvPr/>
        </p:nvSpPr>
        <p:spPr>
          <a:xfrm>
            <a:off x="7485221" y="6262926"/>
            <a:ext cx="340162" cy="340162"/>
          </a:xfrm>
          <a:prstGeom prst="roundRect">
            <a:avLst>
              <a:gd name="adj" fmla="val 26878621"/>
            </a:avLst>
          </a:prstGeom>
          <a:solidFill>
            <a:srgbClr val="E04F00"/>
          </a:solidFill>
          <a:ln/>
        </p:spPr>
        <p:txBody>
          <a:bodyPr/>
          <a:lstStyle/>
          <a:p>
            <a:endParaRPr lang="en-US"/>
          </a:p>
        </p:txBody>
      </p:sp>
      <p:pic>
        <p:nvPicPr>
          <p:cNvPr id="51" name="Image 9" descr="preencoded.png"/>
          <p:cNvPicPr>
            <a:picLocks noChangeAspect="1"/>
          </p:cNvPicPr>
          <p:nvPr/>
        </p:nvPicPr>
        <p:blipFill>
          <a:blip r:embed="rId12"/>
          <a:stretch>
            <a:fillRect/>
          </a:stretch>
        </p:blipFill>
        <p:spPr>
          <a:xfrm>
            <a:off x="7578804" y="6337340"/>
            <a:ext cx="152995" cy="191333"/>
          </a:xfrm>
          <a:prstGeom prst="rect">
            <a:avLst/>
          </a:prstGeom>
        </p:spPr>
      </p:pic>
      <p:sp>
        <p:nvSpPr>
          <p:cNvPr id="52" name="Text 40"/>
          <p:cNvSpPr/>
          <p:nvPr/>
        </p:nvSpPr>
        <p:spPr>
          <a:xfrm>
            <a:off x="7485221" y="6716435"/>
            <a:ext cx="2286714"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Shadow Automation &amp; Rogue Bots</a:t>
            </a:r>
            <a:endParaRPr lang="en-US" sz="1150" dirty="0"/>
          </a:p>
        </p:txBody>
      </p:sp>
      <p:sp>
        <p:nvSpPr>
          <p:cNvPr id="53" name="Text 41"/>
          <p:cNvSpPr/>
          <p:nvPr/>
        </p:nvSpPr>
        <p:spPr>
          <a:xfrm>
            <a:off x="7485221" y="6970395"/>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auditing for bot security or their impact on production repos.</a:t>
            </a:r>
            <a:endParaRPr lang="en-US" sz="850" dirty="0"/>
          </a:p>
        </p:txBody>
      </p:sp>
      <p:sp>
        <p:nvSpPr>
          <p:cNvPr id="54" name="Text 42"/>
          <p:cNvSpPr/>
          <p:nvPr/>
        </p:nvSpPr>
        <p:spPr>
          <a:xfrm>
            <a:off x="566857" y="7520226"/>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E04F00"/>
                </a:solidFill>
                <a:latin typeface="DM Sans" pitchFamily="34" charset="0"/>
                <a:ea typeface="DM Sans" pitchFamily="34" charset="-122"/>
                <a:cs typeface="DM Sans" pitchFamily="34" charset="-120"/>
              </a:rPr>
              <a:t>Why This Matters:</a:t>
            </a:r>
            <a:r>
              <a:rPr lang="en-US" sz="850" dirty="0">
                <a:solidFill>
                  <a:srgbClr val="383838"/>
                </a:solidFill>
                <a:latin typeface="DM Sans" pitchFamily="34" charset="0"/>
                <a:ea typeface="DM Sans" pitchFamily="34" charset="-122"/>
                <a:cs typeface="DM Sans" pitchFamily="34" charset="-120"/>
              </a:rPr>
              <a:t> GitHub is secure for collaboration but not risk-aware by default. It misses systemic risks, lacks enterprise enforcement, and treats all repos equally, leaving Fortune 500s vulnerable.</a:t>
            </a:r>
            <a:endParaRPr lang="en-US" sz="850" dirty="0"/>
          </a:p>
        </p:txBody>
      </p:sp>
      <p:sp>
        <p:nvSpPr>
          <p:cNvPr id="55" name="Shape 43"/>
          <p:cNvSpPr/>
          <p:nvPr/>
        </p:nvSpPr>
        <p:spPr>
          <a:xfrm>
            <a:off x="396835" y="7392710"/>
            <a:ext cx="15240" cy="436483"/>
          </a:xfrm>
          <a:prstGeom prst="rect">
            <a:avLst/>
          </a:prstGeom>
          <a:solidFill>
            <a:srgbClr val="E04F00"/>
          </a:solidFill>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775115" y="557927"/>
            <a:ext cx="7080171" cy="412552"/>
          </a:xfrm>
          <a:prstGeom prst="rect">
            <a:avLst/>
          </a:prstGeom>
          <a:noFill/>
          <a:ln/>
        </p:spPr>
        <p:txBody>
          <a:bodyPr wrap="none" lIns="0" tIns="0" rIns="0" bIns="0" rtlCol="0" anchor="t"/>
          <a:lstStyle/>
          <a:p>
            <a:pPr marL="0" indent="0" algn="ctr">
              <a:lnSpc>
                <a:spcPts val="3200"/>
              </a:lnSpc>
              <a:buNone/>
            </a:pPr>
            <a:r>
              <a:rPr lang="en-US" sz="2550" dirty="0">
                <a:solidFill>
                  <a:srgbClr val="020202"/>
                </a:solidFill>
                <a:latin typeface="PT Serif" pitchFamily="34" charset="0"/>
                <a:ea typeface="PT Serif" pitchFamily="34" charset="-122"/>
                <a:cs typeface="PT Serif" pitchFamily="34" charset="-120"/>
              </a:rPr>
              <a:t>The "Unknown Unknowns": Deep Systemic Risks</a:t>
            </a:r>
            <a:endParaRPr lang="en-US" sz="2550" dirty="0"/>
          </a:p>
        </p:txBody>
      </p:sp>
      <p:sp>
        <p:nvSpPr>
          <p:cNvPr id="3" name="Text 1"/>
          <p:cNvSpPr/>
          <p:nvPr/>
        </p:nvSpPr>
        <p:spPr>
          <a:xfrm>
            <a:off x="549950" y="1284684"/>
            <a:ext cx="13530501" cy="502920"/>
          </a:xfrm>
          <a:prstGeom prst="rect">
            <a:avLst/>
          </a:prstGeom>
          <a:noFill/>
          <a:ln/>
        </p:spPr>
        <p:txBody>
          <a:bodyPr wrap="square" lIns="0" tIns="0" rIns="0" bIns="0" rtlCol="0" anchor="t"/>
          <a:lstStyle/>
          <a:p>
            <a:pPr marL="0" indent="0" algn="ctr">
              <a:lnSpc>
                <a:spcPts val="1950"/>
              </a:lnSpc>
              <a:buNone/>
            </a:pPr>
            <a:r>
              <a:rPr lang="en-US" sz="1200" dirty="0">
                <a:solidFill>
                  <a:srgbClr val="383838"/>
                </a:solidFill>
                <a:latin typeface="DM Sans" pitchFamily="34" charset="0"/>
                <a:ea typeface="DM Sans" pitchFamily="34" charset="-122"/>
                <a:cs typeface="DM Sans" pitchFamily="34" charset="-120"/>
              </a:rPr>
              <a:t>The rabbit hole of enterprise blind spots in Git/GitHub Enterprise extends beyond the usual security checklist. These are the deep, systemic risks Fortune 500 boards worry about, often left unguarded.</a:t>
            </a:r>
            <a:endParaRPr lang="en-US" sz="1200" dirty="0"/>
          </a:p>
        </p:txBody>
      </p:sp>
      <p:sp>
        <p:nvSpPr>
          <p:cNvPr id="4" name="Text 2"/>
          <p:cNvSpPr/>
          <p:nvPr/>
        </p:nvSpPr>
        <p:spPr>
          <a:xfrm>
            <a:off x="549950" y="2121337"/>
            <a:ext cx="3165515"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Organizational Context Awareness</a:t>
            </a:r>
            <a:endParaRPr lang="en-US" sz="1600" dirty="0"/>
          </a:p>
        </p:txBody>
      </p:sp>
      <p:sp>
        <p:nvSpPr>
          <p:cNvPr id="5" name="Text 3"/>
          <p:cNvSpPr/>
          <p:nvPr/>
        </p:nvSpPr>
        <p:spPr>
          <a:xfrm>
            <a:off x="549950" y="2536150"/>
            <a:ext cx="6573560" cy="251460"/>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GitHub lacks understanding of business hierarchy, leading to flat security alerts.</a:t>
            </a:r>
            <a:endParaRPr lang="en-US" sz="1200" dirty="0"/>
          </a:p>
        </p:txBody>
      </p:sp>
      <p:sp>
        <p:nvSpPr>
          <p:cNvPr id="6" name="Text 4"/>
          <p:cNvSpPr/>
          <p:nvPr/>
        </p:nvSpPr>
        <p:spPr>
          <a:xfrm>
            <a:off x="549950" y="2944654"/>
            <a:ext cx="3548182"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Dynamic Regulatory Change Blindness</a:t>
            </a:r>
            <a:endParaRPr lang="en-US" sz="1600" dirty="0"/>
          </a:p>
        </p:txBody>
      </p:sp>
      <p:sp>
        <p:nvSpPr>
          <p:cNvPr id="7" name="Text 5"/>
          <p:cNvSpPr/>
          <p:nvPr/>
        </p:nvSpPr>
        <p:spPr>
          <a:xfrm>
            <a:off x="549950" y="3359468"/>
            <a:ext cx="6573560" cy="251460"/>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Inability to adapt governance automatically to evolving compliance rules.</a:t>
            </a:r>
            <a:endParaRPr lang="en-US" sz="1200" dirty="0"/>
          </a:p>
        </p:txBody>
      </p:sp>
      <p:sp>
        <p:nvSpPr>
          <p:cNvPr id="8" name="Text 6"/>
          <p:cNvSpPr/>
          <p:nvPr/>
        </p:nvSpPr>
        <p:spPr>
          <a:xfrm>
            <a:off x="549950" y="3767971"/>
            <a:ext cx="2924175"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Forensic &amp; Legal Evidence Gaps</a:t>
            </a:r>
            <a:endParaRPr lang="en-US" sz="1600" dirty="0"/>
          </a:p>
        </p:txBody>
      </p:sp>
      <p:sp>
        <p:nvSpPr>
          <p:cNvPr id="9" name="Text 7"/>
          <p:cNvSpPr/>
          <p:nvPr/>
        </p:nvSpPr>
        <p:spPr>
          <a:xfrm>
            <a:off x="549950" y="4182785"/>
            <a:ext cx="6573560" cy="502920"/>
          </a:xfrm>
          <a:prstGeom prst="rect">
            <a:avLst/>
          </a:prstGeom>
          <a:noFill/>
          <a:ln/>
        </p:spPr>
        <p:txBody>
          <a:bodyPr wrap="squar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GitHub logs are not immutable, evidence-grade artifacts for litigation or regulatory inquiries.</a:t>
            </a:r>
            <a:endParaRPr lang="en-US" sz="1200" dirty="0"/>
          </a:p>
        </p:txBody>
      </p:sp>
      <p:sp>
        <p:nvSpPr>
          <p:cNvPr id="10" name="Text 8"/>
          <p:cNvSpPr/>
          <p:nvPr/>
        </p:nvSpPr>
        <p:spPr>
          <a:xfrm>
            <a:off x="549950" y="4842748"/>
            <a:ext cx="2062639"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“Long Tail” Repo Risk</a:t>
            </a:r>
            <a:endParaRPr lang="en-US" sz="1600" dirty="0"/>
          </a:p>
        </p:txBody>
      </p:sp>
      <p:sp>
        <p:nvSpPr>
          <p:cNvPr id="11" name="Text 9"/>
          <p:cNvSpPr/>
          <p:nvPr/>
        </p:nvSpPr>
        <p:spPr>
          <a:xfrm>
            <a:off x="549950" y="5257562"/>
            <a:ext cx="6573560" cy="502920"/>
          </a:xfrm>
          <a:prstGeom prst="rect">
            <a:avLst/>
          </a:prstGeom>
          <a:noFill/>
          <a:ln/>
        </p:spPr>
        <p:txBody>
          <a:bodyPr wrap="squar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No tools to identify "forgotten" repos containing sensitive IP or outdated dependencies.</a:t>
            </a:r>
            <a:endParaRPr lang="en-US" sz="1200" dirty="0"/>
          </a:p>
        </p:txBody>
      </p:sp>
      <p:sp>
        <p:nvSpPr>
          <p:cNvPr id="12" name="Text 10"/>
          <p:cNvSpPr/>
          <p:nvPr/>
        </p:nvSpPr>
        <p:spPr>
          <a:xfrm>
            <a:off x="549950" y="5917525"/>
            <a:ext cx="3533180"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Contextual Secrets &amp; Data Exfiltration</a:t>
            </a:r>
            <a:endParaRPr lang="en-US" sz="1600" dirty="0"/>
          </a:p>
        </p:txBody>
      </p:sp>
      <p:sp>
        <p:nvSpPr>
          <p:cNvPr id="13" name="Text 11"/>
          <p:cNvSpPr/>
          <p:nvPr/>
        </p:nvSpPr>
        <p:spPr>
          <a:xfrm>
            <a:off x="549950" y="6332339"/>
            <a:ext cx="6573560" cy="251460"/>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Regex-driven scanning misses domain-specific sensitive information.</a:t>
            </a:r>
            <a:endParaRPr lang="en-US" sz="1200" dirty="0"/>
          </a:p>
        </p:txBody>
      </p:sp>
      <p:sp>
        <p:nvSpPr>
          <p:cNvPr id="14" name="Text 12"/>
          <p:cNvSpPr/>
          <p:nvPr/>
        </p:nvSpPr>
        <p:spPr>
          <a:xfrm>
            <a:off x="7514511" y="2121337"/>
            <a:ext cx="3677007"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Operational Technology (OT) Blind Spot</a:t>
            </a:r>
            <a:endParaRPr lang="en-US" sz="1600" dirty="0"/>
          </a:p>
        </p:txBody>
      </p:sp>
      <p:sp>
        <p:nvSpPr>
          <p:cNvPr id="15" name="Text 13"/>
          <p:cNvSpPr/>
          <p:nvPr/>
        </p:nvSpPr>
        <p:spPr>
          <a:xfrm>
            <a:off x="7514511" y="2536150"/>
            <a:ext cx="6573560" cy="502920"/>
          </a:xfrm>
          <a:prstGeom prst="rect">
            <a:avLst/>
          </a:prstGeom>
          <a:noFill/>
          <a:ln/>
        </p:spPr>
        <p:txBody>
          <a:bodyPr wrap="squar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GitHub governance stops at code, failing to enforce runtime compliance for OT systems.</a:t>
            </a:r>
            <a:endParaRPr lang="en-US" sz="1200" dirty="0"/>
          </a:p>
        </p:txBody>
      </p:sp>
      <p:sp>
        <p:nvSpPr>
          <p:cNvPr id="16" name="Text 14"/>
          <p:cNvSpPr/>
          <p:nvPr/>
        </p:nvSpPr>
        <p:spPr>
          <a:xfrm>
            <a:off x="7514511" y="3196114"/>
            <a:ext cx="3111937"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Third-Party App Marketplace Risk</a:t>
            </a:r>
            <a:endParaRPr lang="en-US" sz="1600" dirty="0"/>
          </a:p>
        </p:txBody>
      </p:sp>
      <p:sp>
        <p:nvSpPr>
          <p:cNvPr id="17" name="Text 15"/>
          <p:cNvSpPr/>
          <p:nvPr/>
        </p:nvSpPr>
        <p:spPr>
          <a:xfrm>
            <a:off x="7514511" y="3610928"/>
            <a:ext cx="6573560" cy="251460"/>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Limited visibility into rogue or overprivileged apps accessing repos.</a:t>
            </a:r>
            <a:endParaRPr lang="en-US" sz="1200" dirty="0"/>
          </a:p>
        </p:txBody>
      </p:sp>
      <p:sp>
        <p:nvSpPr>
          <p:cNvPr id="18" name="Text 16"/>
          <p:cNvSpPr/>
          <p:nvPr/>
        </p:nvSpPr>
        <p:spPr>
          <a:xfrm>
            <a:off x="7514511" y="4019431"/>
            <a:ext cx="3949303"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No Chain-of-Custody for AI Models &amp; Data</a:t>
            </a:r>
            <a:endParaRPr lang="en-US" sz="1600" dirty="0"/>
          </a:p>
        </p:txBody>
      </p:sp>
      <p:sp>
        <p:nvSpPr>
          <p:cNvPr id="19" name="Text 17"/>
          <p:cNvSpPr/>
          <p:nvPr/>
        </p:nvSpPr>
        <p:spPr>
          <a:xfrm>
            <a:off x="7514511" y="4434245"/>
            <a:ext cx="6573560" cy="251460"/>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Lacks provenance tracking for AI/ML assets, creating blind spots in liability.</a:t>
            </a:r>
            <a:endParaRPr lang="en-US" sz="1200" dirty="0"/>
          </a:p>
        </p:txBody>
      </p:sp>
      <p:sp>
        <p:nvSpPr>
          <p:cNvPr id="20" name="Text 18"/>
          <p:cNvSpPr/>
          <p:nvPr/>
        </p:nvSpPr>
        <p:spPr>
          <a:xfrm>
            <a:off x="7514511" y="4842748"/>
            <a:ext cx="3210639"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Weak Insider Termination Controls</a:t>
            </a:r>
            <a:endParaRPr lang="en-US" sz="1600" dirty="0"/>
          </a:p>
        </p:txBody>
      </p:sp>
      <p:sp>
        <p:nvSpPr>
          <p:cNvPr id="21" name="Text 19"/>
          <p:cNvSpPr/>
          <p:nvPr/>
        </p:nvSpPr>
        <p:spPr>
          <a:xfrm>
            <a:off x="7514511" y="5257562"/>
            <a:ext cx="6573560" cy="251460"/>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No built-in retroactive repo sanitization or data clawback when employees leave.</a:t>
            </a:r>
            <a:endParaRPr lang="en-US" sz="1200" dirty="0"/>
          </a:p>
        </p:txBody>
      </p:sp>
      <p:sp>
        <p:nvSpPr>
          <p:cNvPr id="22" name="Text 20"/>
          <p:cNvSpPr/>
          <p:nvPr/>
        </p:nvSpPr>
        <p:spPr>
          <a:xfrm>
            <a:off x="7514511" y="5666065"/>
            <a:ext cx="2567226" cy="257770"/>
          </a:xfrm>
          <a:prstGeom prst="rect">
            <a:avLst/>
          </a:prstGeom>
          <a:noFill/>
          <a:ln/>
        </p:spPr>
        <p:txBody>
          <a:bodyPr wrap="none" lIns="0" tIns="0" rIns="0" bIns="0" rtlCol="0" anchor="t"/>
          <a:lstStyle/>
          <a:p>
            <a:pPr marL="0" indent="0" algn="l">
              <a:lnSpc>
                <a:spcPts val="2000"/>
              </a:lnSpc>
              <a:buNone/>
            </a:pPr>
            <a:r>
              <a:rPr lang="en-US" sz="1600" dirty="0">
                <a:solidFill>
                  <a:srgbClr val="020202"/>
                </a:solidFill>
                <a:latin typeface="PT Serif" pitchFamily="34" charset="0"/>
                <a:ea typeface="PT Serif" pitchFamily="34" charset="-122"/>
                <a:cs typeface="PT Serif" pitchFamily="34" charset="-120"/>
              </a:rPr>
              <a:t>Geo-Political Attack Surface</a:t>
            </a:r>
            <a:endParaRPr lang="en-US" sz="1600" dirty="0"/>
          </a:p>
        </p:txBody>
      </p:sp>
      <p:sp>
        <p:nvSpPr>
          <p:cNvPr id="23" name="Text 21"/>
          <p:cNvSpPr/>
          <p:nvPr/>
        </p:nvSpPr>
        <p:spPr>
          <a:xfrm>
            <a:off x="7514511" y="6080879"/>
            <a:ext cx="6573560" cy="251460"/>
          </a:xfrm>
          <a:prstGeom prst="rect">
            <a:avLst/>
          </a:prstGeom>
          <a:noFill/>
          <a:ln/>
        </p:spPr>
        <p:txBody>
          <a:bodyPr wrap="none" lIns="0" tIns="0" rIns="0" bIns="0" rtlCol="0" anchor="t"/>
          <a:lstStyle/>
          <a:p>
            <a:pPr marL="342900" indent="-342900" algn="l">
              <a:lnSpc>
                <a:spcPts val="1950"/>
              </a:lnSpc>
              <a:buSzPct val="100000"/>
              <a:buChar char="•"/>
            </a:pPr>
            <a:r>
              <a:rPr lang="en-US" sz="1200" dirty="0">
                <a:solidFill>
                  <a:srgbClr val="383838"/>
                </a:solidFill>
                <a:latin typeface="DM Sans" pitchFamily="34" charset="0"/>
                <a:ea typeface="DM Sans" pitchFamily="34" charset="-122"/>
                <a:cs typeface="DM Sans" pitchFamily="34" charset="-120"/>
              </a:rPr>
              <a:t>GitHub's U.S.-based nature creates data sovereignty conflicts for global operations.</a:t>
            </a:r>
            <a:endParaRPr lang="en-US" sz="1200" dirty="0"/>
          </a:p>
        </p:txBody>
      </p:sp>
      <p:sp>
        <p:nvSpPr>
          <p:cNvPr id="24" name="Text 22"/>
          <p:cNvSpPr/>
          <p:nvPr/>
        </p:nvSpPr>
        <p:spPr>
          <a:xfrm>
            <a:off x="785574" y="6992064"/>
            <a:ext cx="13294876" cy="502920"/>
          </a:xfrm>
          <a:prstGeom prst="rect">
            <a:avLst/>
          </a:prstGeom>
          <a:noFill/>
          <a:ln/>
        </p:spPr>
        <p:txBody>
          <a:bodyPr wrap="square" lIns="0" tIns="0" rIns="0" bIns="0" rtlCol="0" anchor="t"/>
          <a:lstStyle/>
          <a:p>
            <a:pPr marL="0" indent="0" algn="l">
              <a:lnSpc>
                <a:spcPts val="1950"/>
              </a:lnSpc>
              <a:buNone/>
            </a:pPr>
            <a:r>
              <a:rPr lang="en-US" sz="1200" dirty="0">
                <a:solidFill>
                  <a:srgbClr val="E04F00"/>
                </a:solidFill>
                <a:latin typeface="DM Sans" pitchFamily="34" charset="0"/>
                <a:ea typeface="DM Sans" pitchFamily="34" charset="-122"/>
                <a:cs typeface="DM Sans" pitchFamily="34" charset="-120"/>
              </a:rPr>
              <a:t>The Meta-Problem:</a:t>
            </a:r>
            <a:r>
              <a:rPr lang="en-US" sz="1200" dirty="0">
                <a:solidFill>
                  <a:srgbClr val="383838"/>
                </a:solidFill>
                <a:latin typeface="DM Sans" pitchFamily="34" charset="0"/>
                <a:ea typeface="DM Sans" pitchFamily="34" charset="-122"/>
                <a:cs typeface="DM Sans" pitchFamily="34" charset="-120"/>
              </a:rPr>
              <a:t> GitHub Enterprise is a collaboration platform, not a governance platform. It fails to connect the technical control plane with the business/regulatory control plane, leaving enterprises vulnerable to hidden systemic failures.</a:t>
            </a:r>
            <a:endParaRPr lang="en-US" sz="1200" dirty="0"/>
          </a:p>
        </p:txBody>
      </p:sp>
      <p:sp>
        <p:nvSpPr>
          <p:cNvPr id="25" name="Shape 23"/>
          <p:cNvSpPr/>
          <p:nvPr/>
        </p:nvSpPr>
        <p:spPr>
          <a:xfrm>
            <a:off x="549950" y="6815376"/>
            <a:ext cx="22860" cy="856298"/>
          </a:xfrm>
          <a:prstGeom prst="rect">
            <a:avLst/>
          </a:prstGeom>
          <a:solidFill>
            <a:srgbClr val="E04F00"/>
          </a:solidFill>
          <a:ln/>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66047" y="992029"/>
            <a:ext cx="5498306" cy="339447"/>
          </a:xfrm>
          <a:prstGeom prst="rect">
            <a:avLst/>
          </a:prstGeom>
          <a:noFill/>
          <a:ln/>
        </p:spPr>
        <p:txBody>
          <a:bodyPr wrap="none" lIns="0" tIns="0" rIns="0" bIns="0" rtlCol="0" anchor="t"/>
          <a:lstStyle/>
          <a:p>
            <a:pPr marL="0" indent="0" algn="ctr">
              <a:lnSpc>
                <a:spcPts val="2650"/>
              </a:lnSpc>
              <a:buNone/>
            </a:pPr>
            <a:r>
              <a:rPr lang="en-US" sz="2100" dirty="0">
                <a:solidFill>
                  <a:srgbClr val="020202"/>
                </a:solidFill>
                <a:latin typeface="PT Serif" pitchFamily="34" charset="0"/>
                <a:ea typeface="PT Serif" pitchFamily="34" charset="-122"/>
                <a:cs typeface="PT Serif" pitchFamily="34" charset="-120"/>
              </a:rPr>
              <a:t>Beyond 40: Hidden &amp; Systemic Risks Exposed</a:t>
            </a:r>
            <a:endParaRPr lang="en-US" sz="2100" dirty="0"/>
          </a:p>
        </p:txBody>
      </p:sp>
      <p:sp>
        <p:nvSpPr>
          <p:cNvPr id="3" name="Text 1"/>
          <p:cNvSpPr/>
          <p:nvPr/>
        </p:nvSpPr>
        <p:spPr>
          <a:xfrm>
            <a:off x="452676" y="1590080"/>
            <a:ext cx="13725049" cy="206812"/>
          </a:xfrm>
          <a:prstGeom prst="rect">
            <a:avLst/>
          </a:prstGeom>
          <a:noFill/>
          <a:ln/>
        </p:spPr>
        <p:txBody>
          <a:bodyPr wrap="none" lIns="0" tIns="0" rIns="0" bIns="0" rtlCol="0" anchor="t"/>
          <a:lstStyle/>
          <a:p>
            <a:pPr marL="0" indent="0" algn="ctr">
              <a:lnSpc>
                <a:spcPts val="1600"/>
              </a:lnSpc>
              <a:buNone/>
            </a:pPr>
            <a:r>
              <a:rPr lang="en-US" sz="1000" dirty="0">
                <a:solidFill>
                  <a:srgbClr val="383838"/>
                </a:solidFill>
                <a:latin typeface="DM Sans" pitchFamily="34" charset="0"/>
                <a:ea typeface="DM Sans" pitchFamily="34" charset="-122"/>
                <a:cs typeface="DM Sans" pitchFamily="34" charset="-120"/>
              </a:rPr>
              <a:t>As we delve deeper into risk domains (legal, operational, geopolitical, financial), more gaps emerge. These are latent risks that Fortune 500 boards genuinely worry about, which GitHub fails to address.</a:t>
            </a:r>
            <a:endParaRPr lang="en-US" sz="1000" dirty="0"/>
          </a:p>
        </p:txBody>
      </p:sp>
      <p:sp>
        <p:nvSpPr>
          <p:cNvPr id="4" name="Shape 2"/>
          <p:cNvSpPr/>
          <p:nvPr/>
        </p:nvSpPr>
        <p:spPr>
          <a:xfrm>
            <a:off x="452676" y="1942386"/>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5" name="Shape 3"/>
          <p:cNvSpPr/>
          <p:nvPr/>
        </p:nvSpPr>
        <p:spPr>
          <a:xfrm>
            <a:off x="452676" y="1942386"/>
            <a:ext cx="60960" cy="785574"/>
          </a:xfrm>
          <a:prstGeom prst="roundRect">
            <a:avLst>
              <a:gd name="adj" fmla="val 31828"/>
            </a:avLst>
          </a:prstGeom>
          <a:solidFill>
            <a:srgbClr val="E04F00"/>
          </a:solidFill>
          <a:ln/>
        </p:spPr>
        <p:txBody>
          <a:bodyPr/>
          <a:lstStyle/>
          <a:p>
            <a:endParaRPr lang="en-US"/>
          </a:p>
        </p:txBody>
      </p:sp>
      <p:sp>
        <p:nvSpPr>
          <p:cNvPr id="6" name="Text 4"/>
          <p:cNvSpPr/>
          <p:nvPr/>
        </p:nvSpPr>
        <p:spPr>
          <a:xfrm>
            <a:off x="658178" y="2086928"/>
            <a:ext cx="2787610"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Human Factors &amp; Social Engineering</a:t>
            </a:r>
            <a:endParaRPr lang="en-US" sz="1300" dirty="0"/>
          </a:p>
        </p:txBody>
      </p:sp>
      <p:sp>
        <p:nvSpPr>
          <p:cNvPr id="7" name="Text 5"/>
          <p:cNvSpPr/>
          <p:nvPr/>
        </p:nvSpPr>
        <p:spPr>
          <a:xfrm>
            <a:off x="658178" y="2376607"/>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No defense against phishing or behavioral detection for social-engineered pull requests.</a:t>
            </a:r>
            <a:endParaRPr lang="en-US" sz="1000" dirty="0"/>
          </a:p>
        </p:txBody>
      </p:sp>
      <p:sp>
        <p:nvSpPr>
          <p:cNvPr id="8" name="Shape 6"/>
          <p:cNvSpPr/>
          <p:nvPr/>
        </p:nvSpPr>
        <p:spPr>
          <a:xfrm>
            <a:off x="7379851" y="1942386"/>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9" name="Shape 7"/>
          <p:cNvSpPr/>
          <p:nvPr/>
        </p:nvSpPr>
        <p:spPr>
          <a:xfrm>
            <a:off x="7379851" y="1942386"/>
            <a:ext cx="60960" cy="785574"/>
          </a:xfrm>
          <a:prstGeom prst="roundRect">
            <a:avLst>
              <a:gd name="adj" fmla="val 31828"/>
            </a:avLst>
          </a:prstGeom>
          <a:solidFill>
            <a:srgbClr val="E04F00"/>
          </a:solidFill>
          <a:ln/>
        </p:spPr>
        <p:txBody>
          <a:bodyPr/>
          <a:lstStyle/>
          <a:p>
            <a:endParaRPr lang="en-US"/>
          </a:p>
        </p:txBody>
      </p:sp>
      <p:sp>
        <p:nvSpPr>
          <p:cNvPr id="10" name="Text 8"/>
          <p:cNvSpPr/>
          <p:nvPr/>
        </p:nvSpPr>
        <p:spPr>
          <a:xfrm>
            <a:off x="7585353" y="2086928"/>
            <a:ext cx="1986201"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“Code of Record” Integrity</a:t>
            </a:r>
            <a:endParaRPr lang="en-US" sz="1300" dirty="0"/>
          </a:p>
        </p:txBody>
      </p:sp>
      <p:sp>
        <p:nvSpPr>
          <p:cNvPr id="11" name="Text 9"/>
          <p:cNvSpPr/>
          <p:nvPr/>
        </p:nvSpPr>
        <p:spPr>
          <a:xfrm>
            <a:off x="7585353" y="2376607"/>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Git history can be rewritten, weakening immutability and audit defensibility for regulated industries.</a:t>
            </a:r>
            <a:endParaRPr lang="en-US" sz="1000" dirty="0"/>
          </a:p>
        </p:txBody>
      </p:sp>
      <p:sp>
        <p:nvSpPr>
          <p:cNvPr id="12" name="Shape 10"/>
          <p:cNvSpPr/>
          <p:nvPr/>
        </p:nvSpPr>
        <p:spPr>
          <a:xfrm>
            <a:off x="452676" y="2857262"/>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13" name="Shape 11"/>
          <p:cNvSpPr/>
          <p:nvPr/>
        </p:nvSpPr>
        <p:spPr>
          <a:xfrm>
            <a:off x="452676" y="2857262"/>
            <a:ext cx="60960" cy="785574"/>
          </a:xfrm>
          <a:prstGeom prst="roundRect">
            <a:avLst>
              <a:gd name="adj" fmla="val 31828"/>
            </a:avLst>
          </a:prstGeom>
          <a:solidFill>
            <a:srgbClr val="E04F00"/>
          </a:solidFill>
          <a:ln/>
        </p:spPr>
        <p:txBody>
          <a:bodyPr/>
          <a:lstStyle/>
          <a:p>
            <a:endParaRPr lang="en-US"/>
          </a:p>
        </p:txBody>
      </p:sp>
      <p:sp>
        <p:nvSpPr>
          <p:cNvPr id="14" name="Text 12"/>
          <p:cNvSpPr/>
          <p:nvPr/>
        </p:nvSpPr>
        <p:spPr>
          <a:xfrm>
            <a:off x="658178" y="3001804"/>
            <a:ext cx="2861429"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AI-Powered Threats Targeting GitHub</a:t>
            </a:r>
            <a:endParaRPr lang="en-US" sz="1300" dirty="0"/>
          </a:p>
        </p:txBody>
      </p:sp>
      <p:sp>
        <p:nvSpPr>
          <p:cNvPr id="15" name="Text 13"/>
          <p:cNvSpPr/>
          <p:nvPr/>
        </p:nvSpPr>
        <p:spPr>
          <a:xfrm>
            <a:off x="658178" y="3291483"/>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Absence of ML/AI-driven anomaly detection for poisoned pull requests or camouflaged commits.</a:t>
            </a:r>
            <a:endParaRPr lang="en-US" sz="1000" dirty="0"/>
          </a:p>
        </p:txBody>
      </p:sp>
      <p:sp>
        <p:nvSpPr>
          <p:cNvPr id="16" name="Shape 14"/>
          <p:cNvSpPr/>
          <p:nvPr/>
        </p:nvSpPr>
        <p:spPr>
          <a:xfrm>
            <a:off x="7379851" y="2857262"/>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17" name="Shape 15"/>
          <p:cNvSpPr/>
          <p:nvPr/>
        </p:nvSpPr>
        <p:spPr>
          <a:xfrm>
            <a:off x="7379851" y="2857262"/>
            <a:ext cx="60960" cy="785574"/>
          </a:xfrm>
          <a:prstGeom prst="roundRect">
            <a:avLst>
              <a:gd name="adj" fmla="val 31828"/>
            </a:avLst>
          </a:prstGeom>
          <a:solidFill>
            <a:srgbClr val="E04F00"/>
          </a:solidFill>
          <a:ln/>
        </p:spPr>
        <p:txBody>
          <a:bodyPr/>
          <a:lstStyle/>
          <a:p>
            <a:endParaRPr lang="en-US"/>
          </a:p>
        </p:txBody>
      </p:sp>
      <p:sp>
        <p:nvSpPr>
          <p:cNvPr id="18" name="Text 16"/>
          <p:cNvSpPr/>
          <p:nvPr/>
        </p:nvSpPr>
        <p:spPr>
          <a:xfrm>
            <a:off x="7585353" y="3001804"/>
            <a:ext cx="2726531"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Legal Discovery &amp; E-Discovery Gaps</a:t>
            </a:r>
            <a:endParaRPr lang="en-US" sz="1300" dirty="0"/>
          </a:p>
        </p:txBody>
      </p:sp>
      <p:sp>
        <p:nvSpPr>
          <p:cNvPr id="19" name="Text 17"/>
          <p:cNvSpPr/>
          <p:nvPr/>
        </p:nvSpPr>
        <p:spPr>
          <a:xfrm>
            <a:off x="7585353" y="3291483"/>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GitHub logs are not forensic-grade, making them vulnerable to challenges in legal proceedings.</a:t>
            </a:r>
            <a:endParaRPr lang="en-US" sz="1000" dirty="0"/>
          </a:p>
        </p:txBody>
      </p:sp>
      <p:sp>
        <p:nvSpPr>
          <p:cNvPr id="20" name="Shape 18"/>
          <p:cNvSpPr/>
          <p:nvPr/>
        </p:nvSpPr>
        <p:spPr>
          <a:xfrm>
            <a:off x="452676" y="3772138"/>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21" name="Shape 19"/>
          <p:cNvSpPr/>
          <p:nvPr/>
        </p:nvSpPr>
        <p:spPr>
          <a:xfrm>
            <a:off x="452676" y="3772138"/>
            <a:ext cx="60960" cy="785574"/>
          </a:xfrm>
          <a:prstGeom prst="roundRect">
            <a:avLst>
              <a:gd name="adj" fmla="val 31828"/>
            </a:avLst>
          </a:prstGeom>
          <a:solidFill>
            <a:srgbClr val="E04F00"/>
          </a:solidFill>
          <a:ln/>
        </p:spPr>
        <p:txBody>
          <a:bodyPr/>
          <a:lstStyle/>
          <a:p>
            <a:endParaRPr lang="en-US"/>
          </a:p>
        </p:txBody>
      </p:sp>
      <p:sp>
        <p:nvSpPr>
          <p:cNvPr id="22" name="Text 20"/>
          <p:cNvSpPr/>
          <p:nvPr/>
        </p:nvSpPr>
        <p:spPr>
          <a:xfrm>
            <a:off x="658178" y="3916680"/>
            <a:ext cx="2450306"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Cross-Repo Business Logic Risks</a:t>
            </a:r>
            <a:endParaRPr lang="en-US" sz="1300" dirty="0"/>
          </a:p>
        </p:txBody>
      </p:sp>
      <p:sp>
        <p:nvSpPr>
          <p:cNvPr id="23" name="Text 21"/>
          <p:cNvSpPr/>
          <p:nvPr/>
        </p:nvSpPr>
        <p:spPr>
          <a:xfrm>
            <a:off x="658178" y="4206359"/>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Inability to detect emergent risks from code combining across multiple repos.</a:t>
            </a:r>
            <a:endParaRPr lang="en-US" sz="1000" dirty="0"/>
          </a:p>
        </p:txBody>
      </p:sp>
      <p:sp>
        <p:nvSpPr>
          <p:cNvPr id="24" name="Shape 22"/>
          <p:cNvSpPr/>
          <p:nvPr/>
        </p:nvSpPr>
        <p:spPr>
          <a:xfrm>
            <a:off x="7379851" y="3772138"/>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25" name="Shape 23"/>
          <p:cNvSpPr/>
          <p:nvPr/>
        </p:nvSpPr>
        <p:spPr>
          <a:xfrm>
            <a:off x="7379851" y="3772138"/>
            <a:ext cx="60960" cy="785574"/>
          </a:xfrm>
          <a:prstGeom prst="roundRect">
            <a:avLst>
              <a:gd name="adj" fmla="val 31828"/>
            </a:avLst>
          </a:prstGeom>
          <a:solidFill>
            <a:srgbClr val="E04F00"/>
          </a:solidFill>
          <a:ln/>
        </p:spPr>
        <p:txBody>
          <a:bodyPr/>
          <a:lstStyle/>
          <a:p>
            <a:endParaRPr lang="en-US"/>
          </a:p>
        </p:txBody>
      </p:sp>
      <p:sp>
        <p:nvSpPr>
          <p:cNvPr id="26" name="Text 24"/>
          <p:cNvSpPr/>
          <p:nvPr/>
        </p:nvSpPr>
        <p:spPr>
          <a:xfrm>
            <a:off x="7585353" y="3916680"/>
            <a:ext cx="3084671"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Data Retention &amp; Right-to-Be-Forgotten</a:t>
            </a:r>
            <a:endParaRPr lang="en-US" sz="1300" dirty="0"/>
          </a:p>
        </p:txBody>
      </p:sp>
      <p:sp>
        <p:nvSpPr>
          <p:cNvPr id="27" name="Text 25"/>
          <p:cNvSpPr/>
          <p:nvPr/>
        </p:nvSpPr>
        <p:spPr>
          <a:xfrm>
            <a:off x="7585353" y="4206359"/>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No automated way to detect or purge PII embedded in historical commits for GDPR compliance.</a:t>
            </a:r>
            <a:endParaRPr lang="en-US" sz="1000" dirty="0"/>
          </a:p>
        </p:txBody>
      </p:sp>
      <p:sp>
        <p:nvSpPr>
          <p:cNvPr id="28" name="Shape 26"/>
          <p:cNvSpPr/>
          <p:nvPr/>
        </p:nvSpPr>
        <p:spPr>
          <a:xfrm>
            <a:off x="452676" y="4687014"/>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29" name="Shape 27"/>
          <p:cNvSpPr/>
          <p:nvPr/>
        </p:nvSpPr>
        <p:spPr>
          <a:xfrm>
            <a:off x="452676" y="4687014"/>
            <a:ext cx="60960" cy="785574"/>
          </a:xfrm>
          <a:prstGeom prst="roundRect">
            <a:avLst>
              <a:gd name="adj" fmla="val 31828"/>
            </a:avLst>
          </a:prstGeom>
          <a:solidFill>
            <a:srgbClr val="E04F00"/>
          </a:solidFill>
          <a:ln/>
        </p:spPr>
        <p:txBody>
          <a:bodyPr/>
          <a:lstStyle/>
          <a:p>
            <a:endParaRPr lang="en-US"/>
          </a:p>
        </p:txBody>
      </p:sp>
      <p:sp>
        <p:nvSpPr>
          <p:cNvPr id="30" name="Text 28"/>
          <p:cNvSpPr/>
          <p:nvPr/>
        </p:nvSpPr>
        <p:spPr>
          <a:xfrm>
            <a:off x="658178" y="4831556"/>
            <a:ext cx="2247781"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Weak Accountability Mapping</a:t>
            </a:r>
            <a:endParaRPr lang="en-US" sz="1300" dirty="0"/>
          </a:p>
        </p:txBody>
      </p:sp>
      <p:sp>
        <p:nvSpPr>
          <p:cNvPr id="31" name="Text 29"/>
          <p:cNvSpPr/>
          <p:nvPr/>
        </p:nvSpPr>
        <p:spPr>
          <a:xfrm>
            <a:off x="658178" y="5121235"/>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No mapping of contributors to accountability roles for board-level traceability.</a:t>
            </a:r>
            <a:endParaRPr lang="en-US" sz="1000" dirty="0"/>
          </a:p>
        </p:txBody>
      </p:sp>
      <p:sp>
        <p:nvSpPr>
          <p:cNvPr id="32" name="Shape 30"/>
          <p:cNvSpPr/>
          <p:nvPr/>
        </p:nvSpPr>
        <p:spPr>
          <a:xfrm>
            <a:off x="7379851" y="4687014"/>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33" name="Shape 31"/>
          <p:cNvSpPr/>
          <p:nvPr/>
        </p:nvSpPr>
        <p:spPr>
          <a:xfrm>
            <a:off x="7379851" y="4687014"/>
            <a:ext cx="60960" cy="785574"/>
          </a:xfrm>
          <a:prstGeom prst="roundRect">
            <a:avLst>
              <a:gd name="adj" fmla="val 31828"/>
            </a:avLst>
          </a:prstGeom>
          <a:solidFill>
            <a:srgbClr val="E04F00"/>
          </a:solidFill>
          <a:ln/>
        </p:spPr>
        <p:txBody>
          <a:bodyPr/>
          <a:lstStyle/>
          <a:p>
            <a:endParaRPr lang="en-US"/>
          </a:p>
        </p:txBody>
      </p:sp>
      <p:sp>
        <p:nvSpPr>
          <p:cNvPr id="34" name="Text 32"/>
          <p:cNvSpPr/>
          <p:nvPr/>
        </p:nvSpPr>
        <p:spPr>
          <a:xfrm>
            <a:off x="7585353" y="4831556"/>
            <a:ext cx="2591872"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Cloud Dependency &amp; Lock-In Risk</a:t>
            </a:r>
            <a:endParaRPr lang="en-US" sz="1300" dirty="0"/>
          </a:p>
        </p:txBody>
      </p:sp>
      <p:sp>
        <p:nvSpPr>
          <p:cNvPr id="35" name="Text 33"/>
          <p:cNvSpPr/>
          <p:nvPr/>
        </p:nvSpPr>
        <p:spPr>
          <a:xfrm>
            <a:off x="7585353" y="5121235"/>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Reliance on Microsoft's ecosystem poses risks if GitHub's policies conflict with business needs.</a:t>
            </a:r>
            <a:endParaRPr lang="en-US" sz="1000" dirty="0"/>
          </a:p>
        </p:txBody>
      </p:sp>
      <p:sp>
        <p:nvSpPr>
          <p:cNvPr id="36" name="Shape 34"/>
          <p:cNvSpPr/>
          <p:nvPr/>
        </p:nvSpPr>
        <p:spPr>
          <a:xfrm>
            <a:off x="452676" y="5601891"/>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37" name="Shape 35"/>
          <p:cNvSpPr/>
          <p:nvPr/>
        </p:nvSpPr>
        <p:spPr>
          <a:xfrm>
            <a:off x="452676" y="5601891"/>
            <a:ext cx="60960" cy="785574"/>
          </a:xfrm>
          <a:prstGeom prst="roundRect">
            <a:avLst>
              <a:gd name="adj" fmla="val 31828"/>
            </a:avLst>
          </a:prstGeom>
          <a:solidFill>
            <a:srgbClr val="E04F00"/>
          </a:solidFill>
          <a:ln/>
        </p:spPr>
        <p:txBody>
          <a:bodyPr/>
          <a:lstStyle/>
          <a:p>
            <a:endParaRPr lang="en-US"/>
          </a:p>
        </p:txBody>
      </p:sp>
      <p:sp>
        <p:nvSpPr>
          <p:cNvPr id="38" name="Text 36"/>
          <p:cNvSpPr/>
          <p:nvPr/>
        </p:nvSpPr>
        <p:spPr>
          <a:xfrm>
            <a:off x="658178" y="5746433"/>
            <a:ext cx="2801064"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Insecure Build &amp; Deployment Chains</a:t>
            </a:r>
            <a:endParaRPr lang="en-US" sz="1300" dirty="0"/>
          </a:p>
        </p:txBody>
      </p:sp>
      <p:sp>
        <p:nvSpPr>
          <p:cNvPr id="39" name="Text 37"/>
          <p:cNvSpPr/>
          <p:nvPr/>
        </p:nvSpPr>
        <p:spPr>
          <a:xfrm>
            <a:off x="658178" y="6036112"/>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Misconfigurations in GitHub Actions can leak secrets or introduce poisoned artifacts.</a:t>
            </a:r>
            <a:endParaRPr lang="en-US" sz="1000" dirty="0"/>
          </a:p>
        </p:txBody>
      </p:sp>
      <p:sp>
        <p:nvSpPr>
          <p:cNvPr id="40" name="Shape 38"/>
          <p:cNvSpPr/>
          <p:nvPr/>
        </p:nvSpPr>
        <p:spPr>
          <a:xfrm>
            <a:off x="7379851" y="5601891"/>
            <a:ext cx="6797873" cy="785574"/>
          </a:xfrm>
          <a:prstGeom prst="roundRect">
            <a:avLst>
              <a:gd name="adj" fmla="val 2470"/>
            </a:avLst>
          </a:prstGeom>
          <a:solidFill>
            <a:srgbClr val="FFFFFF"/>
          </a:solidFill>
          <a:ln w="15240">
            <a:solidFill>
              <a:srgbClr val="D8D4D4"/>
            </a:solidFill>
            <a:prstDash val="solid"/>
          </a:ln>
        </p:spPr>
        <p:txBody>
          <a:bodyPr/>
          <a:lstStyle/>
          <a:p>
            <a:endParaRPr lang="en-US"/>
          </a:p>
        </p:txBody>
      </p:sp>
      <p:sp>
        <p:nvSpPr>
          <p:cNvPr id="41" name="Shape 39"/>
          <p:cNvSpPr/>
          <p:nvPr/>
        </p:nvSpPr>
        <p:spPr>
          <a:xfrm>
            <a:off x="7379851" y="5601891"/>
            <a:ext cx="60960" cy="785574"/>
          </a:xfrm>
          <a:prstGeom prst="roundRect">
            <a:avLst>
              <a:gd name="adj" fmla="val 31828"/>
            </a:avLst>
          </a:prstGeom>
          <a:solidFill>
            <a:srgbClr val="E04F00"/>
          </a:solidFill>
          <a:ln/>
        </p:spPr>
        <p:txBody>
          <a:bodyPr/>
          <a:lstStyle/>
          <a:p>
            <a:endParaRPr lang="en-US"/>
          </a:p>
        </p:txBody>
      </p:sp>
      <p:sp>
        <p:nvSpPr>
          <p:cNvPr id="42" name="Text 40"/>
          <p:cNvSpPr/>
          <p:nvPr/>
        </p:nvSpPr>
        <p:spPr>
          <a:xfrm>
            <a:off x="7585353" y="5746433"/>
            <a:ext cx="2348508" cy="212169"/>
          </a:xfrm>
          <a:prstGeom prst="rect">
            <a:avLst/>
          </a:prstGeom>
          <a:noFill/>
          <a:ln/>
        </p:spPr>
        <p:txBody>
          <a:bodyPr wrap="none" lIns="0" tIns="0" rIns="0" bIns="0" rtlCol="0" anchor="t"/>
          <a:lstStyle/>
          <a:p>
            <a:pPr marL="0" indent="0" algn="l">
              <a:lnSpc>
                <a:spcPts val="1650"/>
              </a:lnSpc>
              <a:buNone/>
            </a:pPr>
            <a:r>
              <a:rPr lang="en-US" sz="1300" dirty="0">
                <a:solidFill>
                  <a:srgbClr val="383838"/>
                </a:solidFill>
                <a:latin typeface="PT Serif" pitchFamily="34" charset="0"/>
                <a:ea typeface="PT Serif" pitchFamily="34" charset="-122"/>
                <a:cs typeface="PT Serif" pitchFamily="34" charset="-120"/>
              </a:rPr>
              <a:t>Silent Repo Fork &amp; Clone Risks</a:t>
            </a:r>
            <a:endParaRPr lang="en-US" sz="1300" dirty="0"/>
          </a:p>
        </p:txBody>
      </p:sp>
      <p:sp>
        <p:nvSpPr>
          <p:cNvPr id="43" name="Text 41"/>
          <p:cNvSpPr/>
          <p:nvPr/>
        </p:nvSpPr>
        <p:spPr>
          <a:xfrm>
            <a:off x="7585353" y="6036112"/>
            <a:ext cx="6447830" cy="206812"/>
          </a:xfrm>
          <a:prstGeom prst="rect">
            <a:avLst/>
          </a:prstGeom>
          <a:noFill/>
          <a:ln/>
        </p:spPr>
        <p:txBody>
          <a:bodyPr wrap="none" lIns="0" tIns="0" rIns="0" bIns="0" rtlCol="0" anchor="t"/>
          <a:lstStyle/>
          <a:p>
            <a:pPr marL="0" indent="0" algn="l">
              <a:lnSpc>
                <a:spcPts val="1600"/>
              </a:lnSpc>
              <a:buNone/>
            </a:pPr>
            <a:r>
              <a:rPr lang="en-US" sz="1000" dirty="0">
                <a:solidFill>
                  <a:srgbClr val="383838"/>
                </a:solidFill>
                <a:latin typeface="DM Sans" pitchFamily="34" charset="0"/>
                <a:ea typeface="DM Sans" pitchFamily="34" charset="-122"/>
                <a:cs typeface="DM Sans" pitchFamily="34" charset="-120"/>
              </a:rPr>
              <a:t>Lack of visibility into where cloned repos go or how they are used once outside GitHub's control.</a:t>
            </a:r>
            <a:endParaRPr lang="en-US" sz="1000" dirty="0"/>
          </a:p>
        </p:txBody>
      </p:sp>
      <p:sp>
        <p:nvSpPr>
          <p:cNvPr id="44" name="Text 42"/>
          <p:cNvSpPr/>
          <p:nvPr/>
        </p:nvSpPr>
        <p:spPr>
          <a:xfrm>
            <a:off x="646628" y="6678454"/>
            <a:ext cx="13531096" cy="413623"/>
          </a:xfrm>
          <a:prstGeom prst="rect">
            <a:avLst/>
          </a:prstGeom>
          <a:noFill/>
          <a:ln/>
        </p:spPr>
        <p:txBody>
          <a:bodyPr wrap="square" lIns="0" tIns="0" rIns="0" bIns="0" rtlCol="0" anchor="t"/>
          <a:lstStyle/>
          <a:p>
            <a:pPr marL="0" indent="0" algn="l">
              <a:lnSpc>
                <a:spcPts val="1600"/>
              </a:lnSpc>
              <a:buNone/>
            </a:pPr>
            <a:r>
              <a:rPr lang="en-US" sz="1000" dirty="0">
                <a:solidFill>
                  <a:srgbClr val="E04F00"/>
                </a:solidFill>
                <a:latin typeface="DM Sans" pitchFamily="34" charset="0"/>
                <a:ea typeface="DM Sans" pitchFamily="34" charset="-122"/>
                <a:cs typeface="DM Sans" pitchFamily="34" charset="-120"/>
              </a:rPr>
              <a:t>Why These Matter:</a:t>
            </a:r>
            <a:r>
              <a:rPr lang="en-US" sz="1000" dirty="0">
                <a:solidFill>
                  <a:srgbClr val="383838"/>
                </a:solidFill>
                <a:latin typeface="DM Sans" pitchFamily="34" charset="0"/>
                <a:ea typeface="DM Sans" pitchFamily="34" charset="-122"/>
                <a:cs typeface="DM Sans" pitchFamily="34" charset="-120"/>
              </a:rPr>
              <a:t> GitHub Enterprise is collaboration-grade, not compliance-grade. It tracks code but doesn’t govern enterprises, leaving room for systemic breaches, regulatory failures, operational outages, and reputation collapse.</a:t>
            </a:r>
            <a:endParaRPr lang="en-US" sz="1000" dirty="0"/>
          </a:p>
        </p:txBody>
      </p:sp>
      <p:sp>
        <p:nvSpPr>
          <p:cNvPr id="45" name="Shape 43"/>
          <p:cNvSpPr/>
          <p:nvPr/>
        </p:nvSpPr>
        <p:spPr>
          <a:xfrm>
            <a:off x="452676" y="6532959"/>
            <a:ext cx="15240" cy="704612"/>
          </a:xfrm>
          <a:prstGeom prst="rect">
            <a:avLst/>
          </a:prstGeom>
          <a:solidFill>
            <a:srgbClr val="E04F00"/>
          </a:solidFill>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170515" y="729496"/>
            <a:ext cx="8289250" cy="439341"/>
          </a:xfrm>
          <a:prstGeom prst="rect">
            <a:avLst/>
          </a:prstGeom>
          <a:noFill/>
          <a:ln/>
        </p:spPr>
        <p:txBody>
          <a:bodyPr wrap="none" lIns="0" tIns="0" rIns="0" bIns="0" rtlCol="0" anchor="t"/>
          <a:lstStyle/>
          <a:p>
            <a:pPr marL="0" indent="0" algn="ctr">
              <a:lnSpc>
                <a:spcPts val="3450"/>
              </a:lnSpc>
              <a:buNone/>
            </a:pPr>
            <a:r>
              <a:rPr lang="en-US" sz="2750" dirty="0">
                <a:solidFill>
                  <a:srgbClr val="020202"/>
                </a:solidFill>
                <a:latin typeface="PT Serif" pitchFamily="34" charset="0"/>
                <a:ea typeface="PT Serif" pitchFamily="34" charset="-122"/>
                <a:cs typeface="PT Serif" pitchFamily="34" charset="-120"/>
              </a:rPr>
              <a:t>Tranche 1: Cybersecurity &amp; Compliance Gaps (51-70)</a:t>
            </a:r>
            <a:endParaRPr lang="en-US" sz="2750" dirty="0"/>
          </a:p>
        </p:txBody>
      </p:sp>
      <p:sp>
        <p:nvSpPr>
          <p:cNvPr id="3" name="Text 1"/>
          <p:cNvSpPr/>
          <p:nvPr/>
        </p:nvSpPr>
        <p:spPr>
          <a:xfrm>
            <a:off x="585668" y="1503521"/>
            <a:ext cx="13459063" cy="267772"/>
          </a:xfrm>
          <a:prstGeom prst="rect">
            <a:avLst/>
          </a:prstGeom>
          <a:noFill/>
          <a:ln/>
        </p:spPr>
        <p:txBody>
          <a:bodyPr wrap="none" lIns="0" tIns="0" rIns="0" bIns="0" rtlCol="0" anchor="t"/>
          <a:lstStyle/>
          <a:p>
            <a:pPr marL="0" indent="0" algn="ctr">
              <a:lnSpc>
                <a:spcPts val="2100"/>
              </a:lnSpc>
              <a:buNone/>
            </a:pPr>
            <a:r>
              <a:rPr lang="en-US" sz="1300" dirty="0">
                <a:solidFill>
                  <a:srgbClr val="383838"/>
                </a:solidFill>
                <a:latin typeface="DM Sans" pitchFamily="34" charset="0"/>
                <a:ea typeface="DM Sans" pitchFamily="34" charset="-122"/>
                <a:cs typeface="DM Sans" pitchFamily="34" charset="-120"/>
              </a:rPr>
              <a:t>We're systematically expanding the risk landscape. Here, we highlight critical cybersecurity vulnerabilities and persistent compliance and legal gaps.</a:t>
            </a:r>
            <a:endParaRPr lang="en-US" sz="1300" dirty="0"/>
          </a:p>
        </p:txBody>
      </p:sp>
      <p:sp>
        <p:nvSpPr>
          <p:cNvPr id="4" name="Text 2"/>
          <p:cNvSpPr/>
          <p:nvPr/>
        </p:nvSpPr>
        <p:spPr>
          <a:xfrm>
            <a:off x="2512576" y="2126813"/>
            <a:ext cx="2671643" cy="337066"/>
          </a:xfrm>
          <a:prstGeom prst="rect">
            <a:avLst/>
          </a:prstGeom>
          <a:noFill/>
          <a:ln/>
        </p:spPr>
        <p:txBody>
          <a:bodyPr wrap="none" lIns="0" tIns="0" rIns="0" bIns="0" rtlCol="0" anchor="t"/>
          <a:lstStyle/>
          <a:p>
            <a:pPr marL="0" indent="0" algn="ctr">
              <a:lnSpc>
                <a:spcPts val="2550"/>
              </a:lnSpc>
              <a:buNone/>
            </a:pPr>
            <a:r>
              <a:rPr lang="en-US" sz="2050" dirty="0">
                <a:solidFill>
                  <a:srgbClr val="000000"/>
                </a:solidFill>
                <a:latin typeface="PT Serif" pitchFamily="34" charset="0"/>
                <a:ea typeface="PT Serif" pitchFamily="34" charset="-122"/>
                <a:cs typeface="PT Serif" pitchFamily="34" charset="-120"/>
              </a:rPr>
              <a:t>🔐</a:t>
            </a:r>
            <a:r>
              <a:rPr lang="en-US" sz="2050" dirty="0">
                <a:solidFill>
                  <a:srgbClr val="020202"/>
                </a:solidFill>
                <a:latin typeface="PT Serif" pitchFamily="34" charset="0"/>
                <a:ea typeface="PT Serif" pitchFamily="34" charset="-122"/>
                <a:cs typeface="PT Serif" pitchFamily="34" charset="-120"/>
              </a:rPr>
              <a:t> Cybersecurity Risks</a:t>
            </a:r>
            <a:endParaRPr lang="en-US" sz="2050" dirty="0"/>
          </a:p>
        </p:txBody>
      </p:sp>
      <p:sp>
        <p:nvSpPr>
          <p:cNvPr id="5" name="Text 3"/>
          <p:cNvSpPr/>
          <p:nvPr/>
        </p:nvSpPr>
        <p:spPr>
          <a:xfrm>
            <a:off x="585668" y="2631162"/>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Multi-tenancy Exposure:</a:t>
            </a:r>
            <a:r>
              <a:rPr lang="en-US" sz="1300" dirty="0">
                <a:solidFill>
                  <a:srgbClr val="383838"/>
                </a:solidFill>
                <a:latin typeface="DM Sans" pitchFamily="34" charset="0"/>
                <a:ea typeface="DM Sans" pitchFamily="34" charset="-122"/>
                <a:cs typeface="DM Sans" pitchFamily="34" charset="-120"/>
              </a:rPr>
              <a:t> Accidental repo access overlap.</a:t>
            </a:r>
            <a:endParaRPr lang="en-US" sz="1300" dirty="0"/>
          </a:p>
        </p:txBody>
      </p:sp>
      <p:sp>
        <p:nvSpPr>
          <p:cNvPr id="6" name="Text 4"/>
          <p:cNvSpPr/>
          <p:nvPr/>
        </p:nvSpPr>
        <p:spPr>
          <a:xfrm>
            <a:off x="585668" y="2957393"/>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Token &amp; Credential Leakage:</a:t>
            </a:r>
            <a:r>
              <a:rPr lang="en-US" sz="1300" dirty="0">
                <a:solidFill>
                  <a:srgbClr val="383838"/>
                </a:solidFill>
                <a:latin typeface="DM Sans" pitchFamily="34" charset="0"/>
                <a:ea typeface="DM Sans" pitchFamily="34" charset="-122"/>
                <a:cs typeface="DM Sans" pitchFamily="34" charset="-120"/>
              </a:rPr>
              <a:t> Misses custom or enterprise-specific credentials.</a:t>
            </a:r>
            <a:endParaRPr lang="en-US" sz="1300" dirty="0"/>
          </a:p>
        </p:txBody>
      </p:sp>
      <p:sp>
        <p:nvSpPr>
          <p:cNvPr id="7" name="Text 5"/>
          <p:cNvSpPr/>
          <p:nvPr/>
        </p:nvSpPr>
        <p:spPr>
          <a:xfrm>
            <a:off x="585668" y="3283625"/>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Insider Credential Reuse:</a:t>
            </a:r>
            <a:r>
              <a:rPr lang="en-US" sz="1300" dirty="0">
                <a:solidFill>
                  <a:srgbClr val="383838"/>
                </a:solidFill>
                <a:latin typeface="DM Sans" pitchFamily="34" charset="0"/>
                <a:ea typeface="DM Sans" pitchFamily="34" charset="-122"/>
                <a:cs typeface="DM Sans" pitchFamily="34" charset="-120"/>
              </a:rPr>
              <a:t> No enforcement of enterprise credential hygiene.</a:t>
            </a:r>
            <a:endParaRPr lang="en-US" sz="1300" dirty="0"/>
          </a:p>
        </p:txBody>
      </p:sp>
      <p:sp>
        <p:nvSpPr>
          <p:cNvPr id="8" name="Text 6"/>
          <p:cNvSpPr/>
          <p:nvPr/>
        </p:nvSpPr>
        <p:spPr>
          <a:xfrm>
            <a:off x="585668" y="3609856"/>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No Hardware Security Enforcement:</a:t>
            </a:r>
            <a:r>
              <a:rPr lang="en-US" sz="1300" dirty="0">
                <a:solidFill>
                  <a:srgbClr val="383838"/>
                </a:solidFill>
                <a:latin typeface="DM Sans" pitchFamily="34" charset="0"/>
                <a:ea typeface="DM Sans" pitchFamily="34" charset="-122"/>
                <a:cs typeface="DM Sans" pitchFamily="34" charset="-120"/>
              </a:rPr>
              <a:t> Relies on external IdP configs.</a:t>
            </a:r>
            <a:endParaRPr lang="en-US" sz="1300" dirty="0"/>
          </a:p>
        </p:txBody>
      </p:sp>
      <p:sp>
        <p:nvSpPr>
          <p:cNvPr id="9" name="Text 7"/>
          <p:cNvSpPr/>
          <p:nvPr/>
        </p:nvSpPr>
        <p:spPr>
          <a:xfrm>
            <a:off x="585668" y="3936087"/>
            <a:ext cx="6525458" cy="535543"/>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Lateral Movement Blindness:</a:t>
            </a:r>
            <a:r>
              <a:rPr lang="en-US" sz="1300" dirty="0">
                <a:solidFill>
                  <a:srgbClr val="383838"/>
                </a:solidFill>
                <a:latin typeface="DM Sans" pitchFamily="34" charset="0"/>
                <a:ea typeface="DM Sans" pitchFamily="34" charset="-122"/>
                <a:cs typeface="DM Sans" pitchFamily="34" charset="-120"/>
              </a:rPr>
              <a:t> No prevention of attackers pivoting across the org.</a:t>
            </a:r>
            <a:endParaRPr lang="en-US" sz="1300" dirty="0"/>
          </a:p>
        </p:txBody>
      </p:sp>
      <p:sp>
        <p:nvSpPr>
          <p:cNvPr id="10" name="Text 8"/>
          <p:cNvSpPr/>
          <p:nvPr/>
        </p:nvSpPr>
        <p:spPr>
          <a:xfrm>
            <a:off x="585668" y="4530090"/>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No Real-Time Threat Intel:</a:t>
            </a:r>
            <a:r>
              <a:rPr lang="en-US" sz="1300" dirty="0">
                <a:solidFill>
                  <a:srgbClr val="383838"/>
                </a:solidFill>
                <a:latin typeface="DM Sans" pitchFamily="34" charset="0"/>
                <a:ea typeface="DM Sans" pitchFamily="34" charset="-122"/>
                <a:cs typeface="DM Sans" pitchFamily="34" charset="-120"/>
              </a:rPr>
              <a:t> Doesn't ingest global threat feeds.</a:t>
            </a:r>
            <a:endParaRPr lang="en-US" sz="1300" dirty="0"/>
          </a:p>
        </p:txBody>
      </p:sp>
      <p:sp>
        <p:nvSpPr>
          <p:cNvPr id="11" name="Text 9"/>
          <p:cNvSpPr/>
          <p:nvPr/>
        </p:nvSpPr>
        <p:spPr>
          <a:xfrm>
            <a:off x="585668" y="4856321"/>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Vulnerable GitHub Actions:</a:t>
            </a:r>
            <a:r>
              <a:rPr lang="en-US" sz="1300" dirty="0">
                <a:solidFill>
                  <a:srgbClr val="383838"/>
                </a:solidFill>
                <a:latin typeface="DM Sans" pitchFamily="34" charset="0"/>
                <a:ea typeface="DM Sans" pitchFamily="34" charset="-122"/>
                <a:cs typeface="DM Sans" pitchFamily="34" charset="-120"/>
              </a:rPr>
              <a:t> Marketplace Actions may be compromised.</a:t>
            </a:r>
            <a:endParaRPr lang="en-US" sz="1300" dirty="0"/>
          </a:p>
        </p:txBody>
      </p:sp>
      <p:sp>
        <p:nvSpPr>
          <p:cNvPr id="12" name="Text 10"/>
          <p:cNvSpPr/>
          <p:nvPr/>
        </p:nvSpPr>
        <p:spPr>
          <a:xfrm>
            <a:off x="585668" y="5182553"/>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Repo Poisoning Risks:</a:t>
            </a:r>
            <a:r>
              <a:rPr lang="en-US" sz="1300" dirty="0">
                <a:solidFill>
                  <a:srgbClr val="383838"/>
                </a:solidFill>
                <a:latin typeface="DM Sans" pitchFamily="34" charset="0"/>
                <a:ea typeface="DM Sans" pitchFamily="34" charset="-122"/>
                <a:cs typeface="DM Sans" pitchFamily="34" charset="-120"/>
              </a:rPr>
              <a:t> Attackers create fake repos.</a:t>
            </a:r>
            <a:endParaRPr lang="en-US" sz="1300" dirty="0"/>
          </a:p>
        </p:txBody>
      </p:sp>
      <p:sp>
        <p:nvSpPr>
          <p:cNvPr id="13" name="Text 11"/>
          <p:cNvSpPr/>
          <p:nvPr/>
        </p:nvSpPr>
        <p:spPr>
          <a:xfrm>
            <a:off x="585668" y="5508784"/>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No Data Loss Prevention (DLP):</a:t>
            </a:r>
            <a:r>
              <a:rPr lang="en-US" sz="1300" dirty="0">
                <a:solidFill>
                  <a:srgbClr val="383838"/>
                </a:solidFill>
                <a:latin typeface="DM Sans" pitchFamily="34" charset="0"/>
                <a:ea typeface="DM Sans" pitchFamily="34" charset="-122"/>
                <a:cs typeface="DM Sans" pitchFamily="34" charset="-120"/>
              </a:rPr>
              <a:t> Can't prevent sensitive data paste.</a:t>
            </a:r>
            <a:endParaRPr lang="en-US" sz="1300" dirty="0"/>
          </a:p>
        </p:txBody>
      </p:sp>
      <p:sp>
        <p:nvSpPr>
          <p:cNvPr id="14" name="Text 12"/>
          <p:cNvSpPr/>
          <p:nvPr/>
        </p:nvSpPr>
        <p:spPr>
          <a:xfrm>
            <a:off x="585668" y="5835015"/>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Inadequate Malware Defense:</a:t>
            </a:r>
            <a:r>
              <a:rPr lang="en-US" sz="1300" dirty="0">
                <a:solidFill>
                  <a:srgbClr val="383838"/>
                </a:solidFill>
                <a:latin typeface="DM Sans" pitchFamily="34" charset="0"/>
                <a:ea typeface="DM Sans" pitchFamily="34" charset="-122"/>
                <a:cs typeface="DM Sans" pitchFamily="34" charset="-120"/>
              </a:rPr>
              <a:t> Doesn't scan binary files in repos.</a:t>
            </a:r>
            <a:endParaRPr lang="en-US" sz="1300" dirty="0"/>
          </a:p>
        </p:txBody>
      </p:sp>
      <p:sp>
        <p:nvSpPr>
          <p:cNvPr id="15" name="Text 13"/>
          <p:cNvSpPr/>
          <p:nvPr/>
        </p:nvSpPr>
        <p:spPr>
          <a:xfrm>
            <a:off x="9087922" y="2126813"/>
            <a:ext cx="3403283" cy="337066"/>
          </a:xfrm>
          <a:prstGeom prst="rect">
            <a:avLst/>
          </a:prstGeom>
          <a:noFill/>
          <a:ln/>
        </p:spPr>
        <p:txBody>
          <a:bodyPr wrap="none" lIns="0" tIns="0" rIns="0" bIns="0" rtlCol="0" anchor="t"/>
          <a:lstStyle/>
          <a:p>
            <a:pPr marL="0" indent="0" algn="ctr">
              <a:lnSpc>
                <a:spcPts val="2550"/>
              </a:lnSpc>
              <a:buNone/>
            </a:pPr>
            <a:r>
              <a:rPr lang="en-US" sz="2050" dirty="0">
                <a:solidFill>
                  <a:srgbClr val="000000"/>
                </a:solidFill>
                <a:latin typeface="PT Serif" pitchFamily="34" charset="0"/>
                <a:ea typeface="PT Serif" pitchFamily="34" charset="-122"/>
                <a:cs typeface="PT Serif" pitchFamily="34" charset="-120"/>
              </a:rPr>
              <a:t>⚖️</a:t>
            </a:r>
            <a:r>
              <a:rPr lang="en-US" sz="2050" dirty="0">
                <a:solidFill>
                  <a:srgbClr val="020202"/>
                </a:solidFill>
                <a:latin typeface="PT Serif" pitchFamily="34" charset="0"/>
                <a:ea typeface="PT Serif" pitchFamily="34" charset="-122"/>
                <a:cs typeface="PT Serif" pitchFamily="34" charset="-120"/>
              </a:rPr>
              <a:t> Compliance &amp; Legal Gaps</a:t>
            </a:r>
            <a:endParaRPr lang="en-US" sz="2050" dirty="0"/>
          </a:p>
        </p:txBody>
      </p:sp>
      <p:sp>
        <p:nvSpPr>
          <p:cNvPr id="16" name="Text 14"/>
          <p:cNvSpPr/>
          <p:nvPr/>
        </p:nvSpPr>
        <p:spPr>
          <a:xfrm>
            <a:off x="7526893" y="2631162"/>
            <a:ext cx="6525458" cy="535543"/>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No Jurisdiction-Aware Governance:</a:t>
            </a:r>
            <a:r>
              <a:rPr lang="en-US" sz="1300" dirty="0">
                <a:solidFill>
                  <a:srgbClr val="383838"/>
                </a:solidFill>
                <a:latin typeface="DM Sans" pitchFamily="34" charset="0"/>
                <a:ea typeface="DM Sans" pitchFamily="34" charset="-122"/>
                <a:cs typeface="DM Sans" pitchFamily="34" charset="-120"/>
              </a:rPr>
              <a:t> Doesn't enforce local compliance automatically.</a:t>
            </a:r>
            <a:endParaRPr lang="en-US" sz="1300" dirty="0"/>
          </a:p>
        </p:txBody>
      </p:sp>
      <p:sp>
        <p:nvSpPr>
          <p:cNvPr id="17" name="Text 15"/>
          <p:cNvSpPr/>
          <p:nvPr/>
        </p:nvSpPr>
        <p:spPr>
          <a:xfrm>
            <a:off x="7526893" y="3225165"/>
            <a:ext cx="6525458" cy="535543"/>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FOIA/Public Sector Compliance:</a:t>
            </a:r>
            <a:r>
              <a:rPr lang="en-US" sz="1300" dirty="0">
                <a:solidFill>
                  <a:srgbClr val="383838"/>
                </a:solidFill>
                <a:latin typeface="DM Sans" pitchFamily="34" charset="0"/>
                <a:ea typeface="DM Sans" pitchFamily="34" charset="-122"/>
                <a:cs typeface="DM Sans" pitchFamily="34" charset="-120"/>
              </a:rPr>
              <a:t> Logs aren’t court-grade for government agencies.</a:t>
            </a:r>
            <a:endParaRPr lang="en-US" sz="1300" dirty="0"/>
          </a:p>
        </p:txBody>
      </p:sp>
      <p:sp>
        <p:nvSpPr>
          <p:cNvPr id="18" name="Text 16"/>
          <p:cNvSpPr/>
          <p:nvPr/>
        </p:nvSpPr>
        <p:spPr>
          <a:xfrm>
            <a:off x="7526893" y="3819168"/>
            <a:ext cx="6525458" cy="535543"/>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No Contractual Compliance Layer:</a:t>
            </a:r>
            <a:r>
              <a:rPr lang="en-US" sz="1300" dirty="0">
                <a:solidFill>
                  <a:srgbClr val="383838"/>
                </a:solidFill>
                <a:latin typeface="DM Sans" pitchFamily="34" charset="0"/>
                <a:ea typeface="DM Sans" pitchFamily="34" charset="-122"/>
                <a:cs typeface="DM Sans" pitchFamily="34" charset="-120"/>
              </a:rPr>
              <a:t> Can't enforce client contract clauses directly.</a:t>
            </a:r>
            <a:endParaRPr lang="en-US" sz="1300" dirty="0"/>
          </a:p>
        </p:txBody>
      </p:sp>
      <p:sp>
        <p:nvSpPr>
          <p:cNvPr id="19" name="Text 17"/>
          <p:cNvSpPr/>
          <p:nvPr/>
        </p:nvSpPr>
        <p:spPr>
          <a:xfrm>
            <a:off x="7526893" y="4413171"/>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Retention Law Gaps:</a:t>
            </a:r>
            <a:r>
              <a:rPr lang="en-US" sz="1300" dirty="0">
                <a:solidFill>
                  <a:srgbClr val="383838"/>
                </a:solidFill>
                <a:latin typeface="DM Sans" pitchFamily="34" charset="0"/>
                <a:ea typeface="DM Sans" pitchFamily="34" charset="-122"/>
                <a:cs typeface="DM Sans" pitchFamily="34" charset="-120"/>
              </a:rPr>
              <a:t> Doesn't ensure immutable archival for mandated periods.</a:t>
            </a:r>
            <a:endParaRPr lang="en-US" sz="1300" dirty="0"/>
          </a:p>
        </p:txBody>
      </p:sp>
      <p:sp>
        <p:nvSpPr>
          <p:cNvPr id="20" name="Text 18"/>
          <p:cNvSpPr/>
          <p:nvPr/>
        </p:nvSpPr>
        <p:spPr>
          <a:xfrm>
            <a:off x="7526893" y="4739402"/>
            <a:ext cx="6525458" cy="535543"/>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No Right-to-Delete Guarantees:</a:t>
            </a:r>
            <a:r>
              <a:rPr lang="en-US" sz="1300" dirty="0">
                <a:solidFill>
                  <a:srgbClr val="383838"/>
                </a:solidFill>
                <a:latin typeface="DM Sans" pitchFamily="34" charset="0"/>
                <a:ea typeface="DM Sans" pitchFamily="34" charset="-122"/>
                <a:cs typeface="DM Sans" pitchFamily="34" charset="-120"/>
              </a:rPr>
              <a:t> GDPR's "right to be forgotten" not enforced in history.</a:t>
            </a:r>
            <a:endParaRPr lang="en-US" sz="1300" dirty="0"/>
          </a:p>
        </p:txBody>
      </p:sp>
      <p:sp>
        <p:nvSpPr>
          <p:cNvPr id="21" name="Text 19"/>
          <p:cNvSpPr/>
          <p:nvPr/>
        </p:nvSpPr>
        <p:spPr>
          <a:xfrm>
            <a:off x="7526893" y="5333405"/>
            <a:ext cx="6525458" cy="535543"/>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Antitrust &amp; Export Control Risks:</a:t>
            </a:r>
            <a:r>
              <a:rPr lang="en-US" sz="1300" dirty="0">
                <a:solidFill>
                  <a:srgbClr val="383838"/>
                </a:solidFill>
                <a:latin typeface="DM Sans" pitchFamily="34" charset="0"/>
                <a:ea typeface="DM Sans" pitchFamily="34" charset="-122"/>
                <a:cs typeface="DM Sans" pitchFamily="34" charset="-120"/>
              </a:rPr>
              <a:t> Doesn't enforce enterprise-specific restrictions.</a:t>
            </a:r>
            <a:endParaRPr lang="en-US" sz="1300" dirty="0"/>
          </a:p>
        </p:txBody>
      </p:sp>
      <p:sp>
        <p:nvSpPr>
          <p:cNvPr id="22" name="Text 20"/>
          <p:cNvSpPr/>
          <p:nvPr/>
        </p:nvSpPr>
        <p:spPr>
          <a:xfrm>
            <a:off x="7526893" y="5927408"/>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Weak Legal Attribution:</a:t>
            </a:r>
            <a:r>
              <a:rPr lang="en-US" sz="1300" dirty="0">
                <a:solidFill>
                  <a:srgbClr val="383838"/>
                </a:solidFill>
                <a:latin typeface="DM Sans" pitchFamily="34" charset="0"/>
                <a:ea typeface="DM Sans" pitchFamily="34" charset="-122"/>
                <a:cs typeface="DM Sans" pitchFamily="34" charset="-120"/>
              </a:rPr>
              <a:t> Hard for legal accountability.</a:t>
            </a:r>
            <a:endParaRPr lang="en-US" sz="1300" dirty="0"/>
          </a:p>
        </p:txBody>
      </p:sp>
      <p:sp>
        <p:nvSpPr>
          <p:cNvPr id="23" name="Text 21"/>
          <p:cNvSpPr/>
          <p:nvPr/>
        </p:nvSpPr>
        <p:spPr>
          <a:xfrm>
            <a:off x="7526893" y="6253639"/>
            <a:ext cx="6525458" cy="535543"/>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No ESG/Climate Reporting Controls:</a:t>
            </a:r>
            <a:r>
              <a:rPr lang="en-US" sz="1300" dirty="0">
                <a:solidFill>
                  <a:srgbClr val="383838"/>
                </a:solidFill>
                <a:latin typeface="DM Sans" pitchFamily="34" charset="0"/>
                <a:ea typeface="DM Sans" pitchFamily="34" charset="-122"/>
                <a:cs typeface="DM Sans" pitchFamily="34" charset="-120"/>
              </a:rPr>
              <a:t> Lacks governance enforcement for ESG pipelines.</a:t>
            </a:r>
            <a:endParaRPr lang="en-US" sz="1300" dirty="0"/>
          </a:p>
        </p:txBody>
      </p:sp>
      <p:sp>
        <p:nvSpPr>
          <p:cNvPr id="24" name="Text 22"/>
          <p:cNvSpPr/>
          <p:nvPr/>
        </p:nvSpPr>
        <p:spPr>
          <a:xfrm>
            <a:off x="7526893" y="6847642"/>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Weak Evidence Chain-of-Custody:</a:t>
            </a:r>
            <a:r>
              <a:rPr lang="en-US" sz="1300" dirty="0">
                <a:solidFill>
                  <a:srgbClr val="383838"/>
                </a:solidFill>
                <a:latin typeface="DM Sans" pitchFamily="34" charset="0"/>
                <a:ea typeface="DM Sans" pitchFamily="34" charset="-122"/>
                <a:cs typeface="DM Sans" pitchFamily="34" charset="-120"/>
              </a:rPr>
              <a:t> Logs lack cryptographic notarization.</a:t>
            </a:r>
            <a:endParaRPr lang="en-US" sz="1300" dirty="0"/>
          </a:p>
        </p:txBody>
      </p:sp>
      <p:sp>
        <p:nvSpPr>
          <p:cNvPr id="25" name="Text 23"/>
          <p:cNvSpPr/>
          <p:nvPr/>
        </p:nvSpPr>
        <p:spPr>
          <a:xfrm>
            <a:off x="7526893" y="7173873"/>
            <a:ext cx="6525458" cy="267772"/>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383838"/>
                </a:solidFill>
                <a:latin typeface="DM Sans" pitchFamily="34" charset="0"/>
                <a:ea typeface="DM Sans" pitchFamily="34" charset="-122"/>
                <a:cs typeface="DM Sans" pitchFamily="34" charset="-120"/>
              </a:rPr>
              <a:t>Open Source License Compliance:</a:t>
            </a:r>
            <a:r>
              <a:rPr lang="en-US" sz="1300" dirty="0">
                <a:solidFill>
                  <a:srgbClr val="383838"/>
                </a:solidFill>
                <a:latin typeface="DM Sans" pitchFamily="34" charset="0"/>
                <a:ea typeface="DM Sans" pitchFamily="34" charset="-122"/>
                <a:cs typeface="DM Sans" pitchFamily="34" charset="-120"/>
              </a:rPr>
              <a:t> Doesn't prevent GPL contamination.</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803696" y="311825"/>
            <a:ext cx="5023009" cy="297656"/>
          </a:xfrm>
          <a:prstGeom prst="rect">
            <a:avLst/>
          </a:prstGeom>
          <a:noFill/>
          <a:ln/>
        </p:spPr>
        <p:txBody>
          <a:bodyPr wrap="none" lIns="0" tIns="0" rIns="0" bIns="0" rtlCol="0" anchor="t"/>
          <a:lstStyle/>
          <a:p>
            <a:pPr marL="0" indent="0" algn="ctr">
              <a:lnSpc>
                <a:spcPts val="2300"/>
              </a:lnSpc>
              <a:buNone/>
            </a:pPr>
            <a:r>
              <a:rPr lang="en-US" sz="1850" dirty="0">
                <a:solidFill>
                  <a:srgbClr val="020202"/>
                </a:solidFill>
                <a:latin typeface="PT Serif" pitchFamily="34" charset="0"/>
                <a:ea typeface="PT Serif" pitchFamily="34" charset="-122"/>
                <a:cs typeface="PT Serif" pitchFamily="34" charset="-120"/>
              </a:rPr>
              <a:t>Tranche 2: Operational Resilience Risks (71-85)</a:t>
            </a:r>
            <a:endParaRPr lang="en-US" sz="1850" dirty="0"/>
          </a:p>
        </p:txBody>
      </p:sp>
      <p:sp>
        <p:nvSpPr>
          <p:cNvPr id="3" name="Text 1"/>
          <p:cNvSpPr/>
          <p:nvPr/>
        </p:nvSpPr>
        <p:spPr>
          <a:xfrm>
            <a:off x="396835" y="836295"/>
            <a:ext cx="13836729" cy="181451"/>
          </a:xfrm>
          <a:prstGeom prst="rect">
            <a:avLst/>
          </a:prstGeom>
          <a:noFill/>
          <a:ln/>
        </p:spPr>
        <p:txBody>
          <a:bodyPr wrap="none" lIns="0" tIns="0" rIns="0" bIns="0" rtlCol="0" anchor="t"/>
          <a:lstStyle/>
          <a:p>
            <a:pPr marL="0" indent="0" algn="ctr">
              <a:lnSpc>
                <a:spcPts val="1400"/>
              </a:lnSpc>
              <a:buNone/>
            </a:pPr>
            <a:r>
              <a:rPr lang="en-US" sz="850" dirty="0">
                <a:solidFill>
                  <a:srgbClr val="383838"/>
                </a:solidFill>
                <a:latin typeface="DM Sans" pitchFamily="34" charset="0"/>
                <a:ea typeface="DM Sans" pitchFamily="34" charset="-122"/>
                <a:cs typeface="DM Sans" pitchFamily="34" charset="-120"/>
              </a:rPr>
              <a:t>We're now addressing what Git/GitHub Enterprise cannot guarantee when Fortune 500 companies run mission-critical, global-scale systems. These are gaps in operational resilience.</a:t>
            </a:r>
            <a:endParaRPr lang="en-US" sz="850" dirty="0"/>
          </a:p>
        </p:txBody>
      </p:sp>
      <p:sp>
        <p:nvSpPr>
          <p:cNvPr id="4" name="Shape 2"/>
          <p:cNvSpPr/>
          <p:nvPr/>
        </p:nvSpPr>
        <p:spPr>
          <a:xfrm>
            <a:off x="396835" y="1205508"/>
            <a:ext cx="56674" cy="56674"/>
          </a:xfrm>
          <a:prstGeom prst="roundRect">
            <a:avLst>
              <a:gd name="adj" fmla="val 806719"/>
            </a:avLst>
          </a:prstGeom>
          <a:solidFill>
            <a:srgbClr val="E04F00"/>
          </a:solidFill>
          <a:ln/>
        </p:spPr>
        <p:txBody>
          <a:bodyPr/>
          <a:lstStyle/>
          <a:p>
            <a:endParaRPr lang="en-US"/>
          </a:p>
        </p:txBody>
      </p:sp>
      <p:sp>
        <p:nvSpPr>
          <p:cNvPr id="5" name="Text 3"/>
          <p:cNvSpPr/>
          <p:nvPr/>
        </p:nvSpPr>
        <p:spPr>
          <a:xfrm>
            <a:off x="566857" y="1145262"/>
            <a:ext cx="1992035"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Repo Criticality Awareness</a:t>
            </a:r>
            <a:endParaRPr lang="en-US" sz="1150" dirty="0"/>
          </a:p>
        </p:txBody>
      </p:sp>
      <p:sp>
        <p:nvSpPr>
          <p:cNvPr id="6" name="Text 4"/>
          <p:cNvSpPr/>
          <p:nvPr/>
        </p:nvSpPr>
        <p:spPr>
          <a:xfrm>
            <a:off x="566857" y="1399222"/>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All repos are treated equally; no distinction for mission-critical systems.</a:t>
            </a:r>
            <a:endParaRPr lang="en-US" sz="850" dirty="0"/>
          </a:p>
        </p:txBody>
      </p:sp>
      <p:sp>
        <p:nvSpPr>
          <p:cNvPr id="7" name="Shape 5"/>
          <p:cNvSpPr/>
          <p:nvPr/>
        </p:nvSpPr>
        <p:spPr>
          <a:xfrm>
            <a:off x="396835" y="1867733"/>
            <a:ext cx="56674" cy="56674"/>
          </a:xfrm>
          <a:prstGeom prst="roundRect">
            <a:avLst>
              <a:gd name="adj" fmla="val 806719"/>
            </a:avLst>
          </a:prstGeom>
          <a:solidFill>
            <a:srgbClr val="E04F00"/>
          </a:solidFill>
          <a:ln/>
        </p:spPr>
        <p:txBody>
          <a:bodyPr/>
          <a:lstStyle/>
          <a:p>
            <a:endParaRPr lang="en-US"/>
          </a:p>
        </p:txBody>
      </p:sp>
      <p:sp>
        <p:nvSpPr>
          <p:cNvPr id="8" name="Text 6"/>
          <p:cNvSpPr/>
          <p:nvPr/>
        </p:nvSpPr>
        <p:spPr>
          <a:xfrm>
            <a:off x="566857" y="1807488"/>
            <a:ext cx="1852255"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Disaster Recovery Blindness</a:t>
            </a:r>
            <a:endParaRPr lang="en-US" sz="1150" dirty="0"/>
          </a:p>
        </p:txBody>
      </p:sp>
      <p:sp>
        <p:nvSpPr>
          <p:cNvPr id="9" name="Text 7"/>
          <p:cNvSpPr/>
          <p:nvPr/>
        </p:nvSpPr>
        <p:spPr>
          <a:xfrm>
            <a:off x="566857" y="2061448"/>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Doesn't simulate or prioritize repo recovery in business continuity plans.</a:t>
            </a:r>
            <a:endParaRPr lang="en-US" sz="850" dirty="0"/>
          </a:p>
        </p:txBody>
      </p:sp>
      <p:sp>
        <p:nvSpPr>
          <p:cNvPr id="10" name="Shape 8"/>
          <p:cNvSpPr/>
          <p:nvPr/>
        </p:nvSpPr>
        <p:spPr>
          <a:xfrm>
            <a:off x="396835" y="2529959"/>
            <a:ext cx="56674" cy="56674"/>
          </a:xfrm>
          <a:prstGeom prst="roundRect">
            <a:avLst>
              <a:gd name="adj" fmla="val 806719"/>
            </a:avLst>
          </a:prstGeom>
          <a:solidFill>
            <a:srgbClr val="E04F00"/>
          </a:solidFill>
          <a:ln/>
        </p:spPr>
        <p:txBody>
          <a:bodyPr/>
          <a:lstStyle/>
          <a:p>
            <a:endParaRPr lang="en-US"/>
          </a:p>
        </p:txBody>
      </p:sp>
      <p:sp>
        <p:nvSpPr>
          <p:cNvPr id="11" name="Text 9"/>
          <p:cNvSpPr/>
          <p:nvPr/>
        </p:nvSpPr>
        <p:spPr>
          <a:xfrm>
            <a:off x="566857" y="2469713"/>
            <a:ext cx="2065734"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Dependency Drift Across Repos</a:t>
            </a:r>
            <a:endParaRPr lang="en-US" sz="1150" dirty="0"/>
          </a:p>
        </p:txBody>
      </p:sp>
      <p:sp>
        <p:nvSpPr>
          <p:cNvPr id="12" name="Text 10"/>
          <p:cNvSpPr/>
          <p:nvPr/>
        </p:nvSpPr>
        <p:spPr>
          <a:xfrm>
            <a:off x="566857" y="2723674"/>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Risks unsynced versions of shared libraries, leading to systemic outages.</a:t>
            </a:r>
            <a:endParaRPr lang="en-US" sz="850" dirty="0"/>
          </a:p>
        </p:txBody>
      </p:sp>
      <p:sp>
        <p:nvSpPr>
          <p:cNvPr id="13" name="Shape 11"/>
          <p:cNvSpPr/>
          <p:nvPr/>
        </p:nvSpPr>
        <p:spPr>
          <a:xfrm>
            <a:off x="396835" y="3192185"/>
            <a:ext cx="56674" cy="56674"/>
          </a:xfrm>
          <a:prstGeom prst="roundRect">
            <a:avLst>
              <a:gd name="adj" fmla="val 806719"/>
            </a:avLst>
          </a:prstGeom>
          <a:solidFill>
            <a:srgbClr val="E04F00"/>
          </a:solidFill>
          <a:ln/>
        </p:spPr>
        <p:txBody>
          <a:bodyPr/>
          <a:lstStyle/>
          <a:p>
            <a:endParaRPr lang="en-US"/>
          </a:p>
        </p:txBody>
      </p:sp>
      <p:sp>
        <p:nvSpPr>
          <p:cNvPr id="14" name="Text 12"/>
          <p:cNvSpPr/>
          <p:nvPr/>
        </p:nvSpPr>
        <p:spPr>
          <a:xfrm>
            <a:off x="566857" y="3131939"/>
            <a:ext cx="224289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Lack of Tiered Resilience Controls</a:t>
            </a:r>
            <a:endParaRPr lang="en-US" sz="1150" dirty="0"/>
          </a:p>
        </p:txBody>
      </p:sp>
      <p:sp>
        <p:nvSpPr>
          <p:cNvPr id="15" name="Text 13"/>
          <p:cNvSpPr/>
          <p:nvPr/>
        </p:nvSpPr>
        <p:spPr>
          <a:xfrm>
            <a:off x="566857" y="3385899"/>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way to apply higher governance levels to critical repos.</a:t>
            </a:r>
            <a:endParaRPr lang="en-US" sz="850" dirty="0"/>
          </a:p>
        </p:txBody>
      </p:sp>
      <p:sp>
        <p:nvSpPr>
          <p:cNvPr id="16" name="Shape 14"/>
          <p:cNvSpPr/>
          <p:nvPr/>
        </p:nvSpPr>
        <p:spPr>
          <a:xfrm>
            <a:off x="396835" y="3854410"/>
            <a:ext cx="56674" cy="56674"/>
          </a:xfrm>
          <a:prstGeom prst="roundRect">
            <a:avLst>
              <a:gd name="adj" fmla="val 806719"/>
            </a:avLst>
          </a:prstGeom>
          <a:solidFill>
            <a:srgbClr val="E04F00"/>
          </a:solidFill>
          <a:ln/>
        </p:spPr>
        <p:txBody>
          <a:bodyPr/>
          <a:lstStyle/>
          <a:p>
            <a:endParaRPr lang="en-US"/>
          </a:p>
        </p:txBody>
      </p:sp>
      <p:sp>
        <p:nvSpPr>
          <p:cNvPr id="17" name="Text 15"/>
          <p:cNvSpPr/>
          <p:nvPr/>
        </p:nvSpPr>
        <p:spPr>
          <a:xfrm>
            <a:off x="566857" y="3794165"/>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Hybrid/On-Prem Gaps</a:t>
            </a:r>
            <a:endParaRPr lang="en-US" sz="1150" dirty="0"/>
          </a:p>
        </p:txBody>
      </p:sp>
      <p:sp>
        <p:nvSpPr>
          <p:cNvPr id="18" name="Text 16"/>
          <p:cNvSpPr/>
          <p:nvPr/>
        </p:nvSpPr>
        <p:spPr>
          <a:xfrm>
            <a:off x="566857" y="4048125"/>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Cannot enforce unified governance across mixed GitHub and on-prem Git setups.</a:t>
            </a:r>
            <a:endParaRPr lang="en-US" sz="850" dirty="0"/>
          </a:p>
        </p:txBody>
      </p:sp>
      <p:sp>
        <p:nvSpPr>
          <p:cNvPr id="19" name="Shape 17"/>
          <p:cNvSpPr/>
          <p:nvPr/>
        </p:nvSpPr>
        <p:spPr>
          <a:xfrm>
            <a:off x="396835" y="4516636"/>
            <a:ext cx="56674" cy="56674"/>
          </a:xfrm>
          <a:prstGeom prst="roundRect">
            <a:avLst>
              <a:gd name="adj" fmla="val 806719"/>
            </a:avLst>
          </a:prstGeom>
          <a:solidFill>
            <a:srgbClr val="E04F00"/>
          </a:solidFill>
          <a:ln/>
        </p:spPr>
        <p:txBody>
          <a:bodyPr/>
          <a:lstStyle/>
          <a:p>
            <a:endParaRPr lang="en-US"/>
          </a:p>
        </p:txBody>
      </p:sp>
      <p:sp>
        <p:nvSpPr>
          <p:cNvPr id="20" name="Text 18"/>
          <p:cNvSpPr/>
          <p:nvPr/>
        </p:nvSpPr>
        <p:spPr>
          <a:xfrm>
            <a:off x="566857" y="4456390"/>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Repo Zombie Risk</a:t>
            </a:r>
            <a:endParaRPr lang="en-US" sz="1150" dirty="0"/>
          </a:p>
        </p:txBody>
      </p:sp>
      <p:sp>
        <p:nvSpPr>
          <p:cNvPr id="21" name="Text 19"/>
          <p:cNvSpPr/>
          <p:nvPr/>
        </p:nvSpPr>
        <p:spPr>
          <a:xfrm>
            <a:off x="566857" y="4710351"/>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Abandoned repos stay live, with outdated dependencies and forgotten secrets.</a:t>
            </a:r>
            <a:endParaRPr lang="en-US" sz="850" dirty="0"/>
          </a:p>
        </p:txBody>
      </p:sp>
      <p:sp>
        <p:nvSpPr>
          <p:cNvPr id="22" name="Shape 20"/>
          <p:cNvSpPr/>
          <p:nvPr/>
        </p:nvSpPr>
        <p:spPr>
          <a:xfrm>
            <a:off x="396835" y="5178862"/>
            <a:ext cx="56674" cy="56674"/>
          </a:xfrm>
          <a:prstGeom prst="roundRect">
            <a:avLst>
              <a:gd name="adj" fmla="val 806719"/>
            </a:avLst>
          </a:prstGeom>
          <a:solidFill>
            <a:srgbClr val="E04F00"/>
          </a:solidFill>
          <a:ln/>
        </p:spPr>
        <p:txBody>
          <a:bodyPr/>
          <a:lstStyle/>
          <a:p>
            <a:endParaRPr lang="en-US"/>
          </a:p>
        </p:txBody>
      </p:sp>
      <p:sp>
        <p:nvSpPr>
          <p:cNvPr id="23" name="Text 21"/>
          <p:cNvSpPr/>
          <p:nvPr/>
        </p:nvSpPr>
        <p:spPr>
          <a:xfrm>
            <a:off x="566857" y="5118616"/>
            <a:ext cx="2620566"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Geographic Redundancy Guarantees</a:t>
            </a:r>
            <a:endParaRPr lang="en-US" sz="1150" dirty="0"/>
          </a:p>
        </p:txBody>
      </p:sp>
      <p:sp>
        <p:nvSpPr>
          <p:cNvPr id="24" name="Text 22"/>
          <p:cNvSpPr/>
          <p:nvPr/>
        </p:nvSpPr>
        <p:spPr>
          <a:xfrm>
            <a:off x="566857" y="5372576"/>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Regional outages can disrupt global enterprises without built-in options.</a:t>
            </a:r>
            <a:endParaRPr lang="en-US" sz="850" dirty="0"/>
          </a:p>
        </p:txBody>
      </p:sp>
      <p:sp>
        <p:nvSpPr>
          <p:cNvPr id="25" name="Shape 23"/>
          <p:cNvSpPr/>
          <p:nvPr/>
        </p:nvSpPr>
        <p:spPr>
          <a:xfrm>
            <a:off x="396835" y="5841087"/>
            <a:ext cx="56674" cy="56674"/>
          </a:xfrm>
          <a:prstGeom prst="roundRect">
            <a:avLst>
              <a:gd name="adj" fmla="val 806719"/>
            </a:avLst>
          </a:prstGeom>
          <a:solidFill>
            <a:srgbClr val="E04F00"/>
          </a:solidFill>
          <a:ln/>
        </p:spPr>
        <p:txBody>
          <a:bodyPr/>
          <a:lstStyle/>
          <a:p>
            <a:endParaRPr lang="en-US"/>
          </a:p>
        </p:txBody>
      </p:sp>
      <p:sp>
        <p:nvSpPr>
          <p:cNvPr id="26" name="Text 24"/>
          <p:cNvSpPr/>
          <p:nvPr/>
        </p:nvSpPr>
        <p:spPr>
          <a:xfrm>
            <a:off x="566857" y="5780842"/>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Weak SLA Alignment</a:t>
            </a:r>
            <a:endParaRPr lang="en-US" sz="1150" dirty="0"/>
          </a:p>
        </p:txBody>
      </p:sp>
      <p:sp>
        <p:nvSpPr>
          <p:cNvPr id="27" name="Text 25"/>
          <p:cNvSpPr/>
          <p:nvPr/>
        </p:nvSpPr>
        <p:spPr>
          <a:xfrm>
            <a:off x="566857" y="6034802"/>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SLAs don't align with "five-nines" requirements of critical sectors.</a:t>
            </a:r>
            <a:endParaRPr lang="en-US" sz="850" dirty="0"/>
          </a:p>
        </p:txBody>
      </p:sp>
      <p:sp>
        <p:nvSpPr>
          <p:cNvPr id="28" name="Shape 26"/>
          <p:cNvSpPr/>
          <p:nvPr/>
        </p:nvSpPr>
        <p:spPr>
          <a:xfrm>
            <a:off x="396835" y="6503313"/>
            <a:ext cx="56674" cy="56674"/>
          </a:xfrm>
          <a:prstGeom prst="roundRect">
            <a:avLst>
              <a:gd name="adj" fmla="val 806719"/>
            </a:avLst>
          </a:prstGeom>
          <a:solidFill>
            <a:srgbClr val="E04F00"/>
          </a:solidFill>
          <a:ln/>
        </p:spPr>
        <p:txBody>
          <a:bodyPr/>
          <a:lstStyle/>
          <a:p>
            <a:endParaRPr lang="en-US"/>
          </a:p>
        </p:txBody>
      </p:sp>
      <p:sp>
        <p:nvSpPr>
          <p:cNvPr id="29" name="Text 27"/>
          <p:cNvSpPr/>
          <p:nvPr/>
        </p:nvSpPr>
        <p:spPr>
          <a:xfrm>
            <a:off x="566857" y="6443067"/>
            <a:ext cx="1605558"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“Kill Switch” Control</a:t>
            </a:r>
            <a:endParaRPr lang="en-US" sz="1150" dirty="0"/>
          </a:p>
        </p:txBody>
      </p:sp>
      <p:sp>
        <p:nvSpPr>
          <p:cNvPr id="30" name="Text 28"/>
          <p:cNvSpPr/>
          <p:nvPr/>
        </p:nvSpPr>
        <p:spPr>
          <a:xfrm>
            <a:off x="566857" y="6697027"/>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Enterprises can't instantly revoke or freeze all repos/orgs in case of breach.</a:t>
            </a:r>
            <a:endParaRPr lang="en-US" sz="850" dirty="0"/>
          </a:p>
        </p:txBody>
      </p:sp>
      <p:sp>
        <p:nvSpPr>
          <p:cNvPr id="31" name="Shape 29"/>
          <p:cNvSpPr/>
          <p:nvPr/>
        </p:nvSpPr>
        <p:spPr>
          <a:xfrm>
            <a:off x="396835" y="7165538"/>
            <a:ext cx="56674" cy="56674"/>
          </a:xfrm>
          <a:prstGeom prst="roundRect">
            <a:avLst>
              <a:gd name="adj" fmla="val 806719"/>
            </a:avLst>
          </a:prstGeom>
          <a:solidFill>
            <a:srgbClr val="E04F00"/>
          </a:solidFill>
          <a:ln/>
        </p:spPr>
        <p:txBody>
          <a:bodyPr/>
          <a:lstStyle/>
          <a:p>
            <a:endParaRPr lang="en-US"/>
          </a:p>
        </p:txBody>
      </p:sp>
      <p:sp>
        <p:nvSpPr>
          <p:cNvPr id="32" name="Text 30"/>
          <p:cNvSpPr/>
          <p:nvPr/>
        </p:nvSpPr>
        <p:spPr>
          <a:xfrm>
            <a:off x="566857" y="7105293"/>
            <a:ext cx="2610207"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Cross-Repo Workflow Orchestration</a:t>
            </a:r>
            <a:endParaRPr lang="en-US" sz="1150" dirty="0"/>
          </a:p>
        </p:txBody>
      </p:sp>
      <p:sp>
        <p:nvSpPr>
          <p:cNvPr id="33" name="Text 31"/>
          <p:cNvSpPr/>
          <p:nvPr/>
        </p:nvSpPr>
        <p:spPr>
          <a:xfrm>
            <a:off x="566857" y="7359253"/>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Cannot enforce consistent CI/CD workflows across thousands of repos simultaneously.</a:t>
            </a:r>
            <a:endParaRPr lang="en-US" sz="850" dirty="0"/>
          </a:p>
        </p:txBody>
      </p:sp>
      <p:sp>
        <p:nvSpPr>
          <p:cNvPr id="34" name="Shape 32"/>
          <p:cNvSpPr/>
          <p:nvPr/>
        </p:nvSpPr>
        <p:spPr>
          <a:xfrm>
            <a:off x="396835" y="7827764"/>
            <a:ext cx="56674" cy="56674"/>
          </a:xfrm>
          <a:prstGeom prst="roundRect">
            <a:avLst>
              <a:gd name="adj" fmla="val 806719"/>
            </a:avLst>
          </a:prstGeom>
          <a:solidFill>
            <a:srgbClr val="E04F00"/>
          </a:solidFill>
          <a:ln/>
        </p:spPr>
        <p:txBody>
          <a:bodyPr/>
          <a:lstStyle/>
          <a:p>
            <a:endParaRPr lang="en-US"/>
          </a:p>
        </p:txBody>
      </p:sp>
      <p:sp>
        <p:nvSpPr>
          <p:cNvPr id="35" name="Text 33"/>
          <p:cNvSpPr/>
          <p:nvPr/>
        </p:nvSpPr>
        <p:spPr>
          <a:xfrm>
            <a:off x="566857" y="7767518"/>
            <a:ext cx="2085975"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Limited Monitoring Integration</a:t>
            </a:r>
            <a:endParaRPr lang="en-US" sz="1150" dirty="0"/>
          </a:p>
        </p:txBody>
      </p:sp>
      <p:sp>
        <p:nvSpPr>
          <p:cNvPr id="36" name="Text 34"/>
          <p:cNvSpPr/>
          <p:nvPr/>
        </p:nvSpPr>
        <p:spPr>
          <a:xfrm>
            <a:off x="566857" y="8021479"/>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Doesn't natively push repo health into enterprise observability tools without heavy customization.</a:t>
            </a:r>
            <a:endParaRPr lang="en-US" sz="850" dirty="0"/>
          </a:p>
        </p:txBody>
      </p:sp>
      <p:sp>
        <p:nvSpPr>
          <p:cNvPr id="37" name="Shape 35"/>
          <p:cNvSpPr/>
          <p:nvPr/>
        </p:nvSpPr>
        <p:spPr>
          <a:xfrm>
            <a:off x="396835" y="8489990"/>
            <a:ext cx="56674" cy="56674"/>
          </a:xfrm>
          <a:prstGeom prst="roundRect">
            <a:avLst>
              <a:gd name="adj" fmla="val 806719"/>
            </a:avLst>
          </a:prstGeom>
          <a:solidFill>
            <a:srgbClr val="E04F00"/>
          </a:solidFill>
          <a:ln/>
        </p:spPr>
        <p:txBody>
          <a:bodyPr/>
          <a:lstStyle/>
          <a:p>
            <a:endParaRPr lang="en-US"/>
          </a:p>
        </p:txBody>
      </p:sp>
      <p:sp>
        <p:nvSpPr>
          <p:cNvPr id="38" name="Text 36"/>
          <p:cNvSpPr/>
          <p:nvPr/>
        </p:nvSpPr>
        <p:spPr>
          <a:xfrm>
            <a:off x="566857" y="8429744"/>
            <a:ext cx="2008108"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Repo Lifecycle Automation</a:t>
            </a:r>
            <a:endParaRPr lang="en-US" sz="1150" dirty="0"/>
          </a:p>
        </p:txBody>
      </p:sp>
      <p:sp>
        <p:nvSpPr>
          <p:cNvPr id="39" name="Text 37"/>
          <p:cNvSpPr/>
          <p:nvPr/>
        </p:nvSpPr>
        <p:spPr>
          <a:xfrm>
            <a:off x="566857" y="8683704"/>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Doesn't auto-archive/expire repos, leading to unchecked sprawl.</a:t>
            </a:r>
            <a:endParaRPr lang="en-US" sz="850" dirty="0"/>
          </a:p>
        </p:txBody>
      </p:sp>
      <p:sp>
        <p:nvSpPr>
          <p:cNvPr id="40" name="Shape 38"/>
          <p:cNvSpPr/>
          <p:nvPr/>
        </p:nvSpPr>
        <p:spPr>
          <a:xfrm>
            <a:off x="396835" y="9152215"/>
            <a:ext cx="56674" cy="56674"/>
          </a:xfrm>
          <a:prstGeom prst="roundRect">
            <a:avLst>
              <a:gd name="adj" fmla="val 806719"/>
            </a:avLst>
          </a:prstGeom>
          <a:solidFill>
            <a:srgbClr val="E04F00"/>
          </a:solidFill>
          <a:ln/>
        </p:spPr>
        <p:txBody>
          <a:bodyPr/>
          <a:lstStyle/>
          <a:p>
            <a:endParaRPr lang="en-US"/>
          </a:p>
        </p:txBody>
      </p:sp>
      <p:sp>
        <p:nvSpPr>
          <p:cNvPr id="41" name="Text 39"/>
          <p:cNvSpPr/>
          <p:nvPr/>
        </p:nvSpPr>
        <p:spPr>
          <a:xfrm>
            <a:off x="566857" y="9091970"/>
            <a:ext cx="1870234"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Blast Radius Simulations</a:t>
            </a:r>
            <a:endParaRPr lang="en-US" sz="1150" dirty="0"/>
          </a:p>
        </p:txBody>
      </p:sp>
      <p:sp>
        <p:nvSpPr>
          <p:cNvPr id="42" name="Text 40"/>
          <p:cNvSpPr/>
          <p:nvPr/>
        </p:nvSpPr>
        <p:spPr>
          <a:xfrm>
            <a:off x="566857" y="9345930"/>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Doesn't allow CISOs to model downstream system failures if a repo is compromised.</a:t>
            </a:r>
            <a:endParaRPr lang="en-US" sz="850" dirty="0"/>
          </a:p>
        </p:txBody>
      </p:sp>
      <p:sp>
        <p:nvSpPr>
          <p:cNvPr id="43" name="Shape 41"/>
          <p:cNvSpPr/>
          <p:nvPr/>
        </p:nvSpPr>
        <p:spPr>
          <a:xfrm>
            <a:off x="396835" y="9814441"/>
            <a:ext cx="56674" cy="56674"/>
          </a:xfrm>
          <a:prstGeom prst="roundRect">
            <a:avLst>
              <a:gd name="adj" fmla="val 806719"/>
            </a:avLst>
          </a:prstGeom>
          <a:solidFill>
            <a:srgbClr val="E04F00"/>
          </a:solidFill>
          <a:ln/>
        </p:spPr>
        <p:txBody>
          <a:bodyPr/>
          <a:lstStyle/>
          <a:p>
            <a:endParaRPr lang="en-US"/>
          </a:p>
        </p:txBody>
      </p:sp>
      <p:sp>
        <p:nvSpPr>
          <p:cNvPr id="44" name="Text 42"/>
          <p:cNvSpPr/>
          <p:nvPr/>
        </p:nvSpPr>
        <p:spPr>
          <a:xfrm>
            <a:off x="566857" y="9754195"/>
            <a:ext cx="2456974"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Weak SLA for Webhooks/Integrations</a:t>
            </a:r>
            <a:endParaRPr lang="en-US" sz="1150" dirty="0"/>
          </a:p>
        </p:txBody>
      </p:sp>
      <p:sp>
        <p:nvSpPr>
          <p:cNvPr id="45" name="Text 43"/>
          <p:cNvSpPr/>
          <p:nvPr/>
        </p:nvSpPr>
        <p:spPr>
          <a:xfrm>
            <a:off x="566857" y="10008156"/>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Doesn't guarantee webhook reliability, leading to silent integration failures.</a:t>
            </a:r>
            <a:endParaRPr lang="en-US" sz="850" dirty="0"/>
          </a:p>
        </p:txBody>
      </p:sp>
      <p:sp>
        <p:nvSpPr>
          <p:cNvPr id="46" name="Shape 44"/>
          <p:cNvSpPr/>
          <p:nvPr/>
        </p:nvSpPr>
        <p:spPr>
          <a:xfrm>
            <a:off x="396835" y="10476667"/>
            <a:ext cx="56674" cy="56674"/>
          </a:xfrm>
          <a:prstGeom prst="roundRect">
            <a:avLst>
              <a:gd name="adj" fmla="val 806719"/>
            </a:avLst>
          </a:prstGeom>
          <a:solidFill>
            <a:srgbClr val="E04F00"/>
          </a:solidFill>
          <a:ln/>
        </p:spPr>
        <p:txBody>
          <a:bodyPr/>
          <a:lstStyle/>
          <a:p>
            <a:endParaRPr lang="en-US"/>
          </a:p>
        </p:txBody>
      </p:sp>
      <p:sp>
        <p:nvSpPr>
          <p:cNvPr id="47" name="Text 45"/>
          <p:cNvSpPr/>
          <p:nvPr/>
        </p:nvSpPr>
        <p:spPr>
          <a:xfrm>
            <a:off x="566857" y="10416421"/>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Vendor Lock-In Risk</a:t>
            </a:r>
            <a:endParaRPr lang="en-US" sz="1150" dirty="0"/>
          </a:p>
        </p:txBody>
      </p:sp>
      <p:sp>
        <p:nvSpPr>
          <p:cNvPr id="48" name="Text 46"/>
          <p:cNvSpPr/>
          <p:nvPr/>
        </p:nvSpPr>
        <p:spPr>
          <a:xfrm>
            <a:off x="566857" y="10670381"/>
            <a:ext cx="13666708"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Enterprises locked to GitHub Enterprise Cloud face operational exposure if policies shift.</a:t>
            </a:r>
            <a:endParaRPr lang="en-US" sz="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860131" y="657225"/>
            <a:ext cx="4910137" cy="297656"/>
          </a:xfrm>
          <a:prstGeom prst="rect">
            <a:avLst/>
          </a:prstGeom>
          <a:noFill/>
          <a:ln/>
        </p:spPr>
        <p:txBody>
          <a:bodyPr wrap="none" lIns="0" tIns="0" rIns="0" bIns="0" rtlCol="0" anchor="t"/>
          <a:lstStyle/>
          <a:p>
            <a:pPr marL="0" indent="0" algn="ctr">
              <a:lnSpc>
                <a:spcPts val="2300"/>
              </a:lnSpc>
              <a:buNone/>
            </a:pPr>
            <a:r>
              <a:rPr lang="en-US" sz="1850" dirty="0">
                <a:solidFill>
                  <a:srgbClr val="020202"/>
                </a:solidFill>
                <a:latin typeface="PT Serif" pitchFamily="34" charset="0"/>
                <a:ea typeface="PT Serif" pitchFamily="34" charset="-122"/>
                <a:cs typeface="PT Serif" pitchFamily="34" charset="-120"/>
              </a:rPr>
              <a:t>Tranche 3: Financial Governance Risks (86-95)</a:t>
            </a:r>
            <a:endParaRPr lang="en-US" sz="1850" dirty="0"/>
          </a:p>
        </p:txBody>
      </p:sp>
      <p:sp>
        <p:nvSpPr>
          <p:cNvPr id="3" name="Text 1"/>
          <p:cNvSpPr/>
          <p:nvPr/>
        </p:nvSpPr>
        <p:spPr>
          <a:xfrm>
            <a:off x="396835" y="1181695"/>
            <a:ext cx="13836729" cy="181451"/>
          </a:xfrm>
          <a:prstGeom prst="rect">
            <a:avLst/>
          </a:prstGeom>
          <a:noFill/>
          <a:ln/>
        </p:spPr>
        <p:txBody>
          <a:bodyPr wrap="none" lIns="0" tIns="0" rIns="0" bIns="0" rtlCol="0" anchor="t"/>
          <a:lstStyle/>
          <a:p>
            <a:pPr marL="0" indent="0" algn="ctr">
              <a:lnSpc>
                <a:spcPts val="1400"/>
              </a:lnSpc>
              <a:buNone/>
            </a:pPr>
            <a:r>
              <a:rPr lang="en-US" sz="850" dirty="0">
                <a:solidFill>
                  <a:srgbClr val="383838"/>
                </a:solidFill>
                <a:latin typeface="DM Sans" pitchFamily="34" charset="0"/>
                <a:ea typeface="DM Sans" pitchFamily="34" charset="-122"/>
                <a:cs typeface="DM Sans" pitchFamily="34" charset="-120"/>
              </a:rPr>
              <a:t>These are the hidden costs and accountability gaps that GitHub Enterprise creates at Fortune 500 scale. Thousands of repos, licenses, and dev teams can quietly burn millions without notice.</a:t>
            </a:r>
            <a:endParaRPr lang="en-US" sz="850" dirty="0"/>
          </a:p>
        </p:txBody>
      </p:sp>
      <p:sp>
        <p:nvSpPr>
          <p:cNvPr id="4" name="Shape 2"/>
          <p:cNvSpPr/>
          <p:nvPr/>
        </p:nvSpPr>
        <p:spPr>
          <a:xfrm>
            <a:off x="396835" y="1490663"/>
            <a:ext cx="6861691" cy="662107"/>
          </a:xfrm>
          <a:prstGeom prst="roundRect">
            <a:avLst>
              <a:gd name="adj" fmla="val 2569"/>
            </a:avLst>
          </a:prstGeom>
          <a:solidFill>
            <a:srgbClr val="F2EEEE"/>
          </a:solidFill>
          <a:ln/>
        </p:spPr>
        <p:txBody>
          <a:bodyPr/>
          <a:lstStyle/>
          <a:p>
            <a:endParaRPr lang="en-US"/>
          </a:p>
        </p:txBody>
      </p:sp>
      <p:sp>
        <p:nvSpPr>
          <p:cNvPr id="5" name="Text 3"/>
          <p:cNvSpPr/>
          <p:nvPr/>
        </p:nvSpPr>
        <p:spPr>
          <a:xfrm>
            <a:off x="510183" y="1604010"/>
            <a:ext cx="1794510"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Repo Sprawl Cost Overruns</a:t>
            </a:r>
            <a:endParaRPr lang="en-US" sz="1150" dirty="0"/>
          </a:p>
        </p:txBody>
      </p:sp>
      <p:sp>
        <p:nvSpPr>
          <p:cNvPr id="6" name="Text 4"/>
          <p:cNvSpPr/>
          <p:nvPr/>
        </p:nvSpPr>
        <p:spPr>
          <a:xfrm>
            <a:off x="510183" y="1857970"/>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native lifecycle enforcement means inactive repos consume licenses, storage, and CI/CD minutes.</a:t>
            </a:r>
            <a:endParaRPr lang="en-US" sz="850" dirty="0"/>
          </a:p>
        </p:txBody>
      </p:sp>
      <p:sp>
        <p:nvSpPr>
          <p:cNvPr id="7" name="Shape 5"/>
          <p:cNvSpPr/>
          <p:nvPr/>
        </p:nvSpPr>
        <p:spPr>
          <a:xfrm>
            <a:off x="7371874" y="1490663"/>
            <a:ext cx="6861691" cy="662107"/>
          </a:xfrm>
          <a:prstGeom prst="roundRect">
            <a:avLst>
              <a:gd name="adj" fmla="val 2569"/>
            </a:avLst>
          </a:prstGeom>
          <a:solidFill>
            <a:srgbClr val="F2EEEE"/>
          </a:solidFill>
          <a:ln/>
        </p:spPr>
        <p:txBody>
          <a:bodyPr/>
          <a:lstStyle/>
          <a:p>
            <a:endParaRPr lang="en-US"/>
          </a:p>
        </p:txBody>
      </p:sp>
      <p:sp>
        <p:nvSpPr>
          <p:cNvPr id="8" name="Text 6"/>
          <p:cNvSpPr/>
          <p:nvPr/>
        </p:nvSpPr>
        <p:spPr>
          <a:xfrm>
            <a:off x="7485221" y="1604010"/>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License Waste</a:t>
            </a:r>
            <a:endParaRPr lang="en-US" sz="1150" dirty="0"/>
          </a:p>
        </p:txBody>
      </p:sp>
      <p:sp>
        <p:nvSpPr>
          <p:cNvPr id="9" name="Text 7"/>
          <p:cNvSpPr/>
          <p:nvPr/>
        </p:nvSpPr>
        <p:spPr>
          <a:xfrm>
            <a:off x="7485221" y="1857970"/>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Charges per seat, but lacks visibility into dormant or underutilized accounts, leading to waste.</a:t>
            </a:r>
            <a:endParaRPr lang="en-US" sz="850" dirty="0"/>
          </a:p>
        </p:txBody>
      </p:sp>
      <p:sp>
        <p:nvSpPr>
          <p:cNvPr id="10" name="Shape 8"/>
          <p:cNvSpPr/>
          <p:nvPr/>
        </p:nvSpPr>
        <p:spPr>
          <a:xfrm>
            <a:off x="396835" y="2266117"/>
            <a:ext cx="6861691" cy="662107"/>
          </a:xfrm>
          <a:prstGeom prst="roundRect">
            <a:avLst>
              <a:gd name="adj" fmla="val 2569"/>
            </a:avLst>
          </a:prstGeom>
          <a:solidFill>
            <a:srgbClr val="F2EEEE"/>
          </a:solidFill>
          <a:ln/>
        </p:spPr>
        <p:txBody>
          <a:bodyPr/>
          <a:lstStyle/>
          <a:p>
            <a:endParaRPr lang="en-US"/>
          </a:p>
        </p:txBody>
      </p:sp>
      <p:sp>
        <p:nvSpPr>
          <p:cNvPr id="11" name="Text 9"/>
          <p:cNvSpPr/>
          <p:nvPr/>
        </p:nvSpPr>
        <p:spPr>
          <a:xfrm>
            <a:off x="510183" y="2379464"/>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CI/CD Resource Drain</a:t>
            </a:r>
            <a:endParaRPr lang="en-US" sz="1150" dirty="0"/>
          </a:p>
        </p:txBody>
      </p:sp>
      <p:sp>
        <p:nvSpPr>
          <p:cNvPr id="12" name="Text 10"/>
          <p:cNvSpPr/>
          <p:nvPr/>
        </p:nvSpPr>
        <p:spPr>
          <a:xfrm>
            <a:off x="510183" y="2633424"/>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Actions usage can skyrocket with inefficient workflows, without cost guardrails.</a:t>
            </a:r>
            <a:endParaRPr lang="en-US" sz="850" dirty="0"/>
          </a:p>
        </p:txBody>
      </p:sp>
      <p:sp>
        <p:nvSpPr>
          <p:cNvPr id="13" name="Shape 11"/>
          <p:cNvSpPr/>
          <p:nvPr/>
        </p:nvSpPr>
        <p:spPr>
          <a:xfrm>
            <a:off x="7371874" y="2266117"/>
            <a:ext cx="6861691" cy="662107"/>
          </a:xfrm>
          <a:prstGeom prst="roundRect">
            <a:avLst>
              <a:gd name="adj" fmla="val 2569"/>
            </a:avLst>
          </a:prstGeom>
          <a:solidFill>
            <a:srgbClr val="F2EEEE"/>
          </a:solidFill>
          <a:ln/>
        </p:spPr>
        <p:txBody>
          <a:bodyPr/>
          <a:lstStyle/>
          <a:p>
            <a:endParaRPr lang="en-US"/>
          </a:p>
        </p:txBody>
      </p:sp>
      <p:sp>
        <p:nvSpPr>
          <p:cNvPr id="14" name="Text 12"/>
          <p:cNvSpPr/>
          <p:nvPr/>
        </p:nvSpPr>
        <p:spPr>
          <a:xfrm>
            <a:off x="7485221" y="2379464"/>
            <a:ext cx="2207181"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Project-Level Cost Attribution</a:t>
            </a:r>
            <a:endParaRPr lang="en-US" sz="1150" dirty="0"/>
          </a:p>
        </p:txBody>
      </p:sp>
      <p:sp>
        <p:nvSpPr>
          <p:cNvPr id="15" name="Text 13"/>
          <p:cNvSpPr/>
          <p:nvPr/>
        </p:nvSpPr>
        <p:spPr>
          <a:xfrm>
            <a:off x="7485221" y="2633424"/>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Cannot tie repo costs to business units or clients, making ROI tracking difficult for CFOs.</a:t>
            </a:r>
            <a:endParaRPr lang="en-US" sz="850" dirty="0"/>
          </a:p>
        </p:txBody>
      </p:sp>
      <p:sp>
        <p:nvSpPr>
          <p:cNvPr id="16" name="Shape 14"/>
          <p:cNvSpPr/>
          <p:nvPr/>
        </p:nvSpPr>
        <p:spPr>
          <a:xfrm>
            <a:off x="396835" y="3041571"/>
            <a:ext cx="6861691" cy="662107"/>
          </a:xfrm>
          <a:prstGeom prst="roundRect">
            <a:avLst>
              <a:gd name="adj" fmla="val 2569"/>
            </a:avLst>
          </a:prstGeom>
          <a:solidFill>
            <a:srgbClr val="F2EEEE"/>
          </a:solidFill>
          <a:ln/>
        </p:spPr>
        <p:txBody>
          <a:bodyPr/>
          <a:lstStyle/>
          <a:p>
            <a:endParaRPr lang="en-US"/>
          </a:p>
        </p:txBody>
      </p:sp>
      <p:sp>
        <p:nvSpPr>
          <p:cNvPr id="17" name="Text 15"/>
          <p:cNvSpPr/>
          <p:nvPr/>
        </p:nvSpPr>
        <p:spPr>
          <a:xfrm>
            <a:off x="510183" y="3154918"/>
            <a:ext cx="1578292"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Lack of Budget Controls</a:t>
            </a:r>
            <a:endParaRPr lang="en-US" sz="1150" dirty="0"/>
          </a:p>
        </p:txBody>
      </p:sp>
      <p:sp>
        <p:nvSpPr>
          <p:cNvPr id="18" name="Text 16"/>
          <p:cNvSpPr/>
          <p:nvPr/>
        </p:nvSpPr>
        <p:spPr>
          <a:xfrm>
            <a:off x="510183" y="3408878"/>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way to enforce per-team or per-project spending caps on GitHub resources.</a:t>
            </a:r>
            <a:endParaRPr lang="en-US" sz="850" dirty="0"/>
          </a:p>
        </p:txBody>
      </p:sp>
      <p:sp>
        <p:nvSpPr>
          <p:cNvPr id="19" name="Shape 17"/>
          <p:cNvSpPr/>
          <p:nvPr/>
        </p:nvSpPr>
        <p:spPr>
          <a:xfrm>
            <a:off x="7371874" y="3041571"/>
            <a:ext cx="6861691" cy="662107"/>
          </a:xfrm>
          <a:prstGeom prst="roundRect">
            <a:avLst>
              <a:gd name="adj" fmla="val 2569"/>
            </a:avLst>
          </a:prstGeom>
          <a:solidFill>
            <a:srgbClr val="F2EEEE"/>
          </a:solidFill>
          <a:ln/>
        </p:spPr>
        <p:txBody>
          <a:bodyPr/>
          <a:lstStyle/>
          <a:p>
            <a:endParaRPr lang="en-US"/>
          </a:p>
        </p:txBody>
      </p:sp>
      <p:sp>
        <p:nvSpPr>
          <p:cNvPr id="20" name="Text 18"/>
          <p:cNvSpPr/>
          <p:nvPr/>
        </p:nvSpPr>
        <p:spPr>
          <a:xfrm>
            <a:off x="7485221" y="3154918"/>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Duplicate Work Costs</a:t>
            </a:r>
            <a:endParaRPr lang="en-US" sz="1150" dirty="0"/>
          </a:p>
        </p:txBody>
      </p:sp>
      <p:sp>
        <p:nvSpPr>
          <p:cNvPr id="21" name="Text 19"/>
          <p:cNvSpPr/>
          <p:nvPr/>
        </p:nvSpPr>
        <p:spPr>
          <a:xfrm>
            <a:off x="7485221" y="3408878"/>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No governance to prevent multiple teams building the same library/tool in parallel, wasting spend.</a:t>
            </a:r>
            <a:endParaRPr lang="en-US" sz="850" dirty="0"/>
          </a:p>
        </p:txBody>
      </p:sp>
      <p:sp>
        <p:nvSpPr>
          <p:cNvPr id="22" name="Shape 20"/>
          <p:cNvSpPr/>
          <p:nvPr/>
        </p:nvSpPr>
        <p:spPr>
          <a:xfrm>
            <a:off x="396835" y="3817025"/>
            <a:ext cx="6861691" cy="662107"/>
          </a:xfrm>
          <a:prstGeom prst="roundRect">
            <a:avLst>
              <a:gd name="adj" fmla="val 2569"/>
            </a:avLst>
          </a:prstGeom>
          <a:solidFill>
            <a:srgbClr val="F2EEEE"/>
          </a:solidFill>
          <a:ln/>
        </p:spPr>
        <p:txBody>
          <a:bodyPr/>
          <a:lstStyle/>
          <a:p>
            <a:endParaRPr lang="en-US"/>
          </a:p>
        </p:txBody>
      </p:sp>
      <p:sp>
        <p:nvSpPr>
          <p:cNvPr id="23" name="Text 21"/>
          <p:cNvSpPr/>
          <p:nvPr/>
        </p:nvSpPr>
        <p:spPr>
          <a:xfrm>
            <a:off x="510183" y="3930372"/>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Hidden Vendor Risks</a:t>
            </a:r>
            <a:endParaRPr lang="en-US" sz="1150" dirty="0"/>
          </a:p>
        </p:txBody>
      </p:sp>
      <p:sp>
        <p:nvSpPr>
          <p:cNvPr id="24" name="Text 22"/>
          <p:cNvSpPr/>
          <p:nvPr/>
        </p:nvSpPr>
        <p:spPr>
          <a:xfrm>
            <a:off x="510183" y="4184332"/>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Marketplace apps can introduce untracked subscription costs.</a:t>
            </a:r>
            <a:endParaRPr lang="en-US" sz="850" dirty="0"/>
          </a:p>
        </p:txBody>
      </p:sp>
      <p:sp>
        <p:nvSpPr>
          <p:cNvPr id="25" name="Shape 23"/>
          <p:cNvSpPr/>
          <p:nvPr/>
        </p:nvSpPr>
        <p:spPr>
          <a:xfrm>
            <a:off x="7371874" y="3817025"/>
            <a:ext cx="6861691" cy="662107"/>
          </a:xfrm>
          <a:prstGeom prst="roundRect">
            <a:avLst>
              <a:gd name="adj" fmla="val 2569"/>
            </a:avLst>
          </a:prstGeom>
          <a:solidFill>
            <a:srgbClr val="F2EEEE"/>
          </a:solidFill>
          <a:ln/>
        </p:spPr>
        <p:txBody>
          <a:bodyPr/>
          <a:lstStyle/>
          <a:p>
            <a:endParaRPr lang="en-US"/>
          </a:p>
        </p:txBody>
      </p:sp>
      <p:sp>
        <p:nvSpPr>
          <p:cNvPr id="26" name="Text 24"/>
          <p:cNvSpPr/>
          <p:nvPr/>
        </p:nvSpPr>
        <p:spPr>
          <a:xfrm>
            <a:off x="7485221" y="3930372"/>
            <a:ext cx="2107644"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Financial Compliance Tie-In</a:t>
            </a:r>
            <a:endParaRPr lang="en-US" sz="1150" dirty="0"/>
          </a:p>
        </p:txBody>
      </p:sp>
      <p:sp>
        <p:nvSpPr>
          <p:cNvPr id="27" name="Text 25"/>
          <p:cNvSpPr/>
          <p:nvPr/>
        </p:nvSpPr>
        <p:spPr>
          <a:xfrm>
            <a:off x="7485221" y="4184332"/>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Doesn't align code governance with SOX/financial audit requirements.</a:t>
            </a:r>
            <a:endParaRPr lang="en-US" sz="850" dirty="0"/>
          </a:p>
        </p:txBody>
      </p:sp>
      <p:sp>
        <p:nvSpPr>
          <p:cNvPr id="28" name="Shape 26"/>
          <p:cNvSpPr/>
          <p:nvPr/>
        </p:nvSpPr>
        <p:spPr>
          <a:xfrm>
            <a:off x="396835" y="4592479"/>
            <a:ext cx="6861691" cy="662107"/>
          </a:xfrm>
          <a:prstGeom prst="roundRect">
            <a:avLst>
              <a:gd name="adj" fmla="val 2569"/>
            </a:avLst>
          </a:prstGeom>
          <a:solidFill>
            <a:srgbClr val="F2EEEE"/>
          </a:solidFill>
          <a:ln/>
        </p:spPr>
        <p:txBody>
          <a:bodyPr/>
          <a:lstStyle/>
          <a:p>
            <a:endParaRPr lang="en-US"/>
          </a:p>
        </p:txBody>
      </p:sp>
      <p:sp>
        <p:nvSpPr>
          <p:cNvPr id="29" name="Text 27"/>
          <p:cNvSpPr/>
          <p:nvPr/>
        </p:nvSpPr>
        <p:spPr>
          <a:xfrm>
            <a:off x="510183" y="4705826"/>
            <a:ext cx="181498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Poor Cost Visibility at Scale</a:t>
            </a:r>
            <a:endParaRPr lang="en-US" sz="1150" dirty="0"/>
          </a:p>
        </p:txBody>
      </p:sp>
      <p:sp>
        <p:nvSpPr>
          <p:cNvPr id="30" name="Text 28"/>
          <p:cNvSpPr/>
          <p:nvPr/>
        </p:nvSpPr>
        <p:spPr>
          <a:xfrm>
            <a:off x="510183" y="4959787"/>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Enterprises struggle to identify which business units or projects are bleeding CI/CD costs.</a:t>
            </a:r>
            <a:endParaRPr lang="en-US" sz="850" dirty="0"/>
          </a:p>
        </p:txBody>
      </p:sp>
      <p:sp>
        <p:nvSpPr>
          <p:cNvPr id="31" name="Shape 29"/>
          <p:cNvSpPr/>
          <p:nvPr/>
        </p:nvSpPr>
        <p:spPr>
          <a:xfrm>
            <a:off x="7371874" y="4592479"/>
            <a:ext cx="6861691" cy="662107"/>
          </a:xfrm>
          <a:prstGeom prst="roundRect">
            <a:avLst>
              <a:gd name="adj" fmla="val 2569"/>
            </a:avLst>
          </a:prstGeom>
          <a:solidFill>
            <a:srgbClr val="F2EEEE"/>
          </a:solidFill>
          <a:ln/>
        </p:spPr>
        <p:txBody>
          <a:bodyPr/>
          <a:lstStyle/>
          <a:p>
            <a:endParaRPr lang="en-US"/>
          </a:p>
        </p:txBody>
      </p:sp>
      <p:sp>
        <p:nvSpPr>
          <p:cNvPr id="32" name="Text 30"/>
          <p:cNvSpPr/>
          <p:nvPr/>
        </p:nvSpPr>
        <p:spPr>
          <a:xfrm>
            <a:off x="7485221" y="4705826"/>
            <a:ext cx="194452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ROI Blindness on Reusable IP</a:t>
            </a:r>
            <a:endParaRPr lang="en-US" sz="1150" dirty="0"/>
          </a:p>
        </p:txBody>
      </p:sp>
      <p:sp>
        <p:nvSpPr>
          <p:cNvPr id="33" name="Text 31"/>
          <p:cNvSpPr/>
          <p:nvPr/>
        </p:nvSpPr>
        <p:spPr>
          <a:xfrm>
            <a:off x="7485221" y="4959787"/>
            <a:ext cx="663499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Doesn't quantify the reuse of enterprise accelerators, making it hard to prove financial value.</a:t>
            </a:r>
            <a:endParaRPr lang="en-US" sz="850" dirty="0"/>
          </a:p>
        </p:txBody>
      </p:sp>
      <p:sp>
        <p:nvSpPr>
          <p:cNvPr id="34" name="Text 32"/>
          <p:cNvSpPr/>
          <p:nvPr/>
        </p:nvSpPr>
        <p:spPr>
          <a:xfrm>
            <a:off x="4208026" y="5424607"/>
            <a:ext cx="6214348" cy="297656"/>
          </a:xfrm>
          <a:prstGeom prst="rect">
            <a:avLst/>
          </a:prstGeom>
          <a:noFill/>
          <a:ln/>
        </p:spPr>
        <p:txBody>
          <a:bodyPr wrap="none" lIns="0" tIns="0" rIns="0" bIns="0" rtlCol="0" anchor="t"/>
          <a:lstStyle/>
          <a:p>
            <a:pPr marL="0" indent="0" algn="ctr">
              <a:lnSpc>
                <a:spcPts val="2300"/>
              </a:lnSpc>
              <a:buNone/>
            </a:pPr>
            <a:r>
              <a:rPr lang="en-US" sz="1850" dirty="0">
                <a:solidFill>
                  <a:srgbClr val="E04F00"/>
                </a:solidFill>
                <a:latin typeface="PT Serif" pitchFamily="34" charset="0"/>
                <a:ea typeface="PT Serif" pitchFamily="34" charset="-122"/>
                <a:cs typeface="PT Serif" pitchFamily="34" charset="-120"/>
              </a:rPr>
              <a:t>The Final Stretch: Human &amp; Organizational Risks (96-100)</a:t>
            </a:r>
            <a:endParaRPr lang="en-US" sz="1850" dirty="0"/>
          </a:p>
        </p:txBody>
      </p:sp>
      <p:sp>
        <p:nvSpPr>
          <p:cNvPr id="35" name="Shape 33"/>
          <p:cNvSpPr/>
          <p:nvPr/>
        </p:nvSpPr>
        <p:spPr>
          <a:xfrm>
            <a:off x="396835" y="5892284"/>
            <a:ext cx="4536638" cy="874038"/>
          </a:xfrm>
          <a:prstGeom prst="roundRect">
            <a:avLst>
              <a:gd name="adj" fmla="val 1946"/>
            </a:avLst>
          </a:prstGeom>
          <a:solidFill>
            <a:srgbClr val="FFFFFF"/>
          </a:solidFill>
          <a:ln w="15240">
            <a:solidFill>
              <a:srgbClr val="D8D4D4"/>
            </a:solidFill>
            <a:prstDash val="solid"/>
          </a:ln>
        </p:spPr>
        <p:txBody>
          <a:bodyPr/>
          <a:lstStyle/>
          <a:p>
            <a:endParaRPr lang="en-US"/>
          </a:p>
        </p:txBody>
      </p:sp>
      <p:sp>
        <p:nvSpPr>
          <p:cNvPr id="36" name="Text 34"/>
          <p:cNvSpPr/>
          <p:nvPr/>
        </p:nvSpPr>
        <p:spPr>
          <a:xfrm>
            <a:off x="525423" y="6020872"/>
            <a:ext cx="1653540"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Rubber-Stamp Approvals</a:t>
            </a:r>
            <a:endParaRPr lang="en-US" sz="1150" dirty="0"/>
          </a:p>
        </p:txBody>
      </p:sp>
      <p:sp>
        <p:nvSpPr>
          <p:cNvPr id="37" name="Text 35"/>
          <p:cNvSpPr/>
          <p:nvPr/>
        </p:nvSpPr>
        <p:spPr>
          <a:xfrm>
            <a:off x="525423" y="6274832"/>
            <a:ext cx="4279463" cy="362903"/>
          </a:xfrm>
          <a:prstGeom prst="rect">
            <a:avLst/>
          </a:prstGeom>
          <a:noFill/>
          <a:ln/>
        </p:spPr>
        <p:txBody>
          <a:bodyPr wrap="squar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Codeowners and PR reviews are often superficial; GitHub doesn’t enforce review depth.</a:t>
            </a:r>
            <a:endParaRPr lang="en-US" sz="850" dirty="0"/>
          </a:p>
        </p:txBody>
      </p:sp>
      <p:sp>
        <p:nvSpPr>
          <p:cNvPr id="38" name="Shape 36"/>
          <p:cNvSpPr/>
          <p:nvPr/>
        </p:nvSpPr>
        <p:spPr>
          <a:xfrm>
            <a:off x="5046821" y="5892284"/>
            <a:ext cx="4536638" cy="874038"/>
          </a:xfrm>
          <a:prstGeom prst="roundRect">
            <a:avLst>
              <a:gd name="adj" fmla="val 1946"/>
            </a:avLst>
          </a:prstGeom>
          <a:solidFill>
            <a:srgbClr val="FFFFFF"/>
          </a:solidFill>
          <a:ln w="15240">
            <a:solidFill>
              <a:srgbClr val="D8D4D4"/>
            </a:solidFill>
            <a:prstDash val="solid"/>
          </a:ln>
        </p:spPr>
        <p:txBody>
          <a:bodyPr/>
          <a:lstStyle/>
          <a:p>
            <a:endParaRPr lang="en-US"/>
          </a:p>
        </p:txBody>
      </p:sp>
      <p:sp>
        <p:nvSpPr>
          <p:cNvPr id="39" name="Text 37"/>
          <p:cNvSpPr/>
          <p:nvPr/>
        </p:nvSpPr>
        <p:spPr>
          <a:xfrm>
            <a:off x="5175409" y="6020872"/>
            <a:ext cx="1825585"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Training &amp; Awareness Gaps</a:t>
            </a:r>
            <a:endParaRPr lang="en-US" sz="1150" dirty="0"/>
          </a:p>
        </p:txBody>
      </p:sp>
      <p:sp>
        <p:nvSpPr>
          <p:cNvPr id="40" name="Text 38"/>
          <p:cNvSpPr/>
          <p:nvPr/>
        </p:nvSpPr>
        <p:spPr>
          <a:xfrm>
            <a:off x="5175409" y="6274832"/>
            <a:ext cx="4279463" cy="362903"/>
          </a:xfrm>
          <a:prstGeom prst="rect">
            <a:avLst/>
          </a:prstGeom>
          <a:noFill/>
          <a:ln/>
        </p:spPr>
        <p:txBody>
          <a:bodyPr wrap="squar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GitHub assumes enterprises educate devs on compliance, leading to overlooked security risks.</a:t>
            </a:r>
            <a:endParaRPr lang="en-US" sz="850" dirty="0"/>
          </a:p>
        </p:txBody>
      </p:sp>
      <p:sp>
        <p:nvSpPr>
          <p:cNvPr id="41" name="Shape 39"/>
          <p:cNvSpPr/>
          <p:nvPr/>
        </p:nvSpPr>
        <p:spPr>
          <a:xfrm>
            <a:off x="9696807" y="5892284"/>
            <a:ext cx="4536638" cy="874038"/>
          </a:xfrm>
          <a:prstGeom prst="roundRect">
            <a:avLst>
              <a:gd name="adj" fmla="val 1946"/>
            </a:avLst>
          </a:prstGeom>
          <a:solidFill>
            <a:srgbClr val="FFFFFF"/>
          </a:solidFill>
          <a:ln w="15240">
            <a:solidFill>
              <a:srgbClr val="D8D4D4"/>
            </a:solidFill>
            <a:prstDash val="solid"/>
          </a:ln>
        </p:spPr>
        <p:txBody>
          <a:bodyPr/>
          <a:lstStyle/>
          <a:p>
            <a:endParaRPr lang="en-US"/>
          </a:p>
        </p:txBody>
      </p:sp>
      <p:sp>
        <p:nvSpPr>
          <p:cNvPr id="42" name="Text 40"/>
          <p:cNvSpPr/>
          <p:nvPr/>
        </p:nvSpPr>
        <p:spPr>
          <a:xfrm>
            <a:off x="9825395" y="6020872"/>
            <a:ext cx="1657231"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No Cultural Enforcement</a:t>
            </a:r>
            <a:endParaRPr lang="en-US" sz="1150" dirty="0"/>
          </a:p>
        </p:txBody>
      </p:sp>
      <p:sp>
        <p:nvSpPr>
          <p:cNvPr id="43" name="Text 41"/>
          <p:cNvSpPr/>
          <p:nvPr/>
        </p:nvSpPr>
        <p:spPr>
          <a:xfrm>
            <a:off x="9825395" y="6274832"/>
            <a:ext cx="4279463" cy="362903"/>
          </a:xfrm>
          <a:prstGeom prst="rect">
            <a:avLst/>
          </a:prstGeom>
          <a:noFill/>
          <a:ln/>
        </p:spPr>
        <p:txBody>
          <a:bodyPr wrap="squar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Cannot prevent a dev culture that prioritizes speed over compliance, leading to bypasses.</a:t>
            </a:r>
            <a:endParaRPr lang="en-US" sz="850" dirty="0"/>
          </a:p>
        </p:txBody>
      </p:sp>
      <p:sp>
        <p:nvSpPr>
          <p:cNvPr id="44" name="Shape 42"/>
          <p:cNvSpPr/>
          <p:nvPr/>
        </p:nvSpPr>
        <p:spPr>
          <a:xfrm>
            <a:off x="396835" y="6879669"/>
            <a:ext cx="6861572" cy="692587"/>
          </a:xfrm>
          <a:prstGeom prst="roundRect">
            <a:avLst>
              <a:gd name="adj" fmla="val 2456"/>
            </a:avLst>
          </a:prstGeom>
          <a:solidFill>
            <a:srgbClr val="FFFFFF"/>
          </a:solidFill>
          <a:ln w="15240">
            <a:solidFill>
              <a:srgbClr val="D8D4D4"/>
            </a:solidFill>
            <a:prstDash val="solid"/>
          </a:ln>
        </p:spPr>
        <p:txBody>
          <a:bodyPr/>
          <a:lstStyle/>
          <a:p>
            <a:endParaRPr lang="en-US"/>
          </a:p>
        </p:txBody>
      </p:sp>
      <p:sp>
        <p:nvSpPr>
          <p:cNvPr id="45" name="Text 43"/>
          <p:cNvSpPr/>
          <p:nvPr/>
        </p:nvSpPr>
        <p:spPr>
          <a:xfrm>
            <a:off x="525423" y="7008257"/>
            <a:ext cx="1488519"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Role Ambiguity</a:t>
            </a:r>
            <a:endParaRPr lang="en-US" sz="1150" dirty="0"/>
          </a:p>
        </p:txBody>
      </p:sp>
      <p:sp>
        <p:nvSpPr>
          <p:cNvPr id="46" name="Text 44"/>
          <p:cNvSpPr/>
          <p:nvPr/>
        </p:nvSpPr>
        <p:spPr>
          <a:xfrm>
            <a:off x="525423" y="7262217"/>
            <a:ext cx="6604397"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Tracks commit authors but not clear accountability roles (developer vs. compliance officer).</a:t>
            </a:r>
            <a:endParaRPr lang="en-US" sz="850" dirty="0"/>
          </a:p>
        </p:txBody>
      </p:sp>
      <p:sp>
        <p:nvSpPr>
          <p:cNvPr id="47" name="Shape 45"/>
          <p:cNvSpPr/>
          <p:nvPr/>
        </p:nvSpPr>
        <p:spPr>
          <a:xfrm>
            <a:off x="7371755" y="6879669"/>
            <a:ext cx="6861691" cy="692587"/>
          </a:xfrm>
          <a:prstGeom prst="roundRect">
            <a:avLst>
              <a:gd name="adj" fmla="val 2456"/>
            </a:avLst>
          </a:prstGeom>
          <a:solidFill>
            <a:srgbClr val="FFFFFF"/>
          </a:solidFill>
          <a:ln w="15240">
            <a:solidFill>
              <a:srgbClr val="D8D4D4"/>
            </a:solidFill>
            <a:prstDash val="solid"/>
          </a:ln>
        </p:spPr>
        <p:txBody>
          <a:bodyPr/>
          <a:lstStyle/>
          <a:p>
            <a:endParaRPr lang="en-US"/>
          </a:p>
        </p:txBody>
      </p:sp>
      <p:sp>
        <p:nvSpPr>
          <p:cNvPr id="48" name="Text 46"/>
          <p:cNvSpPr/>
          <p:nvPr/>
        </p:nvSpPr>
        <p:spPr>
          <a:xfrm>
            <a:off x="7500342" y="7008257"/>
            <a:ext cx="2358866" cy="185976"/>
          </a:xfrm>
          <a:prstGeom prst="rect">
            <a:avLst/>
          </a:prstGeom>
          <a:noFill/>
          <a:ln/>
        </p:spPr>
        <p:txBody>
          <a:bodyPr wrap="none" lIns="0" tIns="0" rIns="0" bIns="0" rtlCol="0" anchor="t"/>
          <a:lstStyle/>
          <a:p>
            <a:pPr marL="0" indent="0" algn="l">
              <a:lnSpc>
                <a:spcPts val="1450"/>
              </a:lnSpc>
              <a:buNone/>
            </a:pPr>
            <a:r>
              <a:rPr lang="en-US" sz="1150" dirty="0">
                <a:solidFill>
                  <a:srgbClr val="383838"/>
                </a:solidFill>
                <a:latin typeface="PT Serif" pitchFamily="34" charset="0"/>
                <a:ea typeface="PT Serif" pitchFamily="34" charset="-122"/>
                <a:cs typeface="PT Serif" pitchFamily="34" charset="-120"/>
              </a:rPr>
              <a:t>Change Fatigue &amp; Governance Drift</a:t>
            </a:r>
            <a:endParaRPr lang="en-US" sz="1150" dirty="0"/>
          </a:p>
        </p:txBody>
      </p:sp>
      <p:sp>
        <p:nvSpPr>
          <p:cNvPr id="49" name="Text 47"/>
          <p:cNvSpPr/>
          <p:nvPr/>
        </p:nvSpPr>
        <p:spPr>
          <a:xfrm>
            <a:off x="7500342" y="7262217"/>
            <a:ext cx="6604516" cy="181451"/>
          </a:xfrm>
          <a:prstGeom prst="rect">
            <a:avLst/>
          </a:prstGeom>
          <a:noFill/>
          <a:ln/>
        </p:spPr>
        <p:txBody>
          <a:bodyPr wrap="none" lIns="0" tIns="0" rIns="0" bIns="0" rtlCol="0" anchor="t"/>
          <a:lstStyle/>
          <a:p>
            <a:pPr marL="0" indent="0" algn="l">
              <a:lnSpc>
                <a:spcPts val="1400"/>
              </a:lnSpc>
              <a:buNone/>
            </a:pPr>
            <a:r>
              <a:rPr lang="en-US" sz="850" dirty="0">
                <a:solidFill>
                  <a:srgbClr val="383838"/>
                </a:solidFill>
                <a:latin typeface="DM Sans" pitchFamily="34" charset="0"/>
                <a:ea typeface="DM Sans" pitchFamily="34" charset="-122"/>
                <a:cs typeface="DM Sans" pitchFamily="34" charset="-120"/>
              </a:rPr>
              <a:t>Heavy controls are ignored; GitHub lacks adaptive governance for balancing compliance with velocity.</a:t>
            </a:r>
            <a:endParaRPr lang="en-US" sz="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2887</Words>
  <Application>Microsoft Office PowerPoint</Application>
  <PresentationFormat>Custom</PresentationFormat>
  <Paragraphs>360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PT Serif</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Andrew Franklin Leo Palu Pillai</cp:lastModifiedBy>
  <cp:revision>3</cp:revision>
  <dcterms:created xsi:type="dcterms:W3CDTF">2025-09-05T14:20:54Z</dcterms:created>
  <dcterms:modified xsi:type="dcterms:W3CDTF">2025-09-05T14:22:46Z</dcterms:modified>
</cp:coreProperties>
</file>