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2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rimo" charset="1" panose="020B0604020202020204"/>
      <p:regular r:id="rId15"/>
    </p:embeddedFont>
    <p:embeddedFont>
      <p:font typeface="Poppins" charset="1" panose="00000500000000000000"/>
      <p:regular r:id="rId17"/>
    </p:embeddedFont>
    <p:embeddedFont>
      <p:font typeface="Poppins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notesMasters/notesMaster1.xml" Type="http://schemas.openxmlformats.org/officeDocument/2006/relationships/notesMaster"/><Relationship Id="rId13" Target="theme/theme2.xml" Type="http://schemas.openxmlformats.org/officeDocument/2006/relationships/theme"/><Relationship Id="rId14" Target="notesSlides/notesSlide1.xml" Type="http://schemas.openxmlformats.org/officeDocument/2006/relationships/notesSlide"/><Relationship Id="rId15" Target="fonts/font15.fntdata" Type="http://schemas.openxmlformats.org/officeDocument/2006/relationships/font"/><Relationship Id="rId16" Target="notesSlides/notesSlide2.xml" Type="http://schemas.openxmlformats.org/officeDocument/2006/relationships/notesSlide"/><Relationship Id="rId17" Target="fonts/font17.fntdata" Type="http://schemas.openxmlformats.org/officeDocument/2006/relationships/font"/><Relationship Id="rId18" Target="notesSlides/notesSlide3.xml" Type="http://schemas.openxmlformats.org/officeDocument/2006/relationships/notes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notesSlides/notesSlide4.xml" Type="http://schemas.openxmlformats.org/officeDocument/2006/relationships/notesSlide"/><Relationship Id="rId21" Target="notesSlides/notesSlide5.xml" Type="http://schemas.openxmlformats.org/officeDocument/2006/relationships/notesSlide"/><Relationship Id="rId22" Target="notesSlides/notesSlide6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2" Target="../notesSlides/notesSlide5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400" y="-23300"/>
            <a:ext cx="18396800" cy="10333600"/>
          </a:xfrm>
          <a:custGeom>
            <a:avLst/>
            <a:gdLst/>
            <a:ahLst/>
            <a:cxnLst/>
            <a:rect r="r" b="b" t="t" l="l"/>
            <a:pathLst>
              <a:path h="10333600" w="18396800">
                <a:moveTo>
                  <a:pt x="0" y="0"/>
                </a:moveTo>
                <a:lnTo>
                  <a:pt x="18396800" y="0"/>
                </a:lnTo>
                <a:lnTo>
                  <a:pt x="18396800" y="10333600"/>
                </a:lnTo>
                <a:lnTo>
                  <a:pt x="0" y="10333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83025" y="4013700"/>
            <a:ext cx="12721950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313131"/>
                </a:solidFill>
                <a:latin typeface="Arimo"/>
                <a:ea typeface="Arimo"/>
                <a:cs typeface="Arimo"/>
                <a:sym typeface="Arimo"/>
              </a:rPr>
              <a:t>Решение кейса №3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600" y="-18950"/>
            <a:ext cx="18381202" cy="10324900"/>
          </a:xfrm>
          <a:custGeom>
            <a:avLst/>
            <a:gdLst/>
            <a:ahLst/>
            <a:cxnLst/>
            <a:rect r="r" b="b" t="t" l="l"/>
            <a:pathLst>
              <a:path h="10324900" w="18381202">
                <a:moveTo>
                  <a:pt x="0" y="0"/>
                </a:moveTo>
                <a:lnTo>
                  <a:pt x="18381202" y="0"/>
                </a:lnTo>
                <a:lnTo>
                  <a:pt x="18381202" y="10324900"/>
                </a:lnTo>
                <a:lnTo>
                  <a:pt x="0" y="103249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9" r="0" b="-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31425" y="812737"/>
            <a:ext cx="1250355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313131"/>
                </a:solidFill>
                <a:latin typeface="Arimo"/>
                <a:ea typeface="Arimo"/>
                <a:cs typeface="Arimo"/>
                <a:sym typeface="Arimo"/>
              </a:rPr>
              <a:t>«АльфаСтрахование»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31425" y="2135125"/>
            <a:ext cx="15225150" cy="703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    Страховая компания «АльфаСтрахование» была образована в 1992 году и активно развивает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свою деятельность в Северо-Западном федеральном округе России. </a:t>
            </a:r>
          </a:p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   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В 1993 году для ведения бухгалтерского учета был закуплен программный продукт «Инфин» (DOS-версия), а также 12 машин IBM PC 486, что на тот момент полностью удовлетворяло потребностям фирмы. </a:t>
            </a:r>
          </a:p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    В дальнейшем количество филиалов компании увеличилось до 15, и каждый из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них получил аналогичное оборудование и программное обеспечение. </a:t>
            </a:r>
          </a:p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    В 1996 году в штат компании было нанято 3 программиста, которые завершили разработку специализированной страховой базы данных, используемой во всех филиалах и головном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офисе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компании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    В настоящее время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в компании работают 40 человек в головном офисе и по 2 человека в каждом филиале. </a:t>
            </a:r>
          </a:p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   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Система «Инфин» перестала удовлетворять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требованиям фирмы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так как не обеспечивала необходимое функциональное наполнение и обмен данными между головным офисом и филиалами. </a:t>
            </a:r>
          </a:p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    В головном офисе используется система «Инфин», тогда как филиалы используют «Сириус», что создает проблемы с дублированием данных и неэффективностью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обмена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информацией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    Текучка кадров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в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компании средняя, некоторые сотрудники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работают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более 5 лет, но есть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и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новички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Сотрудники головного офиса часто ездят в командировки в филиалы для проведения проверок и обучения персонала, около 15 командировок в месяц. </a:t>
            </a:r>
          </a:p>
          <a:p>
            <a:pPr algn="l">
              <a:lnSpc>
                <a:spcPts val="2400"/>
              </a:lnSpc>
            </a:pP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   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Отпуска планируются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заранее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но бывают случаи необходимости срочных замен, что усложняет планирование работы. </a:t>
            </a:r>
          </a:p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    В компании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существует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сложная система согласований, особенно касающаяся финансовых вопросов и страховых случаев, что увеличивает время обработки заявок и принятия решений. </a:t>
            </a:r>
          </a:p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    Много времени уходит на оформление документов, что составляет около 20% рабочего времени сотрудников, и согласование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действий между филиалами и головным офисом занимает в среднем 4 рабочих дня.</a:t>
            </a:r>
          </a:p>
          <a:p>
            <a:pPr algn="l">
              <a:lnSpc>
                <a:spcPts val="240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600" y="-18950"/>
            <a:ext cx="18381202" cy="10324900"/>
          </a:xfrm>
          <a:custGeom>
            <a:avLst/>
            <a:gdLst/>
            <a:ahLst/>
            <a:cxnLst/>
            <a:rect r="r" b="b" t="t" l="l"/>
            <a:pathLst>
              <a:path h="10324900" w="18381202">
                <a:moveTo>
                  <a:pt x="0" y="0"/>
                </a:moveTo>
                <a:lnTo>
                  <a:pt x="18381202" y="0"/>
                </a:lnTo>
                <a:lnTo>
                  <a:pt x="18381202" y="10324900"/>
                </a:lnTo>
                <a:lnTo>
                  <a:pt x="0" y="103249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9" r="0" b="-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31425" y="812737"/>
            <a:ext cx="1250355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313131"/>
                </a:solidFill>
                <a:latin typeface="Arimo"/>
                <a:ea typeface="Arimo"/>
                <a:cs typeface="Arimo"/>
                <a:sym typeface="Arimo"/>
              </a:rPr>
              <a:t>Ключевые моменты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31425" y="2135125"/>
            <a:ext cx="15225150" cy="703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   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Страховая компания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«АльфаСтрахование» была образована в 1992 году и активно развивает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свою деятельность в Северо-Западном федеральном округе России. </a:t>
            </a:r>
          </a:p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   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В 1993 году для ведения бухгалтерского учета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был закуплен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программный продукт «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Инфин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» (DOS-версия), а также 12 машин IBM PC 486, что на тот момент полностью удовлетворяло потребностям фирмы. </a:t>
            </a:r>
          </a:p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    В дальнейшем количество филиалов компании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увеличилось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до 15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, и каждый из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них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получил аналогичное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оборудование и программное обеспечение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    В 1996 году в штат компании было нанято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3 программиста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, которые завершили разработку специализированной страховой базы данных, используемой во всех филиалах и головном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офисе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компании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    В настоящее время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в компании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работают 40 человек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в головном офисе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и по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2 человека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в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каждом филиале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</a:p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   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Система «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Инфин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»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перестала удовлетворять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требованиям фирмы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так как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не обеспечивала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необходимое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функциональное наполнение и обмен данными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между головным офисом и филиалами. </a:t>
            </a:r>
          </a:p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   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В головном офисе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используется система «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Инфин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», тогда как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филиалы используют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«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Сириус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», что создает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проблемы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с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дублированием данных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неэффективностью</a:t>
            </a:r>
            <a:r>
              <a:rPr lang="en-US" b="true" sz="2000" u="none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обмена</a:t>
            </a:r>
            <a:r>
              <a:rPr lang="en-US" b="true" sz="2000" u="none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информацией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    Текучка кадров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в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компании средняя, некоторые сотрудники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работают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более 5 лет, но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есть</a:t>
            </a:r>
            <a:r>
              <a:rPr lang="en-US" b="true" sz="2000" u="none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и</a:t>
            </a:r>
            <a:r>
              <a:rPr lang="en-US" b="true" sz="2000" u="none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новички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Сотрудники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головного офиса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часто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ездят в командировки в филиалы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для проведения проверок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обучения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персонала, около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15 командировок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в месяц. </a:t>
            </a:r>
          </a:p>
          <a:p>
            <a:pPr algn="l">
              <a:lnSpc>
                <a:spcPts val="2400"/>
              </a:lnSpc>
            </a:pP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   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Отпуска планируются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заранее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но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бывают случаи необходимости срочных замен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, что усложняет планирование работы. </a:t>
            </a:r>
          </a:p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    В компании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существует</a:t>
            </a:r>
            <a:r>
              <a:rPr lang="en-US" sz="2000" u="none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сложная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система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согласований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, особенно касающаяся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финансовых вопросов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страховых случаев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, что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увеличивает время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обработки заявок и принятия решений. </a:t>
            </a:r>
          </a:p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   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Много 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времени уходит на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оформление документов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, что составляет около 20% рабочего времени сотрудников, и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согласование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 действий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 между филиалами и головным офисом занимает в </a:t>
            </a:r>
            <a:r>
              <a:rPr lang="en-US" b="true" sz="20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среднем 4 рабочих дня</a:t>
            </a:r>
            <a:r>
              <a:rPr lang="en-US" sz="20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24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70302" y="-34950"/>
            <a:ext cx="18428602" cy="10356900"/>
          </a:xfrm>
          <a:custGeom>
            <a:avLst/>
            <a:gdLst/>
            <a:ahLst/>
            <a:cxnLst/>
            <a:rect r="r" b="b" t="t" l="l"/>
            <a:pathLst>
              <a:path h="10356900" w="18428602">
                <a:moveTo>
                  <a:pt x="0" y="0"/>
                </a:moveTo>
                <a:lnTo>
                  <a:pt x="18428602" y="0"/>
                </a:lnTo>
                <a:lnTo>
                  <a:pt x="18428602" y="10356900"/>
                </a:lnTo>
                <a:lnTo>
                  <a:pt x="0" y="103569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16470" y="2446144"/>
            <a:ext cx="13304676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313131"/>
                </a:solidFill>
                <a:latin typeface="Arimo"/>
                <a:ea typeface="Arimo"/>
                <a:cs typeface="Arimo"/>
                <a:sym typeface="Arimo"/>
              </a:rPr>
              <a:t>«Инфин» перестала удовлетворять требованиям фирмы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15820" y="5629941"/>
            <a:ext cx="1000650" cy="104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b="true" sz="48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078316" y="6746580"/>
            <a:ext cx="13180984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В компании существует сложная система согласований увеличивающая время обработок заявок и принятия решений. Согласование решений занимает 4 дня (в среднем)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78316" y="5659386"/>
            <a:ext cx="13180984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Имеется необходимость срочных замен, возникает сложность при планировании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78316" y="4172616"/>
            <a:ext cx="13180984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Несмотря на среднюю текучку кадров, имеется необходимость обучать новый персонал и проведение проверок, что влечет за собой большое количество командировок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78316" y="3125400"/>
            <a:ext cx="1324283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313131"/>
                </a:solidFill>
                <a:latin typeface="Arimo"/>
                <a:ea typeface="Arimo"/>
                <a:cs typeface="Arimo"/>
                <a:sym typeface="Arimo"/>
              </a:rPr>
              <a:t>«Инфин» используется в «голове», «Сириус» - в филиалах. Происходит дублирование информации и неэффективный обмен информацией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15820" y="4505466"/>
            <a:ext cx="1000650" cy="104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b="true" sz="48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77666" y="2343975"/>
            <a:ext cx="1000650" cy="104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b="true" sz="48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77666" y="3152906"/>
            <a:ext cx="100065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b="true" sz="48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90538"/>
            <a:ext cx="1250355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313131"/>
                </a:solidFill>
                <a:latin typeface="Arimo"/>
                <a:ea typeface="Arimo"/>
                <a:cs typeface="Arimo"/>
                <a:sym typeface="Arimo"/>
              </a:rPr>
              <a:t>Проблемы компании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15820" y="6994230"/>
            <a:ext cx="100065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b="true" sz="48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078316" y="8253220"/>
            <a:ext cx="12885402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Много времени уходит на оформление документов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15820" y="8081770"/>
            <a:ext cx="100065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b="true" sz="4800">
                <a:solidFill>
                  <a:srgbClr val="313131"/>
                </a:solidFill>
                <a:latin typeface="Poppins Bold"/>
                <a:ea typeface="Poppins Bold"/>
                <a:cs typeface="Poppins Bold"/>
                <a:sym typeface="Poppins Bold"/>
              </a:rPr>
              <a:t>6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3271" y="2782532"/>
            <a:ext cx="799646" cy="799738"/>
          </a:xfrm>
          <a:custGeom>
            <a:avLst/>
            <a:gdLst/>
            <a:ahLst/>
            <a:cxnLst/>
            <a:rect r="r" b="b" t="t" l="l"/>
            <a:pathLst>
              <a:path h="799738" w="799646">
                <a:moveTo>
                  <a:pt x="0" y="0"/>
                </a:moveTo>
                <a:lnTo>
                  <a:pt x="799646" y="0"/>
                </a:lnTo>
                <a:lnTo>
                  <a:pt x="799646" y="799738"/>
                </a:lnTo>
                <a:lnTo>
                  <a:pt x="0" y="7997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98928" y="4047926"/>
            <a:ext cx="588332" cy="800776"/>
          </a:xfrm>
          <a:custGeom>
            <a:avLst/>
            <a:gdLst/>
            <a:ahLst/>
            <a:cxnLst/>
            <a:rect r="r" b="b" t="t" l="l"/>
            <a:pathLst>
              <a:path h="800776" w="588332">
                <a:moveTo>
                  <a:pt x="0" y="0"/>
                </a:moveTo>
                <a:lnTo>
                  <a:pt x="588332" y="0"/>
                </a:lnTo>
                <a:lnTo>
                  <a:pt x="588332" y="800776"/>
                </a:lnTo>
                <a:lnTo>
                  <a:pt x="0" y="800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3271" y="5315427"/>
            <a:ext cx="799646" cy="780766"/>
          </a:xfrm>
          <a:custGeom>
            <a:avLst/>
            <a:gdLst/>
            <a:ahLst/>
            <a:cxnLst/>
            <a:rect r="r" b="b" t="t" l="l"/>
            <a:pathLst>
              <a:path h="780766" w="799646">
                <a:moveTo>
                  <a:pt x="0" y="0"/>
                </a:moveTo>
                <a:lnTo>
                  <a:pt x="799646" y="0"/>
                </a:lnTo>
                <a:lnTo>
                  <a:pt x="799646" y="780766"/>
                </a:lnTo>
                <a:lnTo>
                  <a:pt x="0" y="7807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93271" y="990600"/>
            <a:ext cx="13266315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313131"/>
                </a:solidFill>
                <a:latin typeface="Arimo"/>
                <a:ea typeface="Arimo"/>
                <a:cs typeface="Arimo"/>
                <a:sym typeface="Arimo"/>
              </a:rPr>
              <a:t>Предлагаемое решение проблем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89861" y="2953801"/>
            <a:ext cx="13242830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313131"/>
                </a:solidFill>
                <a:latin typeface="Arimo"/>
                <a:ea typeface="Arimo"/>
                <a:cs typeface="Arimo"/>
                <a:sym typeface="Arimo"/>
              </a:rPr>
              <a:t>ESM вместо двух старых систем и громоздкой ERP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89861" y="4219714"/>
            <a:ext cx="13242830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313131"/>
                </a:solidFill>
                <a:latin typeface="Arimo"/>
                <a:ea typeface="Arimo"/>
                <a:cs typeface="Arimo"/>
                <a:sym typeface="Arimo"/>
              </a:rPr>
              <a:t>LMS/KMS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89861" y="5384441"/>
            <a:ext cx="13242830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313131"/>
                </a:solidFill>
                <a:latin typeface="Arimo"/>
                <a:ea typeface="Arimo"/>
                <a:cs typeface="Arimo"/>
                <a:sym typeface="Arimo"/>
              </a:rPr>
              <a:t>HRM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38053" y="6562918"/>
            <a:ext cx="754864" cy="753944"/>
          </a:xfrm>
          <a:custGeom>
            <a:avLst/>
            <a:gdLst/>
            <a:ahLst/>
            <a:cxnLst/>
            <a:rect r="r" b="b" t="t" l="l"/>
            <a:pathLst>
              <a:path h="753944" w="754864">
                <a:moveTo>
                  <a:pt x="0" y="0"/>
                </a:moveTo>
                <a:lnTo>
                  <a:pt x="754864" y="0"/>
                </a:lnTo>
                <a:lnTo>
                  <a:pt x="754864" y="753944"/>
                </a:lnTo>
                <a:lnTo>
                  <a:pt x="0" y="75394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789861" y="6746516"/>
            <a:ext cx="13242830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313131"/>
                </a:solidFill>
                <a:latin typeface="Arimo"/>
                <a:ea typeface="Arimo"/>
                <a:cs typeface="Arimo"/>
                <a:sym typeface="Arimo"/>
              </a:rPr>
              <a:t>Trackers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590735" y="7783587"/>
            <a:ext cx="802182" cy="800776"/>
          </a:xfrm>
          <a:custGeom>
            <a:avLst/>
            <a:gdLst/>
            <a:ahLst/>
            <a:cxnLst/>
            <a:rect r="r" b="b" t="t" l="l"/>
            <a:pathLst>
              <a:path h="800776" w="802182">
                <a:moveTo>
                  <a:pt x="0" y="0"/>
                </a:moveTo>
                <a:lnTo>
                  <a:pt x="802182" y="0"/>
                </a:lnTo>
                <a:lnTo>
                  <a:pt x="802182" y="800776"/>
                </a:lnTo>
                <a:lnTo>
                  <a:pt x="0" y="8007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789861" y="7908566"/>
            <a:ext cx="13242830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313131"/>
                </a:solidFill>
                <a:latin typeface="Arimo"/>
                <a:ea typeface="Arimo"/>
                <a:cs typeface="Arimo"/>
                <a:sym typeface="Arimo"/>
              </a:rPr>
              <a:t>CRM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46602" y="-18950"/>
            <a:ext cx="18381202" cy="10324898"/>
          </a:xfrm>
          <a:custGeom>
            <a:avLst/>
            <a:gdLst/>
            <a:ahLst/>
            <a:cxnLst/>
            <a:rect r="r" b="b" t="t" l="l"/>
            <a:pathLst>
              <a:path h="10324898" w="18381202">
                <a:moveTo>
                  <a:pt x="18381202" y="0"/>
                </a:moveTo>
                <a:lnTo>
                  <a:pt x="0" y="0"/>
                </a:lnTo>
                <a:lnTo>
                  <a:pt x="0" y="10324898"/>
                </a:lnTo>
                <a:lnTo>
                  <a:pt x="18381202" y="10324898"/>
                </a:lnTo>
                <a:lnTo>
                  <a:pt x="18381202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95301" y="1354692"/>
            <a:ext cx="11950725" cy="3705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313131"/>
                </a:solidFill>
                <a:latin typeface="Arimo"/>
                <a:ea typeface="Arimo"/>
                <a:cs typeface="Arimo"/>
                <a:sym typeface="Arimo"/>
              </a:rPr>
              <a:t>Благодарю за внимание!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06475" y="8708475"/>
            <a:ext cx="5874750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313131"/>
                </a:solidFill>
                <a:latin typeface="Poppins"/>
                <a:ea typeface="Poppins"/>
                <a:cs typeface="Poppins"/>
                <a:sym typeface="Poppins"/>
              </a:rPr>
              <a:t>Презентацию подготовил Г.А.Левин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DAGhmQB4Gjo</dc:identifier>
  <dcterms:modified xsi:type="dcterms:W3CDTF">2011-08-01T06:04:30Z</dcterms:modified>
  <cp:revision>1</cp:revision>
  <dc:title>Copy of Difference Between Cryptocurrency and Stocks by Slidesgo.pptx</dc:title>
</cp:coreProperties>
</file>