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0" r:id="rId6"/>
  </p:sldMasterIdLst>
  <p:notesMasterIdLst>
    <p:notesMasterId r:id="rId18"/>
  </p:notesMasterIdLst>
  <p:sldIdLst>
    <p:sldId id="264" r:id="rId7"/>
    <p:sldId id="263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2EDA3E-64DE-4D88-9EBC-D36E4C193E6B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7F8D14-E1AE-47F9-A5F9-E08141A9AA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874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FD8AA-6D32-49BE-BC6C-C1963F4E5FD7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195E9-BBDD-44BE-9F6B-DE2F066B7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6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2E0B5-9219-4478-9ED6-97CF4AA22465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363B-F37E-4115-8596-718EEDDA06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82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416E0-B5E4-4D7D-854F-286C0359F1B7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57C33-A640-4925-B3C4-7929E050FF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72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65163" y="1497013"/>
            <a:ext cx="7781925" cy="158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>
            <a:fillRect/>
          </a:stretch>
        </p:blipFill>
        <p:spPr bwMode="auto">
          <a:xfrm>
            <a:off x="8142288" y="461963"/>
            <a:ext cx="3444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165" y="1651000"/>
            <a:ext cx="7477125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2884488" y="6246813"/>
            <a:ext cx="2895600" cy="365125"/>
          </a:xfrm>
        </p:spPr>
        <p:txBody>
          <a:bodyPr/>
          <a:lstStyle>
            <a:lvl1pPr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313488" y="6246813"/>
            <a:ext cx="2133600" cy="365125"/>
          </a:xfrm>
        </p:spPr>
        <p:txBody>
          <a:bodyPr/>
          <a:lstStyle>
            <a:lvl1pPr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9D09EA-B44B-4558-A788-66AB23800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54C73-80AE-41B7-85D2-C770DE7EF52E}" type="datetimeFigureOut">
              <a:rPr lang="en-SG"/>
              <a:pPr>
                <a:defRPr/>
              </a:pPr>
              <a:t>24/11/2021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FDDDD-DE95-4AB3-A7EB-71A33484F8A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587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753B-EBBC-4A91-8B46-D8157577FEA8}" type="datetimeFigureOut">
              <a:rPr lang="en-SG"/>
              <a:pPr>
                <a:defRPr/>
              </a:pPr>
              <a:t>24/11/2021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40F26-EDC8-460B-A59E-24CD8370FF3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5739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A8CD1-8890-48E0-B135-16841FB748DA}" type="datetimeFigureOut">
              <a:rPr lang="en-SG"/>
              <a:pPr>
                <a:defRPr/>
              </a:pPr>
              <a:t>24/11/2021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30FF-890B-4EE3-BB79-5F91F82E16C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8917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5C54F-3EC5-4D20-A8C6-3A3286B11166}" type="datetimeFigureOut">
              <a:rPr lang="en-SG"/>
              <a:pPr>
                <a:defRPr/>
              </a:pPr>
              <a:t>24/11/2021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EA9A4-993F-431D-9D99-A0532C5ADEB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252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CEE8-AE50-4814-95CD-0CF277F55857}" type="datetimeFigureOut">
              <a:rPr lang="en-SG"/>
              <a:pPr>
                <a:defRPr/>
              </a:pPr>
              <a:t>24/11/2021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B65A5-9E4E-41DE-A67F-790B32D20AA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9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7FDEB-F759-4DEE-A298-CAEC7EBB0B62}" type="datetimeFigureOut">
              <a:rPr lang="en-SG"/>
              <a:pPr>
                <a:defRPr/>
              </a:pPr>
              <a:t>24/11/2021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7DC6D-A4B8-4E49-9440-EF2C38F4812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737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C8229-6B1F-4EE1-BEFE-8216CA1996A0}" type="datetimeFigureOut">
              <a:rPr lang="en-SG"/>
              <a:pPr>
                <a:defRPr/>
              </a:pPr>
              <a:t>24/11/2021</a:t>
            </a:fld>
            <a:endParaRPr lang="en-SG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7FE02-4EAC-4ECC-9CCD-E5C249DADEF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16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C9F80-D620-4C3A-A20B-A171350E451A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C029-E6A7-4EF7-8CD0-4FEBAFA82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241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FD929-3E57-4EAF-9F98-1026E8ECF74F}" type="datetimeFigureOut">
              <a:rPr lang="en-SG"/>
              <a:pPr>
                <a:defRPr/>
              </a:pPr>
              <a:t>24/11/2021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EE19D-2694-41E0-8D3F-6C2D228A732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540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DF1F8-EED9-4DAC-B30D-00BC12AE8D08}" type="datetimeFigureOut">
              <a:rPr lang="en-SG"/>
              <a:pPr>
                <a:defRPr/>
              </a:pPr>
              <a:t>24/11/2021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B2330-E2F6-488D-8263-AD316B2DDA8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4589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D0894-1100-4AA8-A2CD-EC6B7AB965F2}" type="datetimeFigureOut">
              <a:rPr lang="en-SG"/>
              <a:pPr>
                <a:defRPr/>
              </a:pPr>
              <a:t>24/11/2021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F2175-8749-4368-9578-258C10A03D7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021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8FBE0-33B9-4FF4-A124-692DF6A5A3F1}" type="datetimeFigureOut">
              <a:rPr lang="en-SG"/>
              <a:pPr>
                <a:defRPr/>
              </a:pPr>
              <a:t>24/11/2021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11E68-4795-474B-9C21-378173991A1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904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65163" y="1497013"/>
            <a:ext cx="7781925" cy="158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>
            <a:fillRect/>
          </a:stretch>
        </p:blipFill>
        <p:spPr bwMode="auto">
          <a:xfrm>
            <a:off x="8142288" y="461963"/>
            <a:ext cx="3444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165" y="1651000"/>
            <a:ext cx="7781923" cy="4521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2884488" y="6246813"/>
            <a:ext cx="2895600" cy="365125"/>
          </a:xfr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313488" y="6246813"/>
            <a:ext cx="2133600" cy="365125"/>
          </a:xfr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FF63D0B-AD9C-4F22-88EB-D933B1BBD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2063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15" y="2540256"/>
            <a:ext cx="5104098" cy="20187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01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2700"/>
            <a:ext cx="91694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461963"/>
            <a:ext cx="124936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6162675"/>
            <a:ext cx="47164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580" y="1935043"/>
            <a:ext cx="5104098" cy="13604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02804" y="3295488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37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7F690-4D0F-4B7D-99C7-07509F12DE92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D0300-4C8F-4A57-88CB-FD1FC29BF4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50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697F6-0B5F-4C0C-9889-7D1CF67EADF7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E7AD9-86C4-486B-84E6-B3B20796D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51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EF587-D9A9-442E-8D7A-1A17CE8AE1ED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ADF18-3211-45BA-8956-F6816DDC5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93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CF8F9-EF38-4FE1-998B-E255DD2E1EED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E5925-8C66-43E1-A302-E6DAD4B83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86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BC4B-0796-4FE5-A7C6-9827E0CE6423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9C405-1443-4DD6-9C48-762741B287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4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E4536-3D37-456E-BC09-C4E3A2F8427E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E4D24-1A8B-48B2-9F60-4F6FB99E54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78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42267-CD94-490B-99B2-3C00F771DAF9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AF41D-EC27-45A8-BDC4-F614082A7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36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DA4BB-4A26-44EB-A42A-1338704145DC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32D88F-D98C-4626-BDD4-30C6C4070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MSIPCMContentMarking" descr="{&quot;HashCode&quot;:-574504238,&quot;Placement&quot;:&quot;Header&quot;,&quot;Top&quot;:0.0,&quot;Left&quot;:273.375916,&quot;SlideWidth&quot;:720,&quot;SlideHeight&quot;:540}">
            <a:extLst>
              <a:ext uri="{FF2B5EF4-FFF2-40B4-BE49-F238E27FC236}">
                <a16:creationId xmlns:a16="http://schemas.microsoft.com/office/drawing/2014/main" id="{33FCEB66-AAF6-4DA3-970C-2432D7F4B169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SG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SG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07ABC6-A687-4408-9C49-72E09CDC27C7}" type="datetimeFigureOut">
              <a:rPr lang="en-SG"/>
              <a:pPr>
                <a:defRPr/>
              </a:pPr>
              <a:t>24/11/2021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F0C1A4-0C58-49F0-9E64-09D8EF13A22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2" name="MSIPCMContentMarking" descr="{&quot;HashCode&quot;:-574504238,&quot;Placement&quot;:&quot;Header&quot;,&quot;Top&quot;:0.0,&quot;Left&quot;:273.375916,&quot;SlideWidth&quot;:720,&quot;SlideHeight&quot;:540}">
            <a:extLst>
              <a:ext uri="{FF2B5EF4-FFF2-40B4-BE49-F238E27FC236}">
                <a16:creationId xmlns:a16="http://schemas.microsoft.com/office/drawing/2014/main" id="{315FB9BA-5795-43BD-91E1-39F886272CE8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3" r:id="rId12"/>
    <p:sldLayoutId id="2147483854" r:id="rId13"/>
    <p:sldLayoutId id="214748385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81925" cy="1458913"/>
          </a:xfrm>
        </p:spPr>
        <p:txBody>
          <a:bodyPr/>
          <a:lstStyle/>
          <a:p>
            <a:pPr algn="ctr"/>
            <a:r>
              <a:rPr lang="en-US" altLang="en-US" sz="4400" b="1">
                <a:latin typeface="Arial" panose="020B0604020202020204" pitchFamily="34" charset="0"/>
                <a:cs typeface="Arial" panose="020B0604020202020204" pitchFamily="34" charset="0"/>
              </a:rPr>
              <a:t>C300 Mid-Term Evaluation </a:t>
            </a:r>
            <a:endParaRPr lang="en-SG" alt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1066800" y="4191000"/>
            <a:ext cx="3048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b="1" dirty="0"/>
              <a:t>Project ID: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/>
              <a:t>SOI-20XX-XXXX-XXXX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b="1" dirty="0"/>
              <a:t>Project Title: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/>
              <a:t>XXXXXXX</a:t>
            </a:r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4953000" y="3962400"/>
            <a:ext cx="3124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b="1" dirty="0"/>
              <a:t>Team ID: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/>
              <a:t>SOI-20XX-XXXX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b="1" dirty="0"/>
              <a:t>Team Members: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/>
              <a:t>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/>
              <a:t>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/>
              <a:t>3.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SG" altLang="en-US" sz="1800" dirty="0"/>
              <a:t>4.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665163" y="893763"/>
            <a:ext cx="7781925" cy="6048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Records of Team Meetings with Supervisor</a:t>
            </a:r>
            <a:endParaRPr lang="en-SG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96783"/>
              </p:ext>
            </p:extLst>
          </p:nvPr>
        </p:nvGraphicFramePr>
        <p:xfrm>
          <a:off x="544514" y="2209800"/>
          <a:ext cx="8066086" cy="184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286">
                  <a:extLst>
                    <a:ext uri="{9D8B030D-6E8A-4147-A177-3AD203B41FA5}">
                      <a16:colId xmlns:a16="http://schemas.microsoft.com/office/drawing/2014/main" val="1517923283"/>
                    </a:ext>
                  </a:extLst>
                </a:gridCol>
                <a:gridCol w="1020310">
                  <a:extLst>
                    <a:ext uri="{9D8B030D-6E8A-4147-A177-3AD203B41FA5}">
                      <a16:colId xmlns:a16="http://schemas.microsoft.com/office/drawing/2014/main" val="1318809607"/>
                    </a:ext>
                  </a:extLst>
                </a:gridCol>
                <a:gridCol w="1152298">
                  <a:extLst>
                    <a:ext uri="{9D8B030D-6E8A-4147-A177-3AD203B41FA5}">
                      <a16:colId xmlns:a16="http://schemas.microsoft.com/office/drawing/2014/main" val="711692378"/>
                    </a:ext>
                  </a:extLst>
                </a:gridCol>
                <a:gridCol w="1152298">
                  <a:extLst>
                    <a:ext uri="{9D8B030D-6E8A-4147-A177-3AD203B41FA5}">
                      <a16:colId xmlns:a16="http://schemas.microsoft.com/office/drawing/2014/main" val="2614220561"/>
                    </a:ext>
                  </a:extLst>
                </a:gridCol>
                <a:gridCol w="1152298">
                  <a:extLst>
                    <a:ext uri="{9D8B030D-6E8A-4147-A177-3AD203B41FA5}">
                      <a16:colId xmlns:a16="http://schemas.microsoft.com/office/drawing/2014/main" val="1948626200"/>
                    </a:ext>
                  </a:extLst>
                </a:gridCol>
                <a:gridCol w="1152298">
                  <a:extLst>
                    <a:ext uri="{9D8B030D-6E8A-4147-A177-3AD203B41FA5}">
                      <a16:colId xmlns:a16="http://schemas.microsoft.com/office/drawing/2014/main" val="2795199394"/>
                    </a:ext>
                  </a:extLst>
                </a:gridCol>
                <a:gridCol w="1152298">
                  <a:extLst>
                    <a:ext uri="{9D8B030D-6E8A-4147-A177-3AD203B41FA5}">
                      <a16:colId xmlns:a16="http://schemas.microsoft.com/office/drawing/2014/main" val="2724826173"/>
                    </a:ext>
                  </a:extLst>
                </a:gridCol>
              </a:tblGrid>
              <a:tr h="370904">
                <a:tc>
                  <a:txBody>
                    <a:bodyPr/>
                    <a:lstStyle/>
                    <a:p>
                      <a:r>
                        <a:rPr lang="en-SG" sz="1800" dirty="0"/>
                        <a:t>Name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Date 1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Date</a:t>
                      </a:r>
                      <a:r>
                        <a:rPr lang="en-SG" sz="1800" baseline="0" dirty="0"/>
                        <a:t> 2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Date 3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Date</a:t>
                      </a:r>
                      <a:r>
                        <a:rPr lang="en-SG" sz="1800" baseline="0" dirty="0"/>
                        <a:t> 4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…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….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425373661"/>
                  </a:ext>
                </a:extLst>
              </a:tr>
              <a:tr h="365823">
                <a:tc>
                  <a:txBody>
                    <a:bodyPr/>
                    <a:lstStyle/>
                    <a:p>
                      <a:r>
                        <a:rPr lang="en-SG" sz="1800" i="1" dirty="0"/>
                        <a:t>Member 1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Present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Absent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1138442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SG" sz="1800" i="1" dirty="0"/>
                        <a:t>Member 2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Present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Absent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215251939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Member 3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Present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44348624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Member 4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Present</a:t>
                      </a:r>
                      <a:endParaRPr lang="en-SG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Absent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37451096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7800" y="5857875"/>
            <a:ext cx="3617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SG" altLang="en-US" sz="1800" dirty="0">
                <a:solidFill>
                  <a:srgbClr val="FF0000"/>
                </a:solidFill>
              </a:rPr>
              <a:t>Note: Insert new column as required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Prototype Walk Through / Demonstration 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i="1" dirty="0"/>
              <a:t>What is your project about…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Specification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 eaLnBrk="1" hangingPunct="1">
              <a:defRPr/>
            </a:pPr>
            <a:r>
              <a:rPr lang="en-US" altLang="en-US" i="1" dirty="0"/>
              <a:t>Requirements of the project</a:t>
            </a:r>
          </a:p>
          <a:p>
            <a:pPr marL="457200" indent="-457200" eaLnBrk="1" hangingPunct="1">
              <a:defRPr/>
            </a:pPr>
            <a:r>
              <a:rPr lang="en-US" altLang="en-US" i="1" dirty="0"/>
              <a:t>Insert use case diagram/spec when applicable</a:t>
            </a:r>
          </a:p>
          <a:p>
            <a:pPr marL="457200" indent="-457200" eaLnBrk="1" hangingPunct="1">
              <a:defRPr/>
            </a:pPr>
            <a:r>
              <a:rPr lang="en-US" altLang="en-US" i="1" dirty="0"/>
              <a:t>Breakdown of the requirements</a:t>
            </a:r>
          </a:p>
          <a:p>
            <a:pPr marL="457200" indent="-457200" eaLnBrk="1" hangingPunct="1">
              <a:defRPr/>
            </a:pPr>
            <a:r>
              <a:rPr lang="en-US" i="1" dirty="0"/>
              <a:t>Story board</a:t>
            </a: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Business Analysis (if applicable)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i="1" dirty="0"/>
              <a:t>Business issue, market analysis, solution etc.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Design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i="1" dirty="0"/>
              <a:t>Diagrams such as ERD, DFD, Page Flow,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Allocation and Progress</a:t>
            </a:r>
            <a:endParaRPr lang="en-SG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i="1" dirty="0"/>
              <a:t>Member 1</a:t>
            </a:r>
          </a:p>
          <a:p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362200"/>
          <a:ext cx="6096000" cy="296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8">
                <a:tc>
                  <a:txBody>
                    <a:bodyPr/>
                    <a:lstStyle/>
                    <a:p>
                      <a:r>
                        <a:rPr lang="en-US" sz="1800" dirty="0"/>
                        <a:t>Task 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Progress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1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100%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2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80%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3 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30%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4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/>
                        <a:t>….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447800" y="5857875"/>
            <a:ext cx="4233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SG" altLang="en-US" sz="1800" dirty="0">
                <a:solidFill>
                  <a:srgbClr val="FF0000"/>
                </a:solidFill>
              </a:rPr>
              <a:t>Note: Indicate past, current and future task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Allocation and Progress</a:t>
            </a:r>
            <a:endParaRPr lang="en-SG" alt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i="1" dirty="0"/>
              <a:t>Member 2</a:t>
            </a:r>
          </a:p>
          <a:p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52649"/>
              </p:ext>
            </p:extLst>
          </p:nvPr>
        </p:nvGraphicFramePr>
        <p:xfrm>
          <a:off x="1524000" y="2362200"/>
          <a:ext cx="6096000" cy="296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8">
                <a:tc>
                  <a:txBody>
                    <a:bodyPr/>
                    <a:lstStyle/>
                    <a:p>
                      <a:r>
                        <a:rPr lang="en-US" sz="1800" dirty="0"/>
                        <a:t>Task 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Progress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1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100%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2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80%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3 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30%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4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/>
                        <a:t>….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69" name="TextBox 4"/>
          <p:cNvSpPr txBox="1">
            <a:spLocks noChangeArrowheads="1"/>
          </p:cNvSpPr>
          <p:nvPr/>
        </p:nvSpPr>
        <p:spPr bwMode="auto">
          <a:xfrm>
            <a:off x="1447800" y="5857875"/>
            <a:ext cx="4233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SG" altLang="en-US" sz="1800" dirty="0">
                <a:solidFill>
                  <a:srgbClr val="FF0000"/>
                </a:solidFill>
              </a:rPr>
              <a:t>Note: Indicate past, current and future task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Allocation and Progress</a:t>
            </a:r>
            <a:endParaRPr lang="en-SG" alt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i="1" dirty="0"/>
              <a:t>Member 3</a:t>
            </a:r>
          </a:p>
          <a:p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362200"/>
          <a:ext cx="6096000" cy="296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8">
                <a:tc>
                  <a:txBody>
                    <a:bodyPr/>
                    <a:lstStyle/>
                    <a:p>
                      <a:r>
                        <a:rPr lang="en-US" sz="1800" dirty="0"/>
                        <a:t>Task 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Progress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1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100%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2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80%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3 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30%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4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/>
                        <a:t>….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447800" y="5857875"/>
            <a:ext cx="4233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SG" altLang="en-US" sz="1800" dirty="0">
                <a:solidFill>
                  <a:srgbClr val="FF0000"/>
                </a:solidFill>
              </a:rPr>
              <a:t>Note: Indicate past, current and future task</a:t>
            </a:r>
          </a:p>
        </p:txBody>
      </p:sp>
    </p:spTree>
    <p:extLst>
      <p:ext uri="{BB962C8B-B14F-4D97-AF65-F5344CB8AC3E}">
        <p14:creationId xmlns:p14="http://schemas.microsoft.com/office/powerpoint/2010/main" val="35353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Allocation and Progress</a:t>
            </a:r>
            <a:endParaRPr lang="en-SG" alt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i="1" dirty="0"/>
              <a:t>Member 4</a:t>
            </a:r>
          </a:p>
          <a:p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362200"/>
          <a:ext cx="6096000" cy="296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8">
                <a:tc>
                  <a:txBody>
                    <a:bodyPr/>
                    <a:lstStyle/>
                    <a:p>
                      <a:r>
                        <a:rPr lang="en-US" sz="1800" dirty="0"/>
                        <a:t>Task 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Progress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1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100%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2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80%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3 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30%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i="1" dirty="0"/>
                        <a:t>Task 4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0%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r>
                        <a:rPr lang="en-US" sz="1800" dirty="0"/>
                        <a:t>….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447800" y="5857875"/>
            <a:ext cx="4233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SG" altLang="en-US" sz="1800" dirty="0">
                <a:solidFill>
                  <a:srgbClr val="FF0000"/>
                </a:solidFill>
              </a:rPr>
              <a:t>Note: Indicate past, current and future task</a:t>
            </a:r>
          </a:p>
        </p:txBody>
      </p:sp>
    </p:spTree>
    <p:extLst>
      <p:ext uri="{BB962C8B-B14F-4D97-AF65-F5344CB8AC3E}">
        <p14:creationId xmlns:p14="http://schemas.microsoft.com/office/powerpoint/2010/main" val="389561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7acc052-f92b-4b88-a209-f0e3731531f9">ZETAMZ7QFK2F-1107300974-10</_dlc_DocId>
    <_dlc_DocIdUrl xmlns="47acc052-f92b-4b88-a209-f0e3731531f9">
      <Url>https://rp-sp.rp.edu.sg/sites/LCMS_7bec0207-b4c9-eb11-8128-5cb901e2a85c/_layouts/15/DocIdRedir.aspx?ID=ZETAMZ7QFK2F-1107300974-10</Url>
      <Description>ZETAMZ7QFK2F-1107300974-10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6B63E3EBD9046B461F6A2E148AFBD" ma:contentTypeVersion="0" ma:contentTypeDescription="Create a new document." ma:contentTypeScope="" ma:versionID="e173b7b2ed380b467287500a6dff42bd">
  <xsd:schema xmlns:xsd="http://www.w3.org/2001/XMLSchema" xmlns:xs="http://www.w3.org/2001/XMLSchema" xmlns:p="http://schemas.microsoft.com/office/2006/metadata/properties" xmlns:ns2="47acc052-f92b-4b88-a209-f0e3731531f9" targetNamespace="http://schemas.microsoft.com/office/2006/metadata/properties" ma:root="true" ma:fieldsID="c9c7f2df2aa82b5ae3a73a16cfd91a45" ns2:_="">
    <xsd:import namespace="47acc052-f92b-4b88-a209-f0e3731531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cc052-f92b-4b88-a209-f0e3731531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BBD59D-11F0-478F-A4E2-6F64F3909D1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C920E7C-E70F-45A8-8CB9-2ABAE123DAFF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47acc052-f92b-4b88-a209-f0e3731531f9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504A16E-965D-4CF0-8385-CD0BC356E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acc052-f92b-4b88-a209-f0e373153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FA4CBD6-78F5-45CB-9BC8-674CFF1C86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262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3_Office Theme</vt:lpstr>
      <vt:lpstr>C300 Mid-Term Evaluation </vt:lpstr>
      <vt:lpstr>Introduction</vt:lpstr>
      <vt:lpstr>Project Specification</vt:lpstr>
      <vt:lpstr>Business Analysis (if applicable)</vt:lpstr>
      <vt:lpstr>System Design</vt:lpstr>
      <vt:lpstr>Task Allocation and Progress</vt:lpstr>
      <vt:lpstr>Task Allocation and Progress</vt:lpstr>
      <vt:lpstr>Task Allocation and Progress</vt:lpstr>
      <vt:lpstr>Task Allocation and Progress</vt:lpstr>
      <vt:lpstr>Records of Team Meetings with Supervisor</vt:lpstr>
      <vt:lpstr>Prototype Walk Through / Demonstration </vt:lpstr>
    </vt:vector>
  </TitlesOfParts>
  <Company>Republic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Assessment Template</dc:title>
  <dc:creator>deborah_zhou</dc:creator>
  <cp:lastModifiedBy>Frank Ng (RP)</cp:lastModifiedBy>
  <cp:revision>14</cp:revision>
  <dcterms:created xsi:type="dcterms:W3CDTF">2011-04-11T03:57:31Z</dcterms:created>
  <dcterms:modified xsi:type="dcterms:W3CDTF">2021-11-24T07:21:46Z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0x01010057D6B63E3EBD9046B461F6A2E148AFBD</vt:lpwstr>
  </property>
  <property fmtid="{D5CDD505-2E9C-101B-9397-08002B2CF9AE}" pid="3" name="_dlc_DocIdItemGuid">
    <vt:lpwstr>2c8b860e-4e4a-44fc-b427-c119c50c32a4</vt:lpwstr>
  </property>
  <property fmtid="{D5CDD505-2E9C-101B-9397-08002B2CF9AE}" pid="4" name="MSIP_Label_b70f6a2e-9a0b-44bc-9fcb-55781401e2f0_Enabled">
    <vt:lpwstr>true</vt:lpwstr>
  </property>
  <property fmtid="{D5CDD505-2E9C-101B-9397-08002B2CF9AE}" pid="5" name="MSIP_Label_b70f6a2e-9a0b-44bc-9fcb-55781401e2f0_SetDate">
    <vt:lpwstr>2021-11-24T07:20:55Z</vt:lpwstr>
  </property>
  <property fmtid="{D5CDD505-2E9C-101B-9397-08002B2CF9AE}" pid="6" name="MSIP_Label_b70f6a2e-9a0b-44bc-9fcb-55781401e2f0_Method">
    <vt:lpwstr>Standard</vt:lpwstr>
  </property>
  <property fmtid="{D5CDD505-2E9C-101B-9397-08002B2CF9AE}" pid="7" name="MSIP_Label_b70f6a2e-9a0b-44bc-9fcb-55781401e2f0_Name">
    <vt:lpwstr>NON-SENSITIVE</vt:lpwstr>
  </property>
  <property fmtid="{D5CDD505-2E9C-101B-9397-08002B2CF9AE}" pid="8" name="MSIP_Label_b70f6a2e-9a0b-44bc-9fcb-55781401e2f0_SiteId">
    <vt:lpwstr>f688b0d0-79f0-40a4-8644-35fcdee9d0f3</vt:lpwstr>
  </property>
  <property fmtid="{D5CDD505-2E9C-101B-9397-08002B2CF9AE}" pid="9" name="MSIP_Label_b70f6a2e-9a0b-44bc-9fcb-55781401e2f0_ActionId">
    <vt:lpwstr>beb40c63-146c-498a-8693-08df8eff7238</vt:lpwstr>
  </property>
  <property fmtid="{D5CDD505-2E9C-101B-9397-08002B2CF9AE}" pid="10" name="MSIP_Label_b70f6a2e-9a0b-44bc-9fcb-55781401e2f0_ContentBits">
    <vt:lpwstr>1</vt:lpwstr>
  </property>
</Properties>
</file>