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39"/>
  </p:notesMasterIdLst>
  <p:sldIdLst>
    <p:sldId id="256" r:id="rId2"/>
    <p:sldId id="295" r:id="rId3"/>
    <p:sldId id="296" r:id="rId4"/>
    <p:sldId id="297" r:id="rId5"/>
    <p:sldId id="261" r:id="rId6"/>
    <p:sldId id="262" r:id="rId7"/>
    <p:sldId id="260" r:id="rId8"/>
    <p:sldId id="263" r:id="rId9"/>
    <p:sldId id="264" r:id="rId10"/>
    <p:sldId id="265" r:id="rId11"/>
    <p:sldId id="267" r:id="rId12"/>
    <p:sldId id="266" r:id="rId13"/>
    <p:sldId id="269" r:id="rId14"/>
    <p:sldId id="270" r:id="rId15"/>
    <p:sldId id="272" r:id="rId16"/>
    <p:sldId id="273" r:id="rId17"/>
    <p:sldId id="279" r:id="rId18"/>
    <p:sldId id="291" r:id="rId19"/>
    <p:sldId id="294" r:id="rId20"/>
    <p:sldId id="305" r:id="rId21"/>
    <p:sldId id="299" r:id="rId22"/>
    <p:sldId id="300" r:id="rId23"/>
    <p:sldId id="301" r:id="rId24"/>
    <p:sldId id="302" r:id="rId25"/>
    <p:sldId id="303" r:id="rId26"/>
    <p:sldId id="304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288" r:id="rId37"/>
    <p:sldId id="289" r:id="rId38"/>
  </p:sldIdLst>
  <p:sldSz cx="9906000" cy="6858000" type="A4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휴먼모음T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휴먼모음T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휴먼모음T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휴먼모음T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휴먼모음T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Verdana" pitchFamily="34" charset="0"/>
        <a:ea typeface="휴먼모음T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Verdana" pitchFamily="34" charset="0"/>
        <a:ea typeface="휴먼모음T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Verdana" pitchFamily="34" charset="0"/>
        <a:ea typeface="휴먼모음T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Verdana" pitchFamily="34" charset="0"/>
        <a:ea typeface="휴먼모음T" pitchFamily="18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8EDEC"/>
    <a:srgbClr val="F5E4E3"/>
    <a:srgbClr val="008000"/>
    <a:srgbClr val="F7EAE9"/>
    <a:srgbClr val="C2E49C"/>
    <a:srgbClr val="DDF0C8"/>
    <a:srgbClr val="FFFFFF"/>
    <a:srgbClr val="00FF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00" autoAdjust="0"/>
    <p:restoredTop sz="90422" autoAdjust="0"/>
  </p:normalViewPr>
  <p:slideViewPr>
    <p:cSldViewPr>
      <p:cViewPr varScale="1">
        <p:scale>
          <a:sx n="102" d="100"/>
          <a:sy n="102" d="100"/>
        </p:scale>
        <p:origin x="-1602" y="-96"/>
      </p:cViewPr>
      <p:guideLst>
        <p:guide orient="horz" pos="2750"/>
        <p:guide orient="horz" pos="1117"/>
        <p:guide pos="262"/>
        <p:guide pos="3256"/>
        <p:guide pos="5978"/>
        <p:guide pos="2984"/>
        <p:guide pos="3664"/>
        <p:guide pos="1442"/>
        <p:guide pos="444"/>
        <p:guide pos="57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4" Type="http://schemas.openxmlformats.org/officeDocument/2006/relationships/image" Target="../media/image5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C15953C9-3903-4E13-B075-6EF4914F09BC}" type="datetimeFigureOut">
              <a:rPr lang="ko-KR" altLang="en-US"/>
              <a:pPr>
                <a:defRPr/>
              </a:pPr>
              <a:t>2018-08-07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79463" y="768350"/>
            <a:ext cx="55403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FA70555F-B60C-4942-9580-9EEC1382D1E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2081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79463" y="768350"/>
            <a:ext cx="554037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1875</a:t>
            </a:r>
            <a:r>
              <a:rPr lang="ko-KR" altLang="en-US" sz="1200" dirty="0" smtClean="0"/>
              <a:t>년 영국의 생리학자 </a:t>
            </a:r>
            <a:r>
              <a:rPr lang="en-US" altLang="ko-KR" sz="1200" dirty="0" smtClean="0"/>
              <a:t>R.</a:t>
            </a:r>
            <a:r>
              <a:rPr lang="ko-KR" altLang="en-US" sz="1200" dirty="0" err="1" smtClean="0"/>
              <a:t>케이튼이</a:t>
            </a:r>
            <a:r>
              <a:rPr lang="ko-KR" altLang="en-US" sz="1200" dirty="0" smtClean="0"/>
              <a:t> 처음으로 토끼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원숭이의 대뇌피질에서 나온 미약한 전기활동을 검류계로 기록한 것</a:t>
            </a:r>
            <a:endParaRPr lang="en-US" altLang="ko-KR" sz="1200" dirty="0" smtClean="0"/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 smtClean="0"/>
          </a:p>
          <a:p>
            <a:r>
              <a:rPr lang="ko-KR" altLang="en-US" sz="1200" dirty="0" err="1" smtClean="0"/>
              <a:t>델타파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깊은 수면상태</a:t>
            </a:r>
          </a:p>
          <a:p>
            <a:r>
              <a:rPr lang="ko-KR" altLang="en-US" sz="1200" dirty="0" err="1" smtClean="0"/>
              <a:t>쎄타파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수면에 </a:t>
            </a:r>
            <a:r>
              <a:rPr lang="ko-KR" altLang="en-US" sz="1200" dirty="0" err="1" smtClean="0"/>
              <a:t>빠지기전상태</a:t>
            </a:r>
            <a:endParaRPr lang="ko-KR" altLang="en-US" sz="1200" dirty="0" smtClean="0"/>
          </a:p>
          <a:p>
            <a:r>
              <a:rPr lang="ko-KR" altLang="en-US" sz="1200" dirty="0" err="1" smtClean="0"/>
              <a:t>알파파</a:t>
            </a:r>
            <a:r>
              <a:rPr lang="en-US" altLang="ko-KR" sz="1200" dirty="0" smtClean="0"/>
              <a:t>:  </a:t>
            </a:r>
            <a:r>
              <a:rPr lang="ko-KR" altLang="en-US" sz="1200" dirty="0" smtClean="0"/>
              <a:t>명상 같은 편안한 상태</a:t>
            </a:r>
          </a:p>
          <a:p>
            <a:r>
              <a:rPr lang="ko-KR" altLang="en-US" sz="1200" dirty="0" err="1" smtClean="0"/>
              <a:t>베타파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의식이 깨어 있을 때</a:t>
            </a:r>
          </a:p>
          <a:p>
            <a:r>
              <a:rPr lang="ko-KR" altLang="en-US" sz="1200" dirty="0" err="1" smtClean="0"/>
              <a:t>감마파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초조한 상태</a:t>
            </a:r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70555F-B60C-4942-9580-9EEC1382D1EB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672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전처리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뇌 신호를 측정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잡음 제거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채널 선택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주파수 및 시간 영역을 선택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특징 추출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뇌 신호로부터 사용자의 의도나 상태 예측에 사용될 수 있는 정보 추출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분류기 생성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추출된 정보로 의도 및 상태 분석의 결과 도출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피드백 어플리케이션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분석된 사용자의 의도 및 상태를 통해 사용자에게 직접 제공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70555F-B60C-4942-9580-9EEC1382D1EB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32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/>
              <a:t>건식 능동전극을 채용한 휴대용 뇌파 측정시스템이 미국 및 유럽을 중심으로 보급형으로 개발되어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일반인들이 구매 가능한 수준까지 이르고 있음</a:t>
            </a:r>
          </a:p>
          <a:p>
            <a:endParaRPr lang="en-US" altLang="ko-KR" dirty="0" smtClean="0"/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/>
              <a:t>뇌파 인터페이스 관련 기기가 일반인이 구매 가능한 수준에서 가격대가 형성되고 소형화되면서 뇌신경 질환자의 진단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뉴로피드백</a:t>
            </a:r>
            <a:r>
              <a:rPr lang="ko-KR" altLang="en-US" sz="1200" dirty="0" smtClean="0"/>
              <a:t> 치료</a:t>
            </a:r>
            <a:r>
              <a:rPr lang="en-US" altLang="ko-KR" sz="1200" dirty="0" smtClean="0"/>
              <a:t>, BCI</a:t>
            </a:r>
            <a:r>
              <a:rPr lang="ko-KR" altLang="en-US" sz="1200" dirty="0" smtClean="0"/>
              <a:t>를 이용한 게임 분야 등 다양한 분야로 확대되면서 </a:t>
            </a:r>
            <a:r>
              <a:rPr lang="ko-KR" altLang="en-US" sz="1200" dirty="0" err="1" smtClean="0"/>
              <a:t>모바일</a:t>
            </a:r>
            <a:r>
              <a:rPr lang="ko-KR" altLang="en-US" sz="1200" dirty="0" smtClean="0"/>
              <a:t> 기기를 활용하는 제품의 개발이 선진국을 중심으로 활발히 전개되고 있음</a:t>
            </a:r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70555F-B60C-4942-9580-9EEC1382D1EB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823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69875" indent="-26987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스트레스지수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스트레스가 뇌파 패턴을 변화시킨다고 보고되어 왔으며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스트레스 레벨을 측정할 지표를 발굴하고자 하는 시도로서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반구간의 동기화나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알파파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레벨 등이 개발되고 있음</a:t>
            </a:r>
          </a:p>
          <a:p>
            <a:pPr marL="269875" indent="-269875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집중 상태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집중장애 환자들의 경우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낮은 주파수의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세타파의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파워가 증가되고 높은  주파수대의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베타파가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감소된다는 보고를 바탕으로 진단에 이용하려는 시도가 계속되고 있으며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의식적인 집중과 무의식적인 집중 상태의 경우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40Hz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감마파의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동역학적인 특성이 다르다는 연구결과가 보고 됨</a:t>
            </a:r>
          </a:p>
          <a:p>
            <a:pPr marL="269875" indent="-269875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우울증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우울증 환자의 경우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전두엽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부분의 활성 변화와 과제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수행시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혈류량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증가가 상대적으로 적다는 보고가 있고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뇌파 현상적으로는 우울증 환자의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전두엽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뇌파에서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알파파의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비대칭이 보고 됨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70555F-B60C-4942-9580-9EEC1382D1EB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640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smtClean="0"/>
              <a:t>코카콜라에서는 코카콜라와 </a:t>
            </a:r>
            <a:r>
              <a:rPr lang="ko-KR" altLang="en-US" sz="1200" dirty="0" err="1" smtClean="0"/>
              <a:t>펩시를</a:t>
            </a:r>
            <a:r>
              <a:rPr lang="ko-KR" altLang="en-US" sz="1200" dirty="0" smtClean="0"/>
              <a:t> 구매하는 소비자들의 뇌 반응을 비교 분석하여 마케팅에 활용</a:t>
            </a: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ko-KR" altLang="en-US" sz="1200" dirty="0" smtClean="0"/>
              <a:t>피엔지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유니레버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로레알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켈로그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나이키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루이뷔통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모에헤네시</a:t>
            </a:r>
            <a:r>
              <a:rPr lang="en-US" altLang="ko-KR" sz="1200" dirty="0" smtClean="0"/>
              <a:t>, HP, </a:t>
            </a:r>
            <a:r>
              <a:rPr lang="ko-KR" altLang="en-US" sz="1200" dirty="0" err="1" smtClean="0"/>
              <a:t>혼다</a:t>
            </a:r>
            <a:r>
              <a:rPr lang="en-US" altLang="ko-KR" sz="1200" dirty="0" smtClean="0"/>
              <a:t>, 20</a:t>
            </a:r>
            <a:r>
              <a:rPr lang="ko-KR" altLang="en-US" sz="1200" dirty="0" smtClean="0"/>
              <a:t>세기 </a:t>
            </a:r>
            <a:r>
              <a:rPr lang="ko-KR" altLang="en-US" sz="1200" dirty="0" err="1" smtClean="0"/>
              <a:t>폭스</a:t>
            </a:r>
            <a:r>
              <a:rPr lang="ko-KR" altLang="en-US" sz="1200" dirty="0" smtClean="0"/>
              <a:t> 등이 </a:t>
            </a:r>
            <a:r>
              <a:rPr lang="ko-KR" altLang="en-US" sz="1200" dirty="0" err="1" smtClean="0"/>
              <a:t>뉴로마케팅을</a:t>
            </a:r>
            <a:r>
              <a:rPr lang="ko-KR" altLang="en-US" sz="1200" dirty="0" smtClean="0"/>
              <a:t> 활용하고 있음</a:t>
            </a:r>
          </a:p>
          <a:p>
            <a:r>
              <a:rPr lang="ko-KR" altLang="en-US" sz="1200" dirty="0" err="1" smtClean="0"/>
              <a:t>뉴욕타임스지에</a:t>
            </a:r>
            <a:r>
              <a:rPr lang="ko-KR" altLang="en-US" sz="1200" dirty="0" smtClean="0"/>
              <a:t> 따르면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음료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식품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화장품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패션</a:t>
            </a:r>
            <a:r>
              <a:rPr lang="en-US" altLang="ko-KR" sz="1200" dirty="0" smtClean="0"/>
              <a:t>, IT, </a:t>
            </a:r>
            <a:r>
              <a:rPr lang="ko-KR" altLang="en-US" sz="1200" dirty="0" smtClean="0"/>
              <a:t>자동차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영화 등 다양한 산업에서 </a:t>
            </a:r>
            <a:r>
              <a:rPr lang="ko-KR" altLang="en-US" sz="1200" dirty="0" err="1" smtClean="0"/>
              <a:t>뉴로마케팅이</a:t>
            </a:r>
            <a:r>
              <a:rPr lang="ko-KR" altLang="en-US" sz="1200" dirty="0" smtClean="0"/>
              <a:t> 활용되고 있다고 소개하고 있을 만큼 </a:t>
            </a:r>
            <a:r>
              <a:rPr lang="ko-KR" altLang="en-US" sz="1200" dirty="0" err="1" smtClean="0"/>
              <a:t>뉴로마케팅은일반화되었음</a:t>
            </a:r>
            <a:endParaRPr lang="en-US" altLang="ko-KR" sz="1200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70555F-B60C-4942-9580-9EEC1382D1EB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053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70555F-B60C-4942-9580-9EEC1382D1EB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762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26"/>
          <a:stretch/>
        </p:blipFill>
        <p:spPr>
          <a:xfrm rot="16200000">
            <a:off x="2950466" y="-2950470"/>
            <a:ext cx="4005067" cy="9906000"/>
          </a:xfrm>
          <a:prstGeom prst="rect">
            <a:avLst/>
          </a:prstGeom>
        </p:spPr>
      </p:pic>
      <p:sp>
        <p:nvSpPr>
          <p:cNvPr id="19461" name="제목 개체 틀 1"/>
          <p:cNvSpPr>
            <a:spLocks noGrp="1"/>
          </p:cNvSpPr>
          <p:nvPr>
            <p:ph type="ctrTitle"/>
          </p:nvPr>
        </p:nvSpPr>
        <p:spPr>
          <a:xfrm>
            <a:off x="200473" y="1323380"/>
            <a:ext cx="5688632" cy="2069869"/>
          </a:xfrm>
        </p:spPr>
        <p:txBody>
          <a:bodyPr anchor="b"/>
          <a:lstStyle>
            <a:lvl1pPr algn="r">
              <a:defRPr sz="2800" b="1" i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83"/>
          <a:stretch/>
        </p:blipFill>
        <p:spPr>
          <a:xfrm>
            <a:off x="6753199" y="1289508"/>
            <a:ext cx="3168351" cy="2283508"/>
          </a:xfrm>
          <a:prstGeom prst="rect">
            <a:avLst/>
          </a:prstGeom>
        </p:spPr>
      </p:pic>
    </p:spTree>
  </p:cSld>
  <p:clrMapOvr>
    <a:masterClrMapping/>
  </p:clrMapOvr>
  <p:transition/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26"/>
          <a:stretch/>
        </p:blipFill>
        <p:spPr>
          <a:xfrm rot="16200000">
            <a:off x="4624646" y="-4624649"/>
            <a:ext cx="656708" cy="9906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9530" y="101789"/>
            <a:ext cx="7506943" cy="510586"/>
          </a:xfrm>
        </p:spPr>
        <p:txBody>
          <a:bodyPr>
            <a:normAutofit/>
          </a:bodyPr>
          <a:lstStyle>
            <a:lvl1pPr algn="l">
              <a:defRPr sz="2000" b="1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9530" y="892094"/>
            <a:ext cx="9286940" cy="5633250"/>
          </a:xfrm>
        </p:spPr>
        <p:txBody>
          <a:bodyPr>
            <a:normAutofit/>
          </a:bodyPr>
          <a:lstStyle>
            <a:lvl1pPr marL="263525" indent="-263525" algn="l"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defRPr>
            </a:lvl1pPr>
            <a:lvl2pPr marL="536575" indent="-273050" algn="l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defRPr>
            </a:lvl2pPr>
            <a:lvl3pPr marL="811213" indent="-274638" algn="l"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defRPr>
            </a:lvl3pPr>
            <a:lvl4pPr marL="1074738" indent="-263525" algn="l">
              <a:defRPr sz="10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defRPr>
            </a:lvl4pPr>
            <a:lvl5pPr marL="1347788" indent="-273050" algn="l">
              <a:defRPr sz="10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0" t="13719" r="17037" b="19788"/>
          <a:stretch/>
        </p:blipFill>
        <p:spPr>
          <a:xfrm>
            <a:off x="8806903" y="0"/>
            <a:ext cx="993878" cy="631765"/>
          </a:xfrm>
          <a:prstGeom prst="rect">
            <a:avLst/>
          </a:prstGeom>
        </p:spPr>
      </p:pic>
      <p:cxnSp>
        <p:nvCxnSpPr>
          <p:cNvPr id="15" name="직선 연결선 14"/>
          <p:cNvCxnSpPr/>
          <p:nvPr userDrawn="1"/>
        </p:nvCxnSpPr>
        <p:spPr>
          <a:xfrm>
            <a:off x="8311" y="586043"/>
            <a:ext cx="876111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9800781" y="586043"/>
            <a:ext cx="10521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26"/>
          <a:stretch/>
        </p:blipFill>
        <p:spPr>
          <a:xfrm rot="16200000">
            <a:off x="4844934" y="1805245"/>
            <a:ext cx="216129" cy="9906002"/>
          </a:xfrm>
          <a:prstGeom prst="rect">
            <a:avLst/>
          </a:prstGeom>
        </p:spPr>
      </p:pic>
      <p:sp>
        <p:nvSpPr>
          <p:cNvPr id="20" name="직사각형 19"/>
          <p:cNvSpPr/>
          <p:nvPr userDrawn="1"/>
        </p:nvSpPr>
        <p:spPr>
          <a:xfrm>
            <a:off x="8985446" y="6650181"/>
            <a:ext cx="920553" cy="134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슬라이드 번호 개체 틀 14"/>
          <p:cNvSpPr>
            <a:spLocks noGrp="1"/>
          </p:cNvSpPr>
          <p:nvPr>
            <p:ph type="sldNum" sz="quarter" idx="10"/>
          </p:nvPr>
        </p:nvSpPr>
        <p:spPr>
          <a:xfrm>
            <a:off x="7548166" y="6573664"/>
            <a:ext cx="2311400" cy="214312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31139F24-77E3-452E-BE2F-B552202E1904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8311" y="6700056"/>
            <a:ext cx="825176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각 삼각형 22"/>
          <p:cNvSpPr/>
          <p:nvPr userDrawn="1"/>
        </p:nvSpPr>
        <p:spPr>
          <a:xfrm rot="16200000" flipH="1">
            <a:off x="8125961" y="5925495"/>
            <a:ext cx="134796" cy="1584174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85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26"/>
          <a:stretch/>
        </p:blipFill>
        <p:spPr>
          <a:xfrm rot="16200000">
            <a:off x="4556956" y="-4152293"/>
            <a:ext cx="792088" cy="9906000"/>
          </a:xfrm>
          <a:prstGeom prst="rect">
            <a:avLst/>
          </a:prstGeom>
        </p:spPr>
      </p:pic>
      <p:cxnSp>
        <p:nvCxnSpPr>
          <p:cNvPr id="18" name="직선 연결선 17"/>
          <p:cNvCxnSpPr/>
          <p:nvPr userDrawn="1"/>
        </p:nvCxnSpPr>
        <p:spPr>
          <a:xfrm>
            <a:off x="8311" y="1124743"/>
            <a:ext cx="989768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제목 1"/>
          <p:cNvSpPr>
            <a:spLocks noGrp="1"/>
          </p:cNvSpPr>
          <p:nvPr>
            <p:ph type="title"/>
          </p:nvPr>
        </p:nvSpPr>
        <p:spPr>
          <a:xfrm>
            <a:off x="309530" y="545414"/>
            <a:ext cx="9323990" cy="510586"/>
          </a:xfrm>
        </p:spPr>
        <p:txBody>
          <a:bodyPr>
            <a:normAutofit/>
          </a:bodyPr>
          <a:lstStyle>
            <a:lvl1pPr algn="ctr">
              <a:defRPr sz="1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28" name="직선 연결선 27"/>
          <p:cNvCxnSpPr/>
          <p:nvPr userDrawn="1"/>
        </p:nvCxnSpPr>
        <p:spPr>
          <a:xfrm>
            <a:off x="-3" y="476671"/>
            <a:ext cx="990600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96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26"/>
          <a:stretch/>
        </p:blipFill>
        <p:spPr>
          <a:xfrm rot="16200000">
            <a:off x="4844934" y="1805245"/>
            <a:ext cx="216129" cy="990600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26"/>
          <a:stretch/>
        </p:blipFill>
        <p:spPr>
          <a:xfrm rot="16200000">
            <a:off x="4624646" y="-4624649"/>
            <a:ext cx="656708" cy="9906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9530" y="101789"/>
            <a:ext cx="7506943" cy="510586"/>
          </a:xfrm>
        </p:spPr>
        <p:txBody>
          <a:bodyPr>
            <a:normAutofit/>
          </a:bodyPr>
          <a:lstStyle>
            <a:lvl1pPr algn="l">
              <a:defRPr sz="1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9530" y="892094"/>
            <a:ext cx="9286940" cy="5633250"/>
          </a:xfrm>
        </p:spPr>
        <p:txBody>
          <a:bodyPr>
            <a:normAutofit/>
          </a:bodyPr>
          <a:lstStyle>
            <a:lvl1pPr marL="263525" indent="-263525" algn="l"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defRPr>
            </a:lvl1pPr>
            <a:lvl2pPr marL="536575" indent="-273050" algn="l"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defRPr>
            </a:lvl2pPr>
            <a:lvl3pPr marL="811213" indent="-274638" algn="l">
              <a:defRPr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defRPr>
            </a:lvl3pPr>
            <a:lvl4pPr marL="1074738" indent="-263525" algn="l">
              <a:defRPr sz="105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defRPr>
            </a:lvl4pPr>
            <a:lvl5pPr marL="1347788" indent="-273050" algn="l">
              <a:defRPr sz="105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22" name="직사각형 21"/>
          <p:cNvSpPr/>
          <p:nvPr userDrawn="1"/>
        </p:nvSpPr>
        <p:spPr>
          <a:xfrm>
            <a:off x="8985446" y="6650181"/>
            <a:ext cx="920553" cy="1347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14"/>
          <p:cNvSpPr>
            <a:spLocks noGrp="1"/>
          </p:cNvSpPr>
          <p:nvPr>
            <p:ph type="sldNum" sz="quarter" idx="10"/>
          </p:nvPr>
        </p:nvSpPr>
        <p:spPr>
          <a:xfrm>
            <a:off x="7548166" y="6573664"/>
            <a:ext cx="2311400" cy="214312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31139F24-77E3-452E-BE2F-B552202E1904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  <p:cxnSp>
        <p:nvCxnSpPr>
          <p:cNvPr id="23" name="직선 연결선 22"/>
          <p:cNvCxnSpPr/>
          <p:nvPr userDrawn="1"/>
        </p:nvCxnSpPr>
        <p:spPr>
          <a:xfrm>
            <a:off x="8311" y="6700056"/>
            <a:ext cx="825176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각 삼각형 20"/>
          <p:cNvSpPr/>
          <p:nvPr userDrawn="1"/>
        </p:nvSpPr>
        <p:spPr>
          <a:xfrm rot="16200000" flipH="1">
            <a:off x="8125961" y="5925495"/>
            <a:ext cx="134796" cy="1584174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0" t="13719" r="17037" b="19788"/>
          <a:stretch/>
        </p:blipFill>
        <p:spPr>
          <a:xfrm>
            <a:off x="8806903" y="0"/>
            <a:ext cx="993878" cy="631765"/>
          </a:xfrm>
          <a:prstGeom prst="rect">
            <a:avLst/>
          </a:prstGeom>
        </p:spPr>
      </p:pic>
      <p:cxnSp>
        <p:nvCxnSpPr>
          <p:cNvPr id="18" name="직선 연결선 17"/>
          <p:cNvCxnSpPr/>
          <p:nvPr userDrawn="1"/>
        </p:nvCxnSpPr>
        <p:spPr>
          <a:xfrm>
            <a:off x="8311" y="586043"/>
            <a:ext cx="876111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9800781" y="586043"/>
            <a:ext cx="10521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26"/>
          <a:stretch/>
        </p:blipFill>
        <p:spPr>
          <a:xfrm rot="16200000">
            <a:off x="4624646" y="-4624649"/>
            <a:ext cx="656708" cy="9906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9530" y="101789"/>
            <a:ext cx="7506943" cy="510586"/>
          </a:xfrm>
        </p:spPr>
        <p:txBody>
          <a:bodyPr>
            <a:normAutofit/>
          </a:bodyPr>
          <a:lstStyle>
            <a:lvl1pPr algn="l">
              <a:defRPr sz="1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033500" y="2492899"/>
            <a:ext cx="78390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8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Q &amp; A</a:t>
            </a:r>
            <a:endParaRPr lang="en-US" altLang="ko-KR" sz="88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26"/>
          <a:stretch/>
        </p:blipFill>
        <p:spPr>
          <a:xfrm rot="16200000">
            <a:off x="4844934" y="1805245"/>
            <a:ext cx="216129" cy="9906002"/>
          </a:xfrm>
          <a:prstGeom prst="rect">
            <a:avLst/>
          </a:prstGeom>
        </p:spPr>
      </p:pic>
      <p:sp>
        <p:nvSpPr>
          <p:cNvPr id="21" name="직사각형 20"/>
          <p:cNvSpPr/>
          <p:nvPr userDrawn="1"/>
        </p:nvSpPr>
        <p:spPr>
          <a:xfrm>
            <a:off x="8985446" y="6650181"/>
            <a:ext cx="920553" cy="134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슬라이드 번호 개체 틀 14"/>
          <p:cNvSpPr>
            <a:spLocks noGrp="1"/>
          </p:cNvSpPr>
          <p:nvPr>
            <p:ph type="sldNum" sz="quarter" idx="10"/>
          </p:nvPr>
        </p:nvSpPr>
        <p:spPr>
          <a:xfrm>
            <a:off x="7548166" y="6573664"/>
            <a:ext cx="2311400" cy="214312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31139F24-77E3-452E-BE2F-B552202E1904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  <p:cxnSp>
        <p:nvCxnSpPr>
          <p:cNvPr id="23" name="직선 연결선 22"/>
          <p:cNvCxnSpPr/>
          <p:nvPr userDrawn="1"/>
        </p:nvCxnSpPr>
        <p:spPr>
          <a:xfrm>
            <a:off x="8311" y="6700056"/>
            <a:ext cx="825176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각 삼각형 23"/>
          <p:cNvSpPr/>
          <p:nvPr userDrawn="1"/>
        </p:nvSpPr>
        <p:spPr>
          <a:xfrm rot="16200000" flipH="1">
            <a:off x="8125961" y="5925495"/>
            <a:ext cx="134796" cy="1584174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0" t="13719" r="17037" b="19788"/>
          <a:stretch/>
        </p:blipFill>
        <p:spPr>
          <a:xfrm>
            <a:off x="8806903" y="0"/>
            <a:ext cx="993878" cy="631765"/>
          </a:xfrm>
          <a:prstGeom prst="rect">
            <a:avLst/>
          </a:prstGeom>
        </p:spPr>
      </p:pic>
      <p:cxnSp>
        <p:nvCxnSpPr>
          <p:cNvPr id="26" name="직선 연결선 25"/>
          <p:cNvCxnSpPr/>
          <p:nvPr userDrawn="1"/>
        </p:nvCxnSpPr>
        <p:spPr>
          <a:xfrm>
            <a:off x="8311" y="586043"/>
            <a:ext cx="876111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 userDrawn="1"/>
        </p:nvCxnSpPr>
        <p:spPr>
          <a:xfrm>
            <a:off x="9800781" y="586043"/>
            <a:ext cx="10521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3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26"/>
          <a:stretch/>
        </p:blipFill>
        <p:spPr>
          <a:xfrm rot="16200000">
            <a:off x="4624646" y="-4624649"/>
            <a:ext cx="656708" cy="9906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9530" y="101789"/>
            <a:ext cx="7506943" cy="510586"/>
          </a:xfrm>
        </p:spPr>
        <p:txBody>
          <a:bodyPr>
            <a:normAutofit/>
          </a:bodyPr>
          <a:lstStyle>
            <a:lvl1pPr algn="l">
              <a:defRPr sz="1800" b="1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033500" y="2492899"/>
            <a:ext cx="78390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8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Thank You!</a:t>
            </a:r>
            <a:endParaRPr lang="en-US" altLang="ko-KR" sz="88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26"/>
          <a:stretch/>
        </p:blipFill>
        <p:spPr>
          <a:xfrm rot="16200000">
            <a:off x="4844934" y="1805245"/>
            <a:ext cx="216129" cy="9906002"/>
          </a:xfrm>
          <a:prstGeom prst="rect">
            <a:avLst/>
          </a:prstGeom>
        </p:spPr>
      </p:pic>
      <p:sp>
        <p:nvSpPr>
          <p:cNvPr id="21" name="직사각형 20"/>
          <p:cNvSpPr/>
          <p:nvPr userDrawn="1"/>
        </p:nvSpPr>
        <p:spPr>
          <a:xfrm>
            <a:off x="8985446" y="6650181"/>
            <a:ext cx="920553" cy="134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슬라이드 번호 개체 틀 14"/>
          <p:cNvSpPr>
            <a:spLocks noGrp="1"/>
          </p:cNvSpPr>
          <p:nvPr>
            <p:ph type="sldNum" sz="quarter" idx="10"/>
          </p:nvPr>
        </p:nvSpPr>
        <p:spPr>
          <a:xfrm>
            <a:off x="7548166" y="6573664"/>
            <a:ext cx="2311400" cy="214312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31139F24-77E3-452E-BE2F-B552202E1904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  <p:cxnSp>
        <p:nvCxnSpPr>
          <p:cNvPr id="23" name="직선 연결선 22"/>
          <p:cNvCxnSpPr/>
          <p:nvPr userDrawn="1"/>
        </p:nvCxnSpPr>
        <p:spPr>
          <a:xfrm>
            <a:off x="8311" y="6700056"/>
            <a:ext cx="825176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각 삼각형 23"/>
          <p:cNvSpPr/>
          <p:nvPr userDrawn="1"/>
        </p:nvSpPr>
        <p:spPr>
          <a:xfrm rot="16200000" flipH="1">
            <a:off x="8125961" y="5925495"/>
            <a:ext cx="134796" cy="1584174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0" t="13719" r="17037" b="19788"/>
          <a:stretch/>
        </p:blipFill>
        <p:spPr>
          <a:xfrm>
            <a:off x="8806903" y="0"/>
            <a:ext cx="993878" cy="631765"/>
          </a:xfrm>
          <a:prstGeom prst="rect">
            <a:avLst/>
          </a:prstGeom>
        </p:spPr>
      </p:pic>
      <p:cxnSp>
        <p:nvCxnSpPr>
          <p:cNvPr id="26" name="직선 연결선 25"/>
          <p:cNvCxnSpPr/>
          <p:nvPr userDrawn="1"/>
        </p:nvCxnSpPr>
        <p:spPr>
          <a:xfrm>
            <a:off x="8311" y="586043"/>
            <a:ext cx="876111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 userDrawn="1"/>
        </p:nvCxnSpPr>
        <p:spPr>
          <a:xfrm>
            <a:off x="9800781" y="586043"/>
            <a:ext cx="10521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92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60350"/>
            <a:ext cx="891540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981075"/>
            <a:ext cx="891540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" name="슬라이드 번호 개체 틀 14"/>
          <p:cNvSpPr>
            <a:spLocks noGrp="1"/>
          </p:cNvSpPr>
          <p:nvPr>
            <p:ph type="sldNum" sz="quarter" idx="4"/>
          </p:nvPr>
        </p:nvSpPr>
        <p:spPr>
          <a:xfrm>
            <a:off x="7548166" y="6627813"/>
            <a:ext cx="2311400" cy="2143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100" b="1">
                <a:solidFill>
                  <a:schemeClr val="bg1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EEAEFA24-F2F6-4F89-B39B-BD7873B2032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2" r:id="rId2"/>
    <p:sldLayoutId id="2147483684" r:id="rId3"/>
    <p:sldLayoutId id="2147483680" r:id="rId4"/>
    <p:sldLayoutId id="2147483685" r:id="rId5"/>
    <p:sldLayoutId id="2147483683" r:id="rId6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휴먼엑스포" pitchFamily="18" charset="-127"/>
          <a:ea typeface="휴먼엑스포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휴먼엑스포" pitchFamily="18" charset="-127"/>
          <a:ea typeface="휴먼엑스포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휴먼엑스포" pitchFamily="18" charset="-127"/>
          <a:ea typeface="휴먼엑스포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휴먼엑스포" pitchFamily="18" charset="-127"/>
          <a:ea typeface="휴먼엑스포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265113" indent="-265113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71463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79500" indent="-1841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31925" indent="-173038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84363" indent="-2730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21.pn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en.wikipedia.org/wiki/Instrumentation_amplifi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4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5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9.wmf"/><Relationship Id="rId11" Type="http://schemas.openxmlformats.org/officeDocument/2006/relationships/image" Target="../media/image52.png"/><Relationship Id="rId5" Type="http://schemas.openxmlformats.org/officeDocument/2006/relationships/oleObject" Target="../embeddings/oleObject4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image" Target="../media/image59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5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60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10" Type="http://schemas.openxmlformats.org/officeDocument/2006/relationships/image" Target="../media/image63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14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ctrTitle"/>
          </p:nvPr>
        </p:nvSpPr>
        <p:spPr>
          <a:xfrm>
            <a:off x="183539" y="1289516"/>
            <a:ext cx="6816148" cy="1961604"/>
          </a:xfrm>
        </p:spPr>
        <p:txBody>
          <a:bodyPr/>
          <a:lstStyle/>
          <a:p>
            <a:r>
              <a:rPr lang="en-US" altLang="ko-KR" sz="3600" dirty="0" smtClean="0">
                <a:latin typeface="Arial" charset="0"/>
              </a:rPr>
              <a:t> </a:t>
            </a:r>
            <a:r>
              <a:rPr lang="ko-KR" altLang="en-US" sz="3200" dirty="0" smtClean="0">
                <a:latin typeface="Arial" charset="0"/>
              </a:rPr>
              <a:t>뇌전도</a:t>
            </a:r>
            <a:r>
              <a:rPr lang="en-US" altLang="ko-KR" sz="3200" dirty="0">
                <a:latin typeface="Arial" charset="0"/>
              </a:rPr>
              <a:t> </a:t>
            </a:r>
            <a:r>
              <a:rPr lang="en-US" altLang="ko-KR" sz="3200" dirty="0" smtClean="0">
                <a:latin typeface="Arial" charset="0"/>
              </a:rPr>
              <a:t>(EEG) </a:t>
            </a:r>
            <a:r>
              <a:rPr lang="ko-KR" altLang="en-US" sz="3200" dirty="0" smtClean="0">
                <a:latin typeface="Arial" charset="0"/>
              </a:rPr>
              <a:t>측정 </a:t>
            </a:r>
            <a:r>
              <a:rPr lang="ko-KR" altLang="en-US" sz="3200" dirty="0" smtClean="0">
                <a:latin typeface="Arial" charset="0"/>
              </a:rPr>
              <a:t>반도체</a:t>
            </a:r>
            <a:r>
              <a:rPr lang="en-US" altLang="ko-KR" sz="3200" dirty="0" smtClean="0">
                <a:latin typeface="Arial" charset="0"/>
              </a:rPr>
              <a:t> </a:t>
            </a:r>
            <a:r>
              <a:rPr lang="ko-KR" altLang="en-US" sz="3200" dirty="0" smtClean="0">
                <a:latin typeface="Arial" charset="0"/>
              </a:rPr>
              <a:t>개발</a:t>
            </a:r>
            <a:r>
              <a:rPr lang="en-US" altLang="ko-KR" sz="2200" dirty="0" smtClean="0">
                <a:latin typeface="Arial" charset="0"/>
              </a:rPr>
              <a:t>Development </a:t>
            </a:r>
            <a:r>
              <a:rPr lang="en-US" altLang="ko-KR" sz="2200" dirty="0" smtClean="0">
                <a:latin typeface="Arial" charset="0"/>
              </a:rPr>
              <a:t>of EEG measurement IC</a:t>
            </a:r>
            <a:endParaRPr lang="en-US" altLang="ko-KR" sz="2200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1031338" y="5229200"/>
            <a:ext cx="7843324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400" b="1" i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Verdana" panose="020B0604030504040204" pitchFamily="34" charset="0"/>
                <a:cs typeface="Verdana" panose="020B0604030504040204" pitchFamily="34" charset="0"/>
              </a:rPr>
              <a:t>G2G Solution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b="1" i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Verdana" panose="020B0604030504040204" pitchFamily="34" charset="0"/>
                <a:cs typeface="Verdana" panose="020B0604030504040204" pitchFamily="34" charset="0"/>
              </a:rPr>
              <a:t>2017. 07. 30.</a:t>
            </a:r>
            <a:endParaRPr lang="en-US" altLang="ko-KR" b="1" i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관련 기술 현황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해외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학계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39F24-77E3-452E-BE2F-B552202E1904}" type="slidenum">
              <a:rPr lang="ko-KR" altLang="en-US" smtClean="0"/>
              <a:pPr>
                <a:defRPr/>
              </a:pPr>
              <a:t>10</a:t>
            </a:fld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415925" y="906590"/>
            <a:ext cx="9052767" cy="1151618"/>
          </a:xfrm>
          <a:prstGeom prst="roundRect">
            <a:avLst>
              <a:gd name="adj" fmla="val 22557"/>
            </a:avLst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50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0" scaled="1"/>
            <a:tileRect/>
          </a:gradFill>
          <a:ln w="28575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 tIns="36000" rIns="180000" bIns="36000" rtlCol="0" anchor="ctr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3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듀크대학</a:t>
            </a:r>
            <a:r>
              <a:rPr lang="ko-KR" altLang="en-US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3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미겔</a:t>
            </a:r>
            <a:r>
              <a:rPr lang="ko-KR" altLang="en-US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3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니코렐리스</a:t>
            </a:r>
            <a:r>
              <a:rPr lang="en-US" altLang="ko-KR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(Miguel </a:t>
            </a:r>
            <a:r>
              <a:rPr lang="en-US" altLang="ko-KR" sz="13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Nicolelis</a:t>
            </a:r>
            <a:r>
              <a:rPr lang="en-US" altLang="ko-KR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교수 </a:t>
            </a:r>
            <a:r>
              <a:rPr lang="ko-KR" altLang="en-US" sz="13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연구팀 </a:t>
            </a:r>
            <a:r>
              <a:rPr lang="en-US" altLang="ko-KR" sz="13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3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뇌파를 이용한  로봇 팔 컨트롤 개발</a:t>
            </a:r>
          </a:p>
          <a:p>
            <a:pPr marL="895350" lvl="1" indent="-17621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인간의 뇌에 부착된 전극이 몸에 장착한 호출기에 신호를 송신하고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다리의 고정기구로 신호를 보내는 구조로 다리 마비 환자가 걷는 것을 떠올리면 보행 동작을 실현 가능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5925" y="2238228"/>
            <a:ext cx="9052767" cy="2088232"/>
          </a:xfrm>
          <a:prstGeom prst="roundRect">
            <a:avLst>
              <a:gd name="adj" fmla="val 11924"/>
            </a:avLst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50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0" scaled="1"/>
            <a:tileRect/>
          </a:gradFill>
          <a:ln w="28575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 tIns="36000" rIns="180000" bIns="36000" rtlCol="0" anchor="ctr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미국 위스콘신대학 </a:t>
            </a:r>
            <a:r>
              <a:rPr lang="ko-KR" altLang="en-US" sz="13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응용공학과 </a:t>
            </a:r>
            <a:r>
              <a:rPr lang="en-US" altLang="ko-KR" sz="13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3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 보조공학 시스템 </a:t>
            </a:r>
            <a:r>
              <a:rPr lang="ko-KR" altLang="en-US" sz="13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endParaRPr lang="ko-KR" altLang="en-US" sz="13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95350" lvl="1" indent="-17621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신경 전달에서 발생되는 뇌파를 컴퓨터 저장장치에 입력해서 사람의 마음을 직접 읽고 그에 따른 명령을 실행할 수 있도록 프로그램화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(‘09</a:t>
            </a: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895350" lvl="1" indent="-17621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300" b="1" u="sng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사람의 생각만으로 기계를 작동하고 움직일 수 있으며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인간의 뇌신경 세포들은 일정한 시각의 움직임이나 감성만으로 인체에 규칙적인 신호를 발생</a:t>
            </a:r>
          </a:p>
          <a:p>
            <a:pPr marL="895350" lvl="1" indent="-17621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원하는 문자를 집중해서 쳐다보는 동안 컴퓨터는 발생되는 뇌파를 입력해서 데이터화하고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이후에 같은 생각을 하면 컴퓨터는 기존에 기억되어 있던 명령과 동일한 명령을 기계에 </a:t>
            </a:r>
            <a:r>
              <a:rPr lang="ko-KR" altLang="en-US" sz="13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전달</a:t>
            </a:r>
            <a:endParaRPr lang="ko-KR" altLang="en-US" sz="1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5925" y="4506480"/>
            <a:ext cx="9052767" cy="1872208"/>
          </a:xfrm>
          <a:prstGeom prst="roundRect">
            <a:avLst>
              <a:gd name="adj" fmla="val 12267"/>
            </a:avLst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50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0" scaled="1"/>
            <a:tileRect/>
          </a:gradFill>
          <a:ln w="28575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 tIns="36000" rIns="180000" bIns="36000" rtlCol="0" anchor="ctr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브라운대학 존 </a:t>
            </a:r>
            <a:r>
              <a:rPr lang="ko-KR" altLang="en-US" sz="13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도나휴</a:t>
            </a:r>
            <a:r>
              <a:rPr lang="ko-KR" altLang="en-US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3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교수 </a:t>
            </a:r>
            <a:r>
              <a:rPr lang="en-US" altLang="ko-KR" sz="13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3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3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사이버키네틱스</a:t>
            </a:r>
            <a:r>
              <a:rPr lang="ko-KR" altLang="en-US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3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뉴로테크놀로지</a:t>
            </a:r>
            <a:r>
              <a:rPr lang="ko-KR" altLang="en-US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3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시스템스를</a:t>
            </a:r>
            <a:r>
              <a:rPr lang="ko-KR" altLang="en-US" sz="13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3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창업</a:t>
            </a:r>
            <a:endParaRPr lang="ko-KR" altLang="en-US" sz="13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95350" lvl="1" indent="-17621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신경 인터페이스 시스템 ‘브레인 </a:t>
            </a:r>
            <a:r>
              <a:rPr lang="ko-KR" altLang="en-US" sz="13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게이트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(Brain Gate)’</a:t>
            </a: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개발</a:t>
            </a:r>
            <a:endParaRPr lang="en-US" altLang="ko-KR" sz="13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95350" lvl="1" indent="-17621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300" b="1" u="sng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전신마비 </a:t>
            </a:r>
            <a:r>
              <a:rPr lang="ko-KR" altLang="en-US" sz="1300" b="1" u="sng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환자의 머리에 센서 칩을 장착하여 </a:t>
            </a:r>
            <a:r>
              <a:rPr lang="en-US" altLang="ko-KR" sz="1300" b="1" u="sng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TV</a:t>
            </a:r>
            <a:r>
              <a:rPr lang="ko-KR" altLang="en-US" sz="1300" b="1" u="sng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 컴퓨터를 조작</a:t>
            </a: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하며</a:t>
            </a:r>
            <a:r>
              <a:rPr lang="en-US" altLang="ko-KR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100</a:t>
            </a: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미세 전극으로 구성된 센서 칩이 뇌 활동의 변화를 포착해 컴퓨터에 전송하면 컴퓨터가 분석하여 환자의 의도를 판별</a:t>
            </a:r>
          </a:p>
          <a:p>
            <a:pPr marL="895350" lvl="1" indent="-17621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뇌에서 운동기능을 명령하는 운동피질 표면에 이식돼 환자의 의지를 전송 신호로 받아 컴퓨터에 연결해 원하는 동작을 구현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3" r="22394" b="32957"/>
          <a:stretch/>
        </p:blipFill>
        <p:spPr bwMode="auto">
          <a:xfrm>
            <a:off x="512153" y="3003381"/>
            <a:ext cx="833756" cy="67923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6" t="13122" r="13049" b="28138"/>
          <a:stretch/>
        </p:blipFill>
        <p:spPr bwMode="auto">
          <a:xfrm>
            <a:off x="512153" y="1331574"/>
            <a:ext cx="833756" cy="67923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34"/>
          <a:stretch/>
        </p:blipFill>
        <p:spPr bwMode="auto">
          <a:xfrm>
            <a:off x="512153" y="5195665"/>
            <a:ext cx="833756" cy="67923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801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관련 기술 현황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해외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기업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39F24-77E3-452E-BE2F-B552202E1904}" type="slidenum">
              <a:rPr lang="ko-KR" altLang="en-US" smtClean="0"/>
              <a:pPr>
                <a:defRPr/>
              </a:pPr>
              <a:t>11</a:t>
            </a:fld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415925" y="1071398"/>
            <a:ext cx="9052767" cy="2141578"/>
          </a:xfrm>
          <a:prstGeom prst="roundRect">
            <a:avLst>
              <a:gd name="adj" fmla="val 9921"/>
            </a:avLst>
          </a:prstGeom>
          <a:gradFill flip="none" rotWithShape="1">
            <a:gsLst>
              <a:gs pos="0">
                <a:schemeClr val="bg2">
                  <a:lumMod val="75000"/>
                </a:schemeClr>
              </a:gs>
              <a:gs pos="50000">
                <a:schemeClr val="bg2">
                  <a:lumMod val="90000"/>
                </a:schemeClr>
              </a:gs>
              <a:gs pos="100000">
                <a:schemeClr val="bg2"/>
              </a:gs>
            </a:gsLst>
            <a:lin ang="0" scaled="1"/>
            <a:tileRect/>
          </a:gradFill>
          <a:ln w="28575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 tIns="144000" rIns="180000" bIns="144000" rtlCol="0" anchor="t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뉴로스카이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NeuroSky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미국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-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뇌파 기반 인터페이스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마인드 세트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MindSet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)’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상용화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42925" lvl="1" indent="-18097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뇌파 감지 센서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블루투스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경량화된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헤드셋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편안함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졸림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흥분 등 감정 상태를 인식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5925" y="3519160"/>
            <a:ext cx="9052767" cy="2862168"/>
          </a:xfrm>
          <a:prstGeom prst="roundRect">
            <a:avLst>
              <a:gd name="adj" fmla="val 7388"/>
            </a:avLst>
          </a:prstGeom>
          <a:gradFill flip="none" rotWithShape="1">
            <a:gsLst>
              <a:gs pos="0">
                <a:schemeClr val="bg2">
                  <a:lumMod val="75000"/>
                </a:schemeClr>
              </a:gs>
              <a:gs pos="50000">
                <a:schemeClr val="bg2">
                  <a:lumMod val="90000"/>
                </a:schemeClr>
              </a:gs>
              <a:gs pos="100000">
                <a:schemeClr val="bg2"/>
              </a:gs>
            </a:gsLst>
            <a:lin ang="0" scaled="1"/>
            <a:tileRect/>
          </a:gradFill>
          <a:ln w="28575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 tIns="144000" rIns="180000" bIns="144000" rtlCol="0" anchor="t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이모티브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시스템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(Emotive system;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호주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-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이모티브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에폭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(Emotive EPOC)’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41338" lvl="1" indent="-1873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뇌파를 분석하는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 센서를 통해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여 가지의 의도 및 감정을 인식</a:t>
            </a:r>
          </a:p>
          <a:p>
            <a:pPr marL="541338" lvl="1" indent="-1873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헬멧에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장착된 센서가 플레이어의 뇌파를 읽고 소프트웨어가 이를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41338" lvl="1" indent="-1873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검출한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정보를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무선으로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 게임 콘솔에 정보 전달</a:t>
            </a:r>
          </a:p>
        </p:txBody>
      </p:sp>
      <p:pic>
        <p:nvPicPr>
          <p:cNvPr id="10" name="_x186762968" descr="EMB0000236844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763" y="2026959"/>
            <a:ext cx="1049140" cy="96999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877" y="2229629"/>
            <a:ext cx="1882181" cy="564655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 descr="뉴로스카이 마인드세트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597" y="2026959"/>
            <a:ext cx="1099764" cy="96999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뉴로스카이 마인드세트에 대한 이미지 검색결과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72"/>
          <a:stretch/>
        </p:blipFill>
        <p:spPr bwMode="auto">
          <a:xfrm>
            <a:off x="5576608" y="2026959"/>
            <a:ext cx="1168283" cy="96999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이모티브 에폭에 대한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798" y="5155484"/>
            <a:ext cx="1257009" cy="96999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이모티브 에폭에 대한 이미지 검색결과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547" y="5155484"/>
            <a:ext cx="2067814" cy="96999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3" name="Picture 21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95" r="12590"/>
          <a:stretch/>
        </p:blipFill>
        <p:spPr bwMode="auto">
          <a:xfrm>
            <a:off x="1057876" y="5448830"/>
            <a:ext cx="1882181" cy="5646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898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관련 기술 현황 </a:t>
            </a:r>
            <a:r>
              <a:rPr lang="en-US" altLang="ko-KR" dirty="0" smtClean="0"/>
              <a:t>(</a:t>
            </a:r>
            <a:r>
              <a:rPr lang="ko-KR" altLang="en-US" dirty="0" smtClean="0"/>
              <a:t>국</a:t>
            </a:r>
            <a:r>
              <a:rPr lang="ko-KR" altLang="en-US" dirty="0"/>
              <a:t>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39F24-77E3-452E-BE2F-B552202E1904}" type="slidenum">
              <a:rPr lang="ko-KR" altLang="en-US" smtClean="0"/>
              <a:pPr>
                <a:defRPr/>
              </a:pPr>
              <a:t>12</a:t>
            </a:fld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437307" y="3760955"/>
            <a:ext cx="9031386" cy="2710085"/>
          </a:xfrm>
          <a:prstGeom prst="roundRect">
            <a:avLst>
              <a:gd name="adj" fmla="val 8630"/>
            </a:avLst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3500000" scaled="1"/>
            <a:tileRect/>
          </a:gradFill>
          <a:ln w="28575">
            <a:solidFill>
              <a:schemeClr val="accent2"/>
            </a:solidFill>
          </a:ln>
        </p:spPr>
        <p:txBody>
          <a:bodyPr wrap="square" lIns="180000" tIns="288000" rIns="180000" bIns="108000" rtlCol="0">
            <a:spAutoFit/>
          </a:bodyPr>
          <a:lstStyle/>
          <a:p>
            <a:pPr marL="269875" indent="-26987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2000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년대 중반 이후부터 진행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(ECG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측정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IC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수입하여 사용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69875" indent="-26987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2005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벤처기업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심평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</a:p>
          <a:p>
            <a:pPr marL="742950" lvl="1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휴대폰과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연동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무선으로 뇌파 측정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신호 전송</a:t>
            </a: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ko-KR" altLang="en-US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뉴로피드백에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활용할 수 있는 뇌파 측정 장치 개발 </a:t>
            </a:r>
          </a:p>
          <a:p>
            <a:pPr marL="269875" indent="-26987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㈜</a:t>
            </a:r>
            <a:r>
              <a:rPr lang="ko-KR" altLang="en-US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브레인테크</a:t>
            </a: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헤드밴드를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이용한 </a:t>
            </a:r>
            <a:r>
              <a:rPr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뉴로피드백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장치 및 소프트웨어인 ‘</a:t>
            </a:r>
            <a:r>
              <a:rPr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뉴로하모니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’ 대중화 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9875" indent="-26987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최근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㈜</a:t>
            </a:r>
            <a:r>
              <a:rPr lang="ko-KR" altLang="en-US" sz="1600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소소</a:t>
            </a:r>
            <a:r>
              <a:rPr lang="en-US" altLang="ko-KR" sz="1600" b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㈜</a:t>
            </a:r>
            <a:r>
              <a:rPr lang="ko-KR" altLang="en-US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락싸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㈜</a:t>
            </a:r>
            <a:r>
              <a:rPr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와이브레인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등에서 잇따라 뇌파 측정기기를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출시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2521" y="3591678"/>
            <a:ext cx="6120679" cy="395505"/>
          </a:xfrm>
          <a:prstGeom prst="roundRect">
            <a:avLst>
              <a:gd name="adj" fmla="val 29382"/>
            </a:avLst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28575"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44000" rIns="144000" bIns="36000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뉴로피드백</a:t>
            </a:r>
            <a:r>
              <a:rPr lang="ko-KR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기기 개발 </a:t>
            </a:r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(2000</a:t>
            </a:r>
            <a:r>
              <a:rPr lang="ko-KR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년대 중반 이후부터 활발히 진행</a:t>
            </a:r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7307" y="1017960"/>
            <a:ext cx="9031386" cy="2349417"/>
          </a:xfrm>
          <a:prstGeom prst="roundRect">
            <a:avLst>
              <a:gd name="adj" fmla="val 7376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3500000" scaled="1"/>
            <a:tileRect/>
          </a:gra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lIns="180000" tIns="288000" rIns="180000" bIns="108000" rtlCol="0">
            <a:spAutoFit/>
          </a:bodyPr>
          <a:lstStyle/>
          <a:p>
            <a:pPr marL="269875" indent="-26987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스트레스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집중 장애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우울증과 뇌파와의 관계에 대한 연구 활발히 진행</a:t>
            </a: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9875" indent="-26987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연구 결과를 바탕으로 뇌파 측정을 위한 다양한 장비의 시장 출시</a:t>
            </a: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뇌파를 조절하여 집중력과 단기 기억력을 향상</a:t>
            </a: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불안과 스트레스 감소</a:t>
            </a: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숙면 유도</a:t>
            </a: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9875" indent="-26987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아동의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경우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ADHD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치료에 적극적으로 활용 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2521" y="848683"/>
            <a:ext cx="6120679" cy="395505"/>
          </a:xfrm>
          <a:prstGeom prst="roundRect">
            <a:avLst>
              <a:gd name="adj" fmla="val 29382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28575"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44000" rIns="144000" bIns="36000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뇌파 측정 연구 동향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480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기술의 활용 분야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548166" y="6531173"/>
            <a:ext cx="2311400" cy="299295"/>
          </a:xfrm>
        </p:spPr>
        <p:txBody>
          <a:bodyPr tIns="72000" bIns="72000">
            <a:spAutoFit/>
          </a:bodyPr>
          <a:lstStyle/>
          <a:p>
            <a:pPr>
              <a:defRPr/>
            </a:pPr>
            <a:fld id="{31139F24-77E3-452E-BE2F-B552202E1904}" type="slidenum">
              <a:rPr lang="ko-KR" altLang="en-US" smtClean="0"/>
              <a:pPr>
                <a:defRPr/>
              </a:pPr>
              <a:t>13</a:t>
            </a:fld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399360" y="871884"/>
            <a:ext cx="1745328" cy="648000"/>
          </a:xfrm>
          <a:prstGeom prst="roundRect">
            <a:avLst>
              <a:gd name="adj" fmla="val 21824"/>
            </a:avLst>
          </a:prstGeom>
          <a:gradFill flip="none" rotWithShape="1">
            <a:gsLst>
              <a:gs pos="0">
                <a:schemeClr val="accent2">
                  <a:lumMod val="50000"/>
                </a:schemeClr>
              </a:gs>
              <a:gs pos="50000">
                <a:schemeClr val="accent2"/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2700000" scaled="1"/>
            <a:tileRect/>
          </a:gradFill>
          <a:ln w="28575"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72000" rIns="36000" bIns="72000" rtlCol="0" anchor="ctr"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문화 </a:t>
            </a:r>
            <a:r>
              <a:rPr lang="ko-KR" alt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컨텐츠</a:t>
            </a:r>
            <a:endParaRPr lang="en-US" altLang="ko-KR" sz="1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산 업 </a:t>
            </a:r>
            <a:endParaRPr lang="ko-KR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8704" y="871884"/>
            <a:ext cx="7201371" cy="648000"/>
          </a:xfrm>
          <a:prstGeom prst="roundRect">
            <a:avLst>
              <a:gd name="adj" fmla="val 20836"/>
            </a:avLst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3500000" scaled="1"/>
            <a:tileRect/>
          </a:gradFill>
          <a:ln w="28575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 tIns="54000" rIns="180000" bIns="54000" rtlCol="0" anchor="ctr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게임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운전자의 집중력과 안전 증가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360" y="2586250"/>
            <a:ext cx="1745328" cy="648000"/>
          </a:xfrm>
          <a:prstGeom prst="roundRect">
            <a:avLst>
              <a:gd name="adj" fmla="val 24259"/>
            </a:avLst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  <a:tileRect/>
          </a:gradFill>
          <a:ln w="28575"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72000" rIns="36000" bIns="72000" rtlCol="0" anchor="ctr">
            <a:noAutofit/>
          </a:bodyPr>
          <a:lstStyle/>
          <a:p>
            <a:pPr algn="ctr"/>
            <a:r>
              <a:rPr lang="ko-KR" alt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뉴로</a:t>
            </a:r>
            <a:endParaRPr lang="en-US" altLang="ko-KR" sz="1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트레이</a:t>
            </a:r>
            <a:r>
              <a:rPr lang="ko-KR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닝</a:t>
            </a:r>
            <a:r>
              <a:rPr lang="ko-KR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8704" y="2586250"/>
            <a:ext cx="7201371" cy="648000"/>
          </a:xfrm>
          <a:prstGeom prst="roundRect">
            <a:avLst>
              <a:gd name="adj" fmla="val 21474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3500000" scaled="1"/>
            <a:tileRect/>
          </a:gradFill>
          <a:ln w="2857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 tIns="54000" rIns="180000" bIns="54000" rtlCol="0" anchor="ctr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고령화 사회에 대비하여 건강하고 생산적인 노년생활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인지 기능의 저하 방지와 뇌 노화 방지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9360" y="3443433"/>
            <a:ext cx="1745328" cy="864000"/>
          </a:xfrm>
          <a:prstGeom prst="roundRect">
            <a:avLst>
              <a:gd name="adj" fmla="val 18852"/>
            </a:avLst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2700000" scaled="1"/>
            <a:tileRect/>
          </a:gradFill>
          <a:ln w="28575">
            <a:solidFill>
              <a:schemeClr val="accent3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72000" rIns="36000" bIns="72000" rtlCol="0" anchor="ctr"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BCI </a:t>
            </a:r>
            <a:r>
              <a:rPr lang="ko-KR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  <a:endParaRPr lang="en-US" altLang="ko-KR" sz="1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및 로봇</a:t>
            </a:r>
            <a:endParaRPr lang="ko-KR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8704" y="3443433"/>
            <a:ext cx="7201371" cy="864000"/>
          </a:xfrm>
          <a:prstGeom prst="roundRect">
            <a:avLst>
              <a:gd name="adj" fmla="val 17818"/>
            </a:avLst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50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13500000" scaled="1"/>
            <a:tileRect/>
          </a:gradFill>
          <a:ln w="28575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 tIns="54000" rIns="180000" bIns="54000" rtlCol="0" anchor="ctr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중증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장애인의 언어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이동 능력을 향상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활동이 어려운 고령자 용 활동 보조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생명이 위험한 작업 환경에 필요한 무인 로봇을 제어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9360" y="4516616"/>
            <a:ext cx="1745328" cy="864000"/>
          </a:xfrm>
          <a:prstGeom prst="roundRect">
            <a:avLst>
              <a:gd name="adj" fmla="val 16564"/>
            </a:avLst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50000">
                <a:schemeClr val="accent4"/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2700000" scaled="1"/>
            <a:tileRect/>
          </a:gradFill>
          <a:ln w="28575">
            <a:solidFill>
              <a:schemeClr val="accent4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72000" rIns="36000" bIns="72000" rtlCol="0" anchor="ctr"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차세대</a:t>
            </a:r>
            <a:endParaRPr lang="en-US" altLang="ko-KR" sz="1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Interface</a:t>
            </a:r>
            <a:endParaRPr lang="ko-KR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88704" y="4516616"/>
            <a:ext cx="7201371" cy="864000"/>
          </a:xfrm>
          <a:prstGeom prst="roundRect">
            <a:avLst>
              <a:gd name="adj" fmla="val 16746"/>
            </a:avLst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13500000" scaled="1"/>
            <a:tileRect/>
          </a:gradFill>
          <a:ln w="285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 tIns="54000" rIns="180000" bIns="54000" rtlCol="0" anchor="ctr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터치스크린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증강현실 등을 잇는 차세대 인터페이스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신체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장애인을 위한 복지형 인터페이스로 활용 가능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가상 현실 기술의 입력 수단으로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활용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9360" y="5589801"/>
            <a:ext cx="1745328" cy="864000"/>
          </a:xfrm>
          <a:prstGeom prst="roundRect">
            <a:avLst>
              <a:gd name="adj" fmla="val 16290"/>
            </a:avLst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/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2700000" scaled="1"/>
            <a:tileRect/>
          </a:gradFill>
          <a:ln w="28575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72000" rIns="36000" bIns="72000" rtlCol="0" anchor="ctr">
            <a:no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정신적</a:t>
            </a:r>
            <a:endParaRPr lang="en-US" altLang="ko-KR" sz="1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복지 향상</a:t>
            </a:r>
            <a:endParaRPr lang="ko-KR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88704" y="5589801"/>
            <a:ext cx="7201371" cy="864000"/>
          </a:xfrm>
          <a:prstGeom prst="roundRect">
            <a:avLst>
              <a:gd name="adj" fmla="val 18216"/>
            </a:avLst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13500000" scaled="1"/>
            <a:tileRect/>
          </a:gradFill>
          <a:ln w="28575"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 tIns="54000" rIns="180000" bIns="54000" rtlCol="0" anchor="ctr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수면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장애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집중력 장애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노인성 치매 등 다양한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신경정신질환을 치료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집중도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학습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인지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능력의 개선 효과를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모니터링하고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향상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외상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후 스트레스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장애에 대한 대처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9360" y="1729067"/>
            <a:ext cx="1745328" cy="648000"/>
          </a:xfrm>
          <a:prstGeom prst="roundRect">
            <a:avLst>
              <a:gd name="adj" fmla="val 24308"/>
            </a:avLst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2700000" scaled="1"/>
            <a:tileRect/>
          </a:gradFill>
          <a:ln w="28575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72000" rIns="36000" bIns="72000" rtlCol="0" anchor="ctr">
            <a:noAutofit/>
          </a:bodyPr>
          <a:lstStyle/>
          <a:p>
            <a:pPr algn="ctr"/>
            <a:r>
              <a:rPr lang="ko-KR" alt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뉴로피드백</a:t>
            </a:r>
            <a:endParaRPr lang="en-US" altLang="ko-KR" sz="1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1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뉴로마케팅</a:t>
            </a:r>
            <a:endParaRPr lang="ko-KR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88704" y="1729067"/>
            <a:ext cx="7201371" cy="648000"/>
          </a:xfrm>
          <a:prstGeom prst="roundRect">
            <a:avLst>
              <a:gd name="adj" fmla="val 22275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3500000" scaled="1"/>
            <a:tileRect/>
          </a:gradFill>
          <a:ln w="28575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 tIns="54000" rIns="180000" bIns="54000" rtlCol="0" anchor="ctr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자신의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뇌파 정보를 확인하면서 뇌파를 스스로 조절하는 자가 뇌파 조절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치료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뇌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반응을 분석하여 마케팅에 활용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542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기술 개발 목표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39F24-77E3-452E-BE2F-B552202E1904}" type="slidenum">
              <a:rPr lang="ko-KR" altLang="en-US" smtClean="0"/>
              <a:pPr>
                <a:defRPr/>
              </a:pPr>
              <a:t>14</a:t>
            </a:fld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437307" y="949361"/>
            <a:ext cx="9031386" cy="689837"/>
          </a:xfrm>
          <a:prstGeom prst="roundRect">
            <a:avLst>
              <a:gd name="adj" fmla="val 29691"/>
            </a:avLst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3500000" scaled="1"/>
            <a:tileRect/>
          </a:gradFill>
          <a:ln w="28575">
            <a:solidFill>
              <a:schemeClr val="accent2"/>
            </a:solidFill>
          </a:ln>
        </p:spPr>
        <p:txBody>
          <a:bodyPr wrap="square" lIns="180000" tIns="252000" rIns="180000" bIns="72000" rtlCol="0">
            <a:spAutoFit/>
          </a:bodyPr>
          <a:lstStyle/>
          <a:p>
            <a:pPr marL="269875" indent="-26987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EEG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측정을 위한 </a:t>
            </a:r>
            <a:r>
              <a:rPr lang="en-US" altLang="ko-KR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SoC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2521" y="780084"/>
            <a:ext cx="4896543" cy="395505"/>
          </a:xfrm>
          <a:prstGeom prst="roundRect">
            <a:avLst>
              <a:gd name="adj" fmla="val 29382"/>
            </a:avLst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28575"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44000" rIns="144000" bIns="36000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기술 개발의 주요 목표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7307" y="1955700"/>
            <a:ext cx="9031386" cy="2284050"/>
          </a:xfrm>
          <a:prstGeom prst="roundRect">
            <a:avLst>
              <a:gd name="adj" fmla="val 8904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3500000" scaled="1"/>
            <a:tileRect/>
          </a:gra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lIns="180000" tIns="288000" rIns="180000" bIns="72000" rtlCol="0">
            <a:noAutofit/>
          </a:bodyPr>
          <a:lstStyle/>
          <a:p>
            <a:pPr marL="269875" indent="-26987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Sensing Data Pre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Processing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부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(Instrumentation Amp, OP-Amp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등으로 구성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ADC, MCU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모두를 포함한 반도체 칩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2521" y="1786423"/>
            <a:ext cx="4896543" cy="395505"/>
          </a:xfrm>
          <a:prstGeom prst="roundRect">
            <a:avLst>
              <a:gd name="adj" fmla="val 29382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28575"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44000" rIns="144000" bIns="36000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개발의 구성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5564" y="2904467"/>
            <a:ext cx="8434873" cy="12036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_x194376184" descr="EMB000004503e3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3" t="7128" r="3289" b="52509"/>
          <a:stretch/>
        </p:blipFill>
        <p:spPr bwMode="auto">
          <a:xfrm>
            <a:off x="1996751" y="3182819"/>
            <a:ext cx="3130040" cy="84632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5273076" y="3353954"/>
            <a:ext cx="720080" cy="504056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2700000" scaled="1"/>
            <a:tileRect/>
          </a:gradFill>
          <a:ln w="19050"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ADC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27841" y="3353954"/>
            <a:ext cx="720080" cy="504056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2700000" scaled="1"/>
            <a:tileRect/>
          </a:gradFill>
          <a:ln w="19050"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MCU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991937" y="3353954"/>
            <a:ext cx="720080" cy="504056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2700000" scaled="1"/>
            <a:tileRect/>
          </a:gradFill>
          <a:ln w="19050"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UART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화살표 연결선 16"/>
          <p:cNvCxnSpPr>
            <a:stCxn id="10" idx="3"/>
            <a:endCxn id="12" idx="1"/>
          </p:cNvCxnSpPr>
          <p:nvPr/>
        </p:nvCxnSpPr>
        <p:spPr>
          <a:xfrm flipV="1">
            <a:off x="5126791" y="3605982"/>
            <a:ext cx="146285" cy="1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2" idx="3"/>
            <a:endCxn id="13" idx="1"/>
          </p:cNvCxnSpPr>
          <p:nvPr/>
        </p:nvCxnSpPr>
        <p:spPr>
          <a:xfrm>
            <a:off x="5993156" y="3605982"/>
            <a:ext cx="134685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3" idx="3"/>
            <a:endCxn id="14" idx="1"/>
          </p:cNvCxnSpPr>
          <p:nvPr/>
        </p:nvCxnSpPr>
        <p:spPr>
          <a:xfrm>
            <a:off x="6847921" y="3605982"/>
            <a:ext cx="144016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Brain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67" y="3280468"/>
            <a:ext cx="867192" cy="650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컴퓨터에 대한 이미지 검색결과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42"/>
          <a:stretch/>
        </p:blipFill>
        <p:spPr bwMode="auto">
          <a:xfrm>
            <a:off x="8007136" y="3353319"/>
            <a:ext cx="935814" cy="50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직선 화살표 연결선 26"/>
          <p:cNvCxnSpPr>
            <a:stCxn id="14" idx="3"/>
            <a:endCxn id="4100" idx="1"/>
          </p:cNvCxnSpPr>
          <p:nvPr/>
        </p:nvCxnSpPr>
        <p:spPr>
          <a:xfrm flipV="1">
            <a:off x="7712017" y="3605665"/>
            <a:ext cx="295119" cy="317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7307" y="4575970"/>
            <a:ext cx="9031386" cy="1944216"/>
          </a:xfrm>
          <a:prstGeom prst="roundRect">
            <a:avLst>
              <a:gd name="adj" fmla="val 9225"/>
            </a:avLst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13500000" scaled="1"/>
            <a:tileRect/>
          </a:gradFill>
          <a:ln w="28575">
            <a:solidFill>
              <a:schemeClr val="accent5"/>
            </a:solidFill>
          </a:ln>
        </p:spPr>
        <p:txBody>
          <a:bodyPr wrap="square" lIns="180000" tIns="288000" rIns="180000" bIns="72000" rtlCol="0">
            <a:noAutofit/>
          </a:bodyPr>
          <a:lstStyle/>
          <a:p>
            <a:pPr marL="269875" indent="-269875"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고증폭도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x440 ~ x5,000 )</a:t>
            </a:r>
          </a:p>
          <a:p>
            <a:pPr marL="742950" lvl="1" indent="-285750"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뇌파신호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(-250uV ~ 250uV)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ADC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입력범위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(0V ~ VREF), (VREF:4V,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x8,000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요구됨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Instrumentation Amp :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잡음 등 공통 신호 제거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입력 </a:t>
            </a:r>
            <a:r>
              <a:rPr lang="ko-KR" altLang="en-US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차동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신호의 초기 증폭</a:t>
            </a: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9875" indent="-269875"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아날로그 필터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( 0.15 Hz ~ 50 Hz )</a:t>
            </a:r>
          </a:p>
          <a:p>
            <a:pPr marL="742950" lvl="1" indent="-285750"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유효하지 않은 </a:t>
            </a:r>
            <a:r>
              <a:rPr lang="ko-KR" altLang="en-US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노이즈의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제거를 위해 뛰어난 성능을 갖는 필터 요구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2521" y="4396732"/>
            <a:ext cx="4896543" cy="395505"/>
          </a:xfrm>
          <a:prstGeom prst="roundRect">
            <a:avLst>
              <a:gd name="adj" fmla="val 29382"/>
            </a:avLst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2700000" scaled="1"/>
            <a:tileRect/>
          </a:gradFill>
          <a:ln w="28575"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44000" rIns="144000" bIns="36000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Sensing Data Pre Processing </a:t>
            </a:r>
            <a:r>
              <a:rPr lang="ko-KR" altLang="en-US" sz="1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 필요 특성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17677" y="2961751"/>
            <a:ext cx="3269117" cy="1103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496498" y="2938729"/>
            <a:ext cx="21114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Sensing Data Pre </a:t>
            </a:r>
            <a:r>
              <a:rPr lang="en-US" altLang="ko-KR" sz="11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Processing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06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기술 개발 내용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39F24-77E3-452E-BE2F-B552202E1904}" type="slidenum">
              <a:rPr lang="ko-KR" altLang="en-US" smtClean="0"/>
              <a:pPr>
                <a:defRPr/>
              </a:pPr>
              <a:t>15</a:t>
            </a:fld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416496" y="1035365"/>
            <a:ext cx="9073579" cy="5417971"/>
          </a:xfrm>
          <a:prstGeom prst="roundRect">
            <a:avLst>
              <a:gd name="adj" fmla="val 3944"/>
            </a:avLst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13500000" scaled="1"/>
            <a:tileRect/>
          </a:gradFill>
          <a:ln w="28575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 tIns="54000" rIns="180000" bIns="54000" rtlCol="0" anchor="ctr">
            <a:noAutofit/>
          </a:bodyPr>
          <a:lstStyle/>
          <a:p>
            <a:pPr algn="ctr"/>
            <a:endParaRPr lang="en-US" altLang="ko-KR" sz="1600" b="1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2521" y="837613"/>
            <a:ext cx="5184575" cy="395505"/>
          </a:xfrm>
          <a:prstGeom prst="roundRect">
            <a:avLst>
              <a:gd name="adj" fmla="val 29382"/>
            </a:avLst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2700000" scaled="1"/>
            <a:tileRect/>
          </a:gradFill>
          <a:ln w="28575">
            <a:solidFill>
              <a:schemeClr val="accent3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44000" rIns="144000" bIns="36000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Block diagram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586" y="1469735"/>
            <a:ext cx="7488830" cy="4829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520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기술 개발 내용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39F24-77E3-452E-BE2F-B552202E1904}" type="slidenum">
              <a:rPr lang="ko-KR" altLang="en-US" smtClean="0"/>
              <a:pPr>
                <a:defRPr/>
              </a:pPr>
              <a:t>16</a:t>
            </a:fld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415926" y="1035366"/>
            <a:ext cx="9074150" cy="5417970"/>
          </a:xfrm>
          <a:prstGeom prst="roundRect">
            <a:avLst>
              <a:gd name="adj" fmla="val 3725"/>
            </a:avLst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3500000" scaled="1"/>
            <a:tileRect/>
          </a:gradFill>
          <a:ln w="28575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 tIns="54000" rIns="180000" bIns="54000" rtlCol="0" anchor="ctr">
            <a:noAutofit/>
          </a:bodyPr>
          <a:lstStyle/>
          <a:p>
            <a:pPr marL="285750" indent="-285750">
              <a:spcBef>
                <a:spcPts val="800"/>
              </a:spcBef>
              <a:buFont typeface="Wingdings" panose="05000000000000000000" pitchFamily="2" charset="2"/>
              <a:buChar char="Ø"/>
            </a:pPr>
            <a:endParaRPr lang="en-US" altLang="ko-KR" sz="8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altLang="ko-KR" sz="1600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Supports </a:t>
            </a:r>
            <a:r>
              <a:rPr lang="en-US" altLang="ko-KR" sz="16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2-ch EEG measurement</a:t>
            </a:r>
          </a:p>
          <a:p>
            <a:pPr marL="285750" indent="-285750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altLang="ko-KR" sz="16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Common-mode rejection ratio : 80 dB (dc to 60 Hz)</a:t>
            </a:r>
          </a:p>
          <a:p>
            <a:pPr marL="285750" indent="-285750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Fast restore feature improves filter settling</a:t>
            </a:r>
          </a:p>
          <a:p>
            <a:pPr marL="285750" indent="-285750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Supports uncommitted op-amp for low-pass filter configuration</a:t>
            </a:r>
          </a:p>
          <a:p>
            <a:pPr marL="285750" indent="-285750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Supports leads off detection function (AC or DC options)</a:t>
            </a:r>
          </a:p>
          <a:p>
            <a:pPr marL="285750" indent="-285750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Controllable leads off threshold</a:t>
            </a:r>
          </a:p>
          <a:p>
            <a:pPr marL="285750" indent="-285750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Integrated right leg drive (RLD) amplifier</a:t>
            </a:r>
          </a:p>
          <a:p>
            <a:pPr marL="285750" indent="-285750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Integrated oscillator : 20 MHz</a:t>
            </a:r>
          </a:p>
          <a:p>
            <a:pPr marL="285750" indent="-285750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Integrated analog-to-digital converter</a:t>
            </a:r>
          </a:p>
          <a:p>
            <a:pPr marL="285750" indent="-285750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altLang="ko-KR" sz="16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Integrated 32-bit CPU and </a:t>
            </a:r>
            <a:r>
              <a:rPr lang="en-US" altLang="ko-KR" sz="1600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32kB e-FLASH</a:t>
            </a:r>
            <a:endParaRPr lang="en-US" altLang="ko-KR" sz="1600" b="1" u="sng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altLang="ko-KR" sz="16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Supports UART &amp; I2C interface</a:t>
            </a:r>
          </a:p>
          <a:p>
            <a:pPr marL="285750" indent="-285750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Single supply operation : 2.7V to 3.6V (Typ. 3.3V)</a:t>
            </a:r>
          </a:p>
          <a:p>
            <a:pPr marL="285750" indent="-285750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Integrated LDO to supply for CPU and EEPROM</a:t>
            </a:r>
          </a:p>
          <a:p>
            <a:pPr marL="285750" indent="-285750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Power on reset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2521" y="837613"/>
            <a:ext cx="5184575" cy="395505"/>
          </a:xfrm>
          <a:prstGeom prst="roundRect">
            <a:avLst>
              <a:gd name="adj" fmla="val 29382"/>
            </a:avLst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28575">
            <a:solidFill>
              <a:schemeClr val="accent3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44000" rIns="144000" bIns="36000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Specifications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656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기술 개발 내용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39F24-77E3-452E-BE2F-B552202E1904}" type="slidenum">
              <a:rPr lang="ko-KR" altLang="en-US" smtClean="0"/>
              <a:pPr>
                <a:defRPr/>
              </a:pPr>
              <a:t>17</a:t>
            </a:fld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135579"/>
              </p:ext>
            </p:extLst>
          </p:nvPr>
        </p:nvGraphicFramePr>
        <p:xfrm>
          <a:off x="415925" y="836712"/>
          <a:ext cx="9074153" cy="56166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6635"/>
                <a:gridCol w="2832506"/>
                <a:gridCol w="2832506"/>
                <a:gridCol w="2832506"/>
              </a:tblGrid>
              <a:tr h="40117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52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r>
                        <a:rPr lang="ko-KR" altLang="en-US" sz="1400" b="1" kern="0" spc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社</a:t>
                      </a:r>
                      <a:r>
                        <a:rPr lang="en-US" altLang="ko-KR" sz="1400" b="1" kern="0" spc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sz="1400" b="1" kern="0" spc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AD8XXX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52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</a:t>
                      </a:r>
                      <a:r>
                        <a:rPr lang="ko-KR" altLang="en-US" sz="1400" b="1" kern="0" spc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社 </a:t>
                      </a:r>
                      <a:r>
                        <a:rPr lang="en-US" altLang="ko-KR" sz="1400" b="1" kern="0" spc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sz="1400" b="1" kern="0" spc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ADS12XX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52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자사 </a:t>
                      </a:r>
                      <a:r>
                        <a:rPr lang="en-US" altLang="ko-KR" sz="1400" b="1" kern="0" spc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400" b="1" kern="0" spc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 과제 개발 </a:t>
                      </a:r>
                      <a:r>
                        <a:rPr lang="en-US" sz="1400" b="1" kern="0" spc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IC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52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155713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52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fontAlgn="base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1" kern="0" spc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ECG </a:t>
                      </a:r>
                      <a:r>
                        <a:rPr lang="ko-KR" altLang="en-US" sz="1400" b="1" kern="0" spc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측정용</a:t>
                      </a:r>
                    </a:p>
                    <a:p>
                      <a:pPr marL="171450" marR="0" indent="-171450" algn="l" fontAlgn="base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1" kern="0" spc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b="1" kern="0" spc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채널용</a:t>
                      </a:r>
                    </a:p>
                    <a:p>
                      <a:pPr marL="171450" marR="0" indent="-171450" algn="l" fontAlgn="base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kern="0" spc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증폭</a:t>
                      </a:r>
                      <a:r>
                        <a:rPr lang="en-US" altLang="ko-KR" sz="1400" b="1" kern="0" spc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kern="0" spc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필터용 </a:t>
                      </a:r>
                    </a:p>
                    <a:p>
                      <a:pPr marL="171450" marR="0" indent="-171450" algn="l" fontAlgn="base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1" kern="0" spc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 </a:t>
                      </a:r>
                      <a:r>
                        <a:rPr lang="en-US" altLang="ko-KR" sz="1400" b="1" kern="0" spc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Amp</a:t>
                      </a:r>
                      <a:r>
                        <a:rPr lang="ko-KR" altLang="en-US" sz="1400" b="1" kern="0" spc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로만 구성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52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fontAlgn="base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1" kern="0" spc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EEG </a:t>
                      </a:r>
                      <a:r>
                        <a:rPr lang="ko-KR" altLang="en-US" sz="1400" b="1" kern="0" spc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측정용</a:t>
                      </a:r>
                      <a:endParaRPr lang="ko-KR" altLang="en-US" sz="1400" b="1" kern="0" spc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indent="-171450" algn="l" fontAlgn="base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1" kern="0" spc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400" b="1" kern="0" spc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채널용</a:t>
                      </a:r>
                    </a:p>
                    <a:p>
                      <a:pPr marL="171450" marR="0" indent="-171450" algn="l" fontAlgn="base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kern="0" spc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증폭도 </a:t>
                      </a:r>
                      <a:r>
                        <a:rPr lang="ko-KR" altLang="en-US" sz="1400" b="1" kern="0" spc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조정은 </a:t>
                      </a:r>
                      <a:r>
                        <a:rPr lang="ko-KR" altLang="en-US" sz="1400" b="1" kern="0" spc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</a:t>
                      </a:r>
                      <a:r>
                        <a:rPr lang="en-US" altLang="ko-KR" sz="1400" b="1" kern="0" spc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1" kern="0" spc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최대 </a:t>
                      </a:r>
                      <a:r>
                        <a:rPr lang="en-US" altLang="ko-KR" sz="1400" b="1" kern="0" spc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r>
                        <a:rPr lang="ko-KR" altLang="en-US" sz="1400" b="1" kern="0" spc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</a:t>
                      </a:r>
                      <a:r>
                        <a:rPr lang="en-US" altLang="ko-KR" sz="1400" b="1" kern="0" spc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b="1" kern="0" spc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indent="-171450" algn="l" fontAlgn="base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1" kern="0" spc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24-bit </a:t>
                      </a:r>
                      <a:r>
                        <a:rPr lang="en-US" altLang="ko-KR" sz="1400" b="1" kern="0" spc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sigma-delta </a:t>
                      </a:r>
                      <a:r>
                        <a:rPr lang="en-US" altLang="ko-KR" sz="1400" b="1" kern="0" spc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ADC </a:t>
                      </a:r>
                      <a:r>
                        <a:rPr lang="en-US" altLang="ko-KR" sz="1400" b="1" kern="0" spc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400" b="1" kern="0" spc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포함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52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fontAlgn="base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1" kern="0" spc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EEG </a:t>
                      </a:r>
                      <a:r>
                        <a:rPr lang="ko-KR" altLang="en-US" sz="1400" b="1" kern="0" spc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측정용</a:t>
                      </a:r>
                      <a:endParaRPr lang="ko-KR" altLang="en-US" sz="1400" b="1" kern="0" spc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indent="-171450" algn="l" fontAlgn="base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1" kern="0" spc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400" b="1" kern="0" spc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채널용</a:t>
                      </a:r>
                    </a:p>
                    <a:p>
                      <a:pPr marL="171450" marR="0" indent="-171450" algn="l" fontAlgn="base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1" kern="0" spc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12-bit </a:t>
                      </a:r>
                      <a:r>
                        <a:rPr lang="en-US" altLang="ko-KR" sz="1400" b="1" kern="0" spc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ADC </a:t>
                      </a:r>
                      <a:r>
                        <a:rPr lang="ko-KR" altLang="en-US" sz="1400" b="1" kern="0" spc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포함</a:t>
                      </a:r>
                    </a:p>
                    <a:p>
                      <a:pPr marL="171450" marR="0" indent="-171450" algn="l" fontAlgn="base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1" kern="0" spc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MCU </a:t>
                      </a:r>
                      <a:r>
                        <a:rPr lang="ko-KR" altLang="en-US" sz="1400" b="1" kern="0" spc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포함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52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78794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장점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52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975" marR="0" indent="-180975" algn="just" fontAlgn="base"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kern="0" spc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외부 </a:t>
                      </a:r>
                      <a:r>
                        <a:rPr lang="ko-KR" altLang="en-US" sz="1400" b="1" kern="0" spc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수동 소자에 의해 </a:t>
                      </a:r>
                      <a:r>
                        <a:rPr lang="ko-KR" altLang="en-US" sz="1400" b="1" kern="0" spc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증폭도</a:t>
                      </a:r>
                      <a:r>
                        <a:rPr lang="en-US" altLang="ko-KR" sz="1400" b="1" kern="0" spc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·Bandwidth </a:t>
                      </a:r>
                      <a:r>
                        <a:rPr lang="ko-KR" altLang="en-US" sz="1400" b="1" kern="0" spc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조정 가능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52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fontAlgn="base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kern="0" spc="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노이즈</a:t>
                      </a:r>
                      <a:r>
                        <a:rPr lang="ko-KR" altLang="en-US" sz="1400" b="1" kern="0" spc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특성 </a:t>
                      </a:r>
                      <a:r>
                        <a:rPr lang="ko-KR" altLang="en-US" sz="1400" b="1" kern="0" spc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우수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52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fontAlgn="base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kern="0" spc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보급형 </a:t>
                      </a:r>
                      <a:r>
                        <a:rPr lang="ko-KR" altLang="en-US" sz="1400" b="1" kern="0" spc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뇌파 측정 기기에 </a:t>
                      </a:r>
                      <a:r>
                        <a:rPr lang="ko-KR" altLang="en-US" sz="1400" b="1" kern="0" spc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적합</a:t>
                      </a:r>
                      <a:endParaRPr lang="ko-KR" altLang="en-US" sz="1400" b="1" kern="0" spc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indent="-171450" algn="l" fontAlgn="base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kern="0" spc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세트 구성 시 외부에 별도 구성 </a:t>
                      </a:r>
                      <a:r>
                        <a:rPr lang="ko-KR" altLang="en-US" sz="1400" b="1" kern="0" spc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필요 없음 </a:t>
                      </a:r>
                      <a:r>
                        <a:rPr lang="en-US" altLang="ko-KR" sz="1400" b="1" kern="0" spc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(ADC</a:t>
                      </a:r>
                      <a:r>
                        <a:rPr lang="ko-KR" altLang="en-US" sz="1400" b="1" kern="0" spc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400" b="1" kern="0" spc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MCU</a:t>
                      </a:r>
                      <a:r>
                        <a:rPr lang="ko-KR" altLang="en-US" sz="1400" b="1" kern="0" spc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포함</a:t>
                      </a:r>
                      <a:r>
                        <a:rPr lang="en-US" altLang="ko-KR" sz="1400" b="1" kern="0" spc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b="1" kern="0" spc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1" kern="0" spc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400" b="1" kern="0" spc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0" spc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세트 구성 </a:t>
                      </a:r>
                      <a:r>
                        <a:rPr lang="ko-KR" altLang="en-US" sz="1400" b="1" kern="0" spc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단가가 </a:t>
                      </a:r>
                      <a:r>
                        <a:rPr lang="ko-KR" altLang="en-US" sz="1400" b="1" kern="0" spc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낮아짐</a:t>
                      </a:r>
                    </a:p>
                    <a:p>
                      <a:pPr marL="171450" marR="0" indent="-171450" algn="just" fontAlgn="base"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kern="0" spc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외부 수동 소자에 의해 증폭도</a:t>
                      </a:r>
                      <a:r>
                        <a:rPr lang="en-US" altLang="ko-KR" sz="1400" b="1" kern="0" spc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·Bandwidth </a:t>
                      </a:r>
                      <a:r>
                        <a:rPr lang="ko-KR" altLang="en-US" sz="1400" b="1" kern="0" spc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조정 가능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52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EDEC"/>
                    </a:solidFill>
                  </a:tcPr>
                </a:tc>
              </a:tr>
              <a:tr h="187037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단점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52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just" fontAlgn="base"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kern="0" spc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세트 구성 시 외부에 </a:t>
                      </a:r>
                      <a:r>
                        <a:rPr lang="en-US" altLang="ko-KR" sz="1400" b="1" kern="0" spc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ADC</a:t>
                      </a:r>
                      <a:r>
                        <a:rPr lang="ko-KR" altLang="en-US" sz="1400" b="1" kern="0" spc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400" b="1" kern="0" spc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MCU</a:t>
                      </a:r>
                      <a:r>
                        <a:rPr lang="ko-KR" altLang="en-US" sz="1400" b="1" kern="0" spc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필요</a:t>
                      </a:r>
                      <a:endParaRPr lang="ko-KR" altLang="en-US" sz="1400" b="1" kern="0" spc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kern="0" spc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다채널 용 </a:t>
                      </a:r>
                      <a:r>
                        <a:rPr lang="ko-KR" altLang="en-US" sz="1400" b="1" kern="0" spc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뇌파 </a:t>
                      </a:r>
                      <a:r>
                        <a:rPr lang="ko-KR" altLang="en-US" sz="1400" b="1" kern="0" spc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 기기 제작 시 </a:t>
                      </a:r>
                      <a:r>
                        <a:rPr lang="ko-KR" altLang="en-US" sz="1400" b="1" kern="0" spc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여러 개의 칩을 사용해야 함</a:t>
                      </a:r>
                    </a:p>
                    <a:p>
                      <a:pPr marL="354013" marR="0" indent="-354013" algn="just" fontAlgn="base"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1" kern="0" spc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1400" b="1" kern="0" spc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0" spc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시스템 </a:t>
                      </a:r>
                      <a:r>
                        <a:rPr lang="ko-KR" altLang="en-US" sz="1400" b="1" kern="0" spc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단가와 면적 증가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52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just" fontAlgn="base"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kern="0" spc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증폭도</a:t>
                      </a:r>
                      <a:r>
                        <a:rPr lang="en-US" altLang="ko-KR" sz="1400" b="1" kern="0" spc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/Bandwidth</a:t>
                      </a:r>
                      <a:r>
                        <a:rPr lang="ko-KR" altLang="en-US" sz="1400" b="1" kern="0" spc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조정 </a:t>
                      </a:r>
                      <a:r>
                        <a:rPr lang="ko-KR" altLang="en-US" sz="1400" b="1" kern="0" spc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한계</a:t>
                      </a:r>
                    </a:p>
                    <a:p>
                      <a:pPr marL="171450" marR="0" indent="-17145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="1" kern="0" spc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IC </a:t>
                      </a:r>
                      <a:r>
                        <a:rPr lang="ko-KR" altLang="en-US" sz="1400" b="1" kern="0" spc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크기 큼</a:t>
                      </a:r>
                      <a:r>
                        <a:rPr lang="en-US" altLang="ko-KR" sz="1400" b="1" kern="0" spc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400" b="1" kern="0" spc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채널 별 </a:t>
                      </a:r>
                      <a:r>
                        <a:rPr lang="en-US" altLang="ko-KR" sz="1400" b="1" kern="0" spc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ADC </a:t>
                      </a:r>
                      <a:r>
                        <a:rPr lang="ko-KR" altLang="en-US" sz="1400" b="1" kern="0" spc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ko-KR" altLang="en-US" sz="1400" b="1" kern="0" spc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kern="0" spc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세트 구성 시 외부에 </a:t>
                      </a:r>
                      <a:r>
                        <a:rPr lang="en-US" altLang="ko-KR" sz="1400" b="1" kern="0" spc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MCU </a:t>
                      </a:r>
                      <a:r>
                        <a:rPr lang="ko-KR" altLang="en-US" sz="1400" b="1" kern="0" spc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필요</a:t>
                      </a:r>
                      <a:endParaRPr lang="ko-KR" altLang="en-US" sz="1400" b="1" kern="0" spc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1" kern="0" spc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IC </a:t>
                      </a:r>
                      <a:r>
                        <a:rPr lang="ko-KR" altLang="en-US" sz="1400" b="1" kern="0" spc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가격이 너무 비쌈</a:t>
                      </a:r>
                      <a:endParaRPr lang="ko-KR" altLang="en-US" sz="1400" b="1" kern="0" spc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kern="0" spc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보급형 </a:t>
                      </a:r>
                      <a:r>
                        <a:rPr lang="ko-KR" altLang="en-US" sz="1400" b="1" kern="0" spc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뇌파 측정 </a:t>
                      </a:r>
                      <a:r>
                        <a:rPr lang="ko-KR" altLang="en-US" sz="1400" b="1" kern="0" spc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기기 제작용으로는 </a:t>
                      </a:r>
                      <a:r>
                        <a:rPr lang="ko-KR" altLang="en-US" sz="1400" b="1" kern="0" spc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오버 </a:t>
                      </a:r>
                      <a:r>
                        <a:rPr lang="ko-KR" altLang="en-US" sz="1400" b="1" kern="0" spc="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스펙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52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just" fontAlgn="base"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kern="0" spc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예상 </a:t>
                      </a:r>
                      <a:r>
                        <a:rPr lang="ko-KR" altLang="en-US" sz="1400" b="1" kern="0" spc="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노이즈</a:t>
                      </a:r>
                      <a:r>
                        <a:rPr lang="ko-KR" altLang="en-US" sz="1400" b="1" kern="0" spc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특성</a:t>
                      </a:r>
                      <a:endParaRPr lang="en-US" altLang="ko-KR" sz="1400" b="1" kern="0" spc="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354013" marR="0" lvl="1" indent="-176213" algn="just" fontAlgn="base"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1" kern="0" spc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r>
                        <a:rPr lang="ko-KR" altLang="en-US" sz="1400" b="1" kern="0" spc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社</a:t>
                      </a:r>
                      <a:r>
                        <a:rPr lang="en-US" altLang="ko-KR" sz="1400" b="1" kern="0" spc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&lt; </a:t>
                      </a:r>
                      <a:r>
                        <a:rPr lang="ko-KR" altLang="en-US" sz="1400" b="1" kern="0" spc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자사 </a:t>
                      </a:r>
                      <a:r>
                        <a:rPr lang="en-US" altLang="ko-KR" sz="1400" b="1" kern="0" spc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 T</a:t>
                      </a:r>
                      <a:r>
                        <a:rPr lang="ko-KR" altLang="en-US" sz="1400" b="1" kern="0" spc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社</a:t>
                      </a:r>
                      <a:endParaRPr lang="en-US" altLang="ko-KR" sz="1400" b="1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452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376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39F24-77E3-452E-BE2F-B552202E1904}" type="slidenum">
              <a:rPr lang="ko-KR" altLang="en-US" smtClean="0"/>
              <a:pPr>
                <a:defRPr/>
              </a:pPr>
              <a:t>18</a:t>
            </a:fld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735564" y="4057294"/>
            <a:ext cx="8434873" cy="22520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_x194376184" descr="EMB000004503e3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04" t="7128" r="3289" b="52509"/>
          <a:stretch/>
        </p:blipFill>
        <p:spPr bwMode="auto">
          <a:xfrm>
            <a:off x="2000672" y="4292202"/>
            <a:ext cx="3126119" cy="84632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273076" y="4463337"/>
            <a:ext cx="720080" cy="504056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2700000" scaled="1"/>
            <a:tileRect/>
          </a:gradFill>
          <a:ln w="19050"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ADC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27841" y="4463337"/>
            <a:ext cx="720080" cy="504056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2700000" scaled="1"/>
            <a:tileRect/>
          </a:gradFill>
          <a:ln w="19050"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MCU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991937" y="4463337"/>
            <a:ext cx="720080" cy="504056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2700000" scaled="1"/>
            <a:tileRect/>
          </a:gradFill>
          <a:ln w="19050"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UART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화살표 연결선 9"/>
          <p:cNvCxnSpPr>
            <a:stCxn id="6" idx="3"/>
            <a:endCxn id="7" idx="1"/>
          </p:cNvCxnSpPr>
          <p:nvPr/>
        </p:nvCxnSpPr>
        <p:spPr>
          <a:xfrm flipV="1">
            <a:off x="5126791" y="4715365"/>
            <a:ext cx="146285" cy="1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7" idx="3"/>
            <a:endCxn id="8" idx="1"/>
          </p:cNvCxnSpPr>
          <p:nvPr/>
        </p:nvCxnSpPr>
        <p:spPr>
          <a:xfrm>
            <a:off x="5993156" y="4715365"/>
            <a:ext cx="134685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8" idx="3"/>
            <a:endCxn id="9" idx="1"/>
          </p:cNvCxnSpPr>
          <p:nvPr/>
        </p:nvCxnSpPr>
        <p:spPr>
          <a:xfrm>
            <a:off x="6847921" y="4715365"/>
            <a:ext cx="144016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Brain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67" y="4389851"/>
            <a:ext cx="867192" cy="650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컴퓨터에 대한 이미지 검색결과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42"/>
          <a:stretch/>
        </p:blipFill>
        <p:spPr bwMode="auto">
          <a:xfrm>
            <a:off x="8007136" y="4462702"/>
            <a:ext cx="935814" cy="50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화살표 연결선 14"/>
          <p:cNvCxnSpPr>
            <a:stCxn id="9" idx="3"/>
            <a:endCxn id="14" idx="1"/>
          </p:cNvCxnSpPr>
          <p:nvPr/>
        </p:nvCxnSpPr>
        <p:spPr>
          <a:xfrm flipV="1">
            <a:off x="7712017" y="4715048"/>
            <a:ext cx="295119" cy="317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970724" y="4256663"/>
            <a:ext cx="3198176" cy="138793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874520" y="4158379"/>
            <a:ext cx="5926455" cy="20551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924050" y="4205334"/>
            <a:ext cx="4119563" cy="173736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287465" y="5331657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rgbClr val="0000FF"/>
                </a:solidFill>
              </a:rPr>
              <a:t>A</a:t>
            </a:r>
            <a:r>
              <a:rPr lang="ko-KR" altLang="en-US" sz="1600" dirty="0" smtClean="0">
                <a:solidFill>
                  <a:srgbClr val="0000FF"/>
                </a:solidFill>
              </a:rPr>
              <a:t>社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66417" y="5629778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rgbClr val="008000"/>
                </a:solidFill>
              </a:rPr>
              <a:t>T</a:t>
            </a:r>
            <a:r>
              <a:rPr lang="ko-KR" altLang="en-US" sz="1600" dirty="0" smtClean="0">
                <a:solidFill>
                  <a:srgbClr val="008000"/>
                </a:solidFill>
              </a:rPr>
              <a:t>社</a:t>
            </a:r>
            <a:endParaRPr lang="ko-KR" altLang="en-US" sz="1600" dirty="0">
              <a:solidFill>
                <a:srgbClr val="008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92453" y="5893995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srgbClr val="FF0000"/>
                </a:solidFill>
              </a:rPr>
              <a:t>본 과제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9360" y="980728"/>
            <a:ext cx="1097256" cy="648000"/>
          </a:xfrm>
          <a:prstGeom prst="roundRect">
            <a:avLst>
              <a:gd name="adj" fmla="val 21824"/>
            </a:avLst>
          </a:prstGeom>
          <a:gradFill flip="none" rotWithShape="1">
            <a:gsLst>
              <a:gs pos="0">
                <a:schemeClr val="accent2">
                  <a:lumMod val="50000"/>
                </a:schemeClr>
              </a:gs>
              <a:gs pos="50000">
                <a:schemeClr val="accent2"/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2700000" scaled="1"/>
            <a:tileRect/>
          </a:gradFill>
          <a:ln w="57150"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72000" rIns="36000" bIns="72000" rtlCol="0" anchor="ctr">
            <a:no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12640" y="980728"/>
            <a:ext cx="7777435" cy="648000"/>
          </a:xfrm>
          <a:prstGeom prst="roundRect">
            <a:avLst>
              <a:gd name="adj" fmla="val 20836"/>
            </a:avLst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3500000" scaled="1"/>
            <a:tileRect/>
          </a:gradFill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 tIns="54000" rIns="180000" bIns="54000" rtlCol="0" anchor="ctr">
            <a:noAutofit/>
          </a:bodyPr>
          <a:lstStyle/>
          <a:p>
            <a:pPr>
              <a:spcBef>
                <a:spcPts val="600"/>
              </a:spcBef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뇌파 측정을 위한 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SoC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(EEG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측정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AFE + MCU)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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가격경쟁력 ▲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99360" y="2925016"/>
            <a:ext cx="1097256" cy="648000"/>
          </a:xfrm>
          <a:prstGeom prst="roundRect">
            <a:avLst>
              <a:gd name="adj" fmla="val 24259"/>
            </a:avLst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  <a:tileRect/>
          </a:gradFill>
          <a:ln w="57150"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72000" rIns="36000" bIns="72000" rtlCol="0" anchor="ctr">
            <a:no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12640" y="2925016"/>
            <a:ext cx="7777435" cy="648000"/>
          </a:xfrm>
          <a:prstGeom prst="roundRect">
            <a:avLst>
              <a:gd name="adj" fmla="val 21474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3500000" scaled="1"/>
            <a:tileRect/>
          </a:gradFill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 tIns="54000" rIns="180000" bIns="54000" rtlCol="0" anchor="ctr">
            <a:noAutofit/>
          </a:bodyPr>
          <a:lstStyle/>
          <a:p>
            <a:pPr>
              <a:spcBef>
                <a:spcPts val="600"/>
              </a:spcBef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증폭도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Bandwidth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외부 조정 가능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99360" y="1952732"/>
            <a:ext cx="1097256" cy="648000"/>
          </a:xfrm>
          <a:prstGeom prst="roundRect">
            <a:avLst>
              <a:gd name="adj" fmla="val 24308"/>
            </a:avLst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2700000" scaled="1"/>
            <a:tileRect/>
          </a:gradFill>
          <a:ln w="57150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72000" rIns="36000" bIns="72000" rtlCol="0" anchor="ctr">
            <a:no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12640" y="1952872"/>
            <a:ext cx="7777435" cy="648000"/>
          </a:xfrm>
          <a:prstGeom prst="roundRect">
            <a:avLst>
              <a:gd name="adj" fmla="val 22275"/>
            </a:avLst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3500000" scaled="1"/>
            <a:tileRect/>
          </a:gradFill>
          <a:ln w="38100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 tIns="54000" rIns="180000" bIns="54000" rtlCol="0" anchor="ctr">
            <a:noAutofit/>
          </a:bodyPr>
          <a:lstStyle/>
          <a:p>
            <a:pPr>
              <a:spcBef>
                <a:spcPts val="600"/>
              </a:spcBef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채널 채용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(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휴대 가능한 보급형 뇌파 측정 기기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)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341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시장 현황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39F24-77E3-452E-BE2F-B552202E1904}" type="slidenum">
              <a:rPr lang="ko-KR" altLang="en-US" smtClean="0"/>
              <a:pPr>
                <a:defRPr/>
              </a:pPr>
              <a:t>19</a:t>
            </a:fld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415925" y="812329"/>
            <a:ext cx="4321175" cy="473546"/>
          </a:xfrm>
          <a:prstGeom prst="roundRect">
            <a:avLst>
              <a:gd name="adj" fmla="val 35239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28575">
            <a:solidFill>
              <a:schemeClr val="tx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44000" tIns="36000" rIns="144000" bIns="36000" rtlCol="0" anchor="ctr">
            <a:no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의료 기기 시장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5925" y="1420189"/>
            <a:ext cx="4321175" cy="5027814"/>
          </a:xfrm>
          <a:prstGeom prst="roundRect">
            <a:avLst>
              <a:gd name="adj" fmla="val 3814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3500000" scaled="1"/>
            <a:tileRect/>
          </a:gradFill>
          <a:ln w="28575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44000" tIns="108000" rIns="144000" bIns="108000" rtlCol="0" anchor="t">
            <a:noAutofit/>
          </a:bodyPr>
          <a:lstStyle/>
          <a:p>
            <a:pPr marL="285750" lvl="1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뇌기능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활성화를 위한 시장은 미국의 경우 매년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50%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이상의 성장세를 보이는 것으로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보고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Brain Industry Software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시장 매출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보고서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삼성전자에서는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신사업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분야 중 하나로 의료기기를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선정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2020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년까지 총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천억원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투자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조원의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매출을 달성할 것을 발표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68900" y="812329"/>
            <a:ext cx="4321175" cy="473546"/>
          </a:xfrm>
          <a:prstGeom prst="roundRect">
            <a:avLst>
              <a:gd name="adj" fmla="val 28627"/>
            </a:avLst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28575"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 rtlCol="0" anchor="ctr">
            <a:no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헬스 </a:t>
            </a:r>
            <a:r>
              <a:rPr lang="ko-KR" altLang="en-US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케어</a:t>
            </a:r>
            <a:r>
              <a:rPr lang="ko-KR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제품군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68899" y="1420189"/>
            <a:ext cx="4299793" cy="5027814"/>
          </a:xfrm>
          <a:prstGeom prst="roundRect">
            <a:avLst>
              <a:gd name="adj" fmla="val 3315"/>
            </a:avLst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3500000" scaled="1"/>
            <a:tileRect/>
          </a:gradFill>
          <a:ln w="28575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44000" tIns="108000" rIns="144000" bIns="108000" rtlCol="0" anchor="t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고령화 시대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건강 관리에 대한 수요 증가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의료분야에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IT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 적용이 활기를 띠면서 ‘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IT-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융복합의료기기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’와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모바일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헬스케어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‘가 의료산업 분야의 핵심 키워드로 떠오르면서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삼성전자 외에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LG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SK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케미칼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등 대기업의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U-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헬스케어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의료기기 제품개발에 참여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확산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7900" y="6036968"/>
            <a:ext cx="401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세계의료기기 시장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출처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:BMI Epicom-2014)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07" y="3711699"/>
            <a:ext cx="3896546" cy="229803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169" y="3711699"/>
            <a:ext cx="3899252" cy="229803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321957" y="6036968"/>
            <a:ext cx="401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세계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Mobile Health Care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시장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출처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카이스트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-2014)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729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생체 신호의 종류 및 생체 전기 현상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39F24-77E3-452E-BE2F-B552202E1904}" type="slidenum">
              <a:rPr lang="ko-KR" altLang="en-US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09530" y="1052735"/>
            <a:ext cx="9286940" cy="338437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생체에서 발생하는 신호</a:t>
            </a:r>
            <a:endParaRPr lang="en-US" altLang="ko-KR" dirty="0" smtClean="0"/>
          </a:p>
          <a:p>
            <a:pPr lvl="1"/>
            <a:r>
              <a:rPr lang="ko-KR" altLang="en-US" b="1" dirty="0" smtClean="0">
                <a:solidFill>
                  <a:srgbClr val="3333FF"/>
                </a:solidFill>
              </a:rPr>
              <a:t>전기적인 신호 </a:t>
            </a:r>
            <a:r>
              <a:rPr lang="en-US" altLang="ko-KR" b="1" dirty="0" smtClean="0">
                <a:solidFill>
                  <a:srgbClr val="3333FF"/>
                </a:solidFill>
              </a:rPr>
              <a:t>: </a:t>
            </a:r>
            <a:r>
              <a:rPr lang="ko-KR" altLang="en-US" b="1" dirty="0" smtClean="0">
                <a:solidFill>
                  <a:srgbClr val="3333FF"/>
                </a:solidFill>
              </a:rPr>
              <a:t>심전도</a:t>
            </a:r>
            <a:r>
              <a:rPr lang="en-US" altLang="ko-KR" b="1" dirty="0" smtClean="0">
                <a:solidFill>
                  <a:srgbClr val="3333FF"/>
                </a:solidFill>
              </a:rPr>
              <a:t>, </a:t>
            </a:r>
            <a:r>
              <a:rPr lang="ko-KR" altLang="en-US" b="1" dirty="0" err="1" smtClean="0">
                <a:solidFill>
                  <a:srgbClr val="3333FF"/>
                </a:solidFill>
              </a:rPr>
              <a:t>근전도</a:t>
            </a:r>
            <a:r>
              <a:rPr lang="en-US" altLang="ko-KR" b="1" dirty="0" smtClean="0">
                <a:solidFill>
                  <a:srgbClr val="3333FF"/>
                </a:solidFill>
              </a:rPr>
              <a:t>, </a:t>
            </a:r>
            <a:r>
              <a:rPr lang="ko-KR" altLang="en-US" b="1" dirty="0" smtClean="0">
                <a:solidFill>
                  <a:srgbClr val="3333FF"/>
                </a:solidFill>
              </a:rPr>
              <a:t>뇌파 등</a:t>
            </a:r>
            <a:endParaRPr lang="en-US" altLang="ko-KR" b="1" dirty="0" smtClean="0">
              <a:solidFill>
                <a:srgbClr val="3333FF"/>
              </a:solidFill>
            </a:endParaRPr>
          </a:p>
          <a:p>
            <a:pPr lvl="1"/>
            <a:r>
              <a:rPr lang="ko-KR" altLang="en-US" dirty="0" smtClean="0"/>
              <a:t>기계적인 신호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혈류속도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유량 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화학적인 변수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산소포화도</a:t>
            </a:r>
            <a:r>
              <a:rPr lang="en-US" altLang="ko-KR" dirty="0" smtClean="0"/>
              <a:t>, pH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생체 전기 현상 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/>
              <a:t>피부표면에 형성되는 전위</a:t>
            </a:r>
            <a:r>
              <a:rPr lang="en-US" altLang="ko-KR" dirty="0"/>
              <a:t>(Electric Potential)</a:t>
            </a:r>
            <a:r>
              <a:rPr lang="ko-KR" altLang="en-US" dirty="0"/>
              <a:t>의 근원은 몸의 각 </a:t>
            </a:r>
            <a:r>
              <a:rPr lang="ko-KR" altLang="en-US" dirty="0" smtClean="0"/>
              <a:t>기능을 담당하는 </a:t>
            </a:r>
            <a:r>
              <a:rPr lang="ko-KR" altLang="en-US" dirty="0"/>
              <a:t>뉴런에서의 세포막을 투과해 지나가는 이온들에 의해 </a:t>
            </a:r>
            <a:r>
              <a:rPr lang="ko-KR" altLang="en-US" dirty="0" smtClean="0"/>
              <a:t>발생하는 전류이다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/>
              <a:t>이들 신경조직들은 </a:t>
            </a:r>
            <a:r>
              <a:rPr lang="ko-KR" altLang="en-US" dirty="0" err="1"/>
              <a:t>전도성</a:t>
            </a:r>
            <a:r>
              <a:rPr lang="ko-KR" altLang="en-US" dirty="0"/>
              <a:t> 매질에 둘러싸여 있기 때문에 조직에서 </a:t>
            </a:r>
            <a:r>
              <a:rPr lang="ko-KR" altLang="en-US" dirty="0" smtClean="0"/>
              <a:t>발생한 전류는 </a:t>
            </a:r>
            <a:r>
              <a:rPr lang="ko-KR" altLang="en-US" dirty="0"/>
              <a:t>피부표면에까지 형성되어 옴의 법칙에 의해 전위가 </a:t>
            </a:r>
            <a:r>
              <a:rPr lang="ko-KR" altLang="en-US" dirty="0" smtClean="0"/>
              <a:t>나타난다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/>
              <a:t>뇌파 </a:t>
            </a:r>
            <a:r>
              <a:rPr lang="en-US" altLang="ko-KR" dirty="0"/>
              <a:t>(EEG : Electro-encephalogram) – </a:t>
            </a:r>
            <a:r>
              <a:rPr lang="ko-KR" altLang="en-US" dirty="0"/>
              <a:t>뇌의 활동에 의해 발생</a:t>
            </a:r>
            <a:endParaRPr lang="en-US" altLang="ko-KR" dirty="0"/>
          </a:p>
          <a:p>
            <a:pPr lvl="1"/>
            <a:r>
              <a:rPr lang="ko-KR" altLang="en-US" dirty="0"/>
              <a:t>심전도 </a:t>
            </a:r>
            <a:r>
              <a:rPr lang="en-US" altLang="ko-KR" dirty="0"/>
              <a:t>(ECG : Electro-cardiogram) – </a:t>
            </a:r>
            <a:r>
              <a:rPr lang="ko-KR" altLang="en-US" dirty="0"/>
              <a:t>심장의 수축</a:t>
            </a:r>
            <a:r>
              <a:rPr lang="en-US" altLang="ko-KR" dirty="0"/>
              <a:t>/</a:t>
            </a:r>
            <a:r>
              <a:rPr lang="ko-KR" altLang="en-US" dirty="0"/>
              <a:t>이완에 따른 활동 전류 및 활동 전위차</a:t>
            </a:r>
            <a:endParaRPr lang="en-US" altLang="ko-KR" dirty="0"/>
          </a:p>
          <a:p>
            <a:pPr lvl="1"/>
            <a:r>
              <a:rPr lang="ko-KR" altLang="en-US" dirty="0" err="1"/>
              <a:t>근전도</a:t>
            </a:r>
            <a:r>
              <a:rPr lang="ko-KR" altLang="en-US" dirty="0"/>
              <a:t> </a:t>
            </a:r>
            <a:r>
              <a:rPr lang="en-US" altLang="ko-KR" dirty="0"/>
              <a:t>(EMG : Electro-</a:t>
            </a:r>
            <a:r>
              <a:rPr lang="en-US" altLang="ko-KR" dirty="0" err="1"/>
              <a:t>myogram</a:t>
            </a:r>
            <a:r>
              <a:rPr lang="en-US" altLang="ko-KR" dirty="0"/>
              <a:t>) – </a:t>
            </a:r>
            <a:r>
              <a:rPr lang="ko-KR" altLang="en-US" dirty="0"/>
              <a:t>근육의 움직임에 따라 발생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045113"/>
              </p:ext>
            </p:extLst>
          </p:nvPr>
        </p:nvGraphicFramePr>
        <p:xfrm>
          <a:off x="560512" y="4581128"/>
          <a:ext cx="8784977" cy="1645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51766"/>
                <a:gridCol w="1751766"/>
                <a:gridCol w="1751766"/>
                <a:gridCol w="3529679"/>
              </a:tblGrid>
              <a:tr h="2623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Application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주파수 대역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전압 크기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437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뇌파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(EEG)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0.3Hz ~ 100Hz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1uV ~ 100uV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전압 크기가 작아 별도의 잡음 제거 기술 필요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12-bit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이상의 해상도를 갖는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ADC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필요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623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심전도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(ECG)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0.3Hz ~ 350Hz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100uV ~ 10mV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8-bit ~ 10-bit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해상도의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ADC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필요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3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근전도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(EMG)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20Hz ~ 1000Hz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80uV ~ 1mV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8-bit ~ 10-bit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해상도의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ADC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필요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2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080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39F24-77E3-452E-BE2F-B552202E1904}" type="slidenum">
              <a:rPr lang="ko-KR" altLang="en-US" smtClean="0"/>
              <a:pPr>
                <a:defRPr/>
              </a:pPr>
              <a:t>20</a:t>
            </a:fld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1033500" y="2492899"/>
            <a:ext cx="78390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88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Appendix</a:t>
            </a:r>
            <a:endParaRPr lang="en-US" altLang="ko-KR" sz="88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3021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생체 전기 신호의 특성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39F24-77E3-452E-BE2F-B552202E1904}" type="slidenum">
              <a:rPr lang="ko-KR" altLang="en-US" smtClean="0"/>
              <a:pPr>
                <a:defRPr/>
              </a:pPr>
              <a:t>21</a:t>
            </a:fld>
            <a:endParaRPr lang="en-US" altLang="ko-KR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09530" y="1040777"/>
            <a:ext cx="9286940" cy="216024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생체 전기 신호는 </a:t>
            </a:r>
            <a:r>
              <a:rPr lang="ko-KR" altLang="en-US" dirty="0"/>
              <a:t>아날로그 전기신호로서 대부분 </a:t>
            </a:r>
            <a:r>
              <a:rPr lang="ko-KR" altLang="en-US" b="1" dirty="0">
                <a:solidFill>
                  <a:srgbClr val="3333FF"/>
                </a:solidFill>
              </a:rPr>
              <a:t>저전력</a:t>
            </a:r>
            <a:r>
              <a:rPr lang="en-US" altLang="ko-KR" b="1" dirty="0">
                <a:solidFill>
                  <a:srgbClr val="3333FF"/>
                </a:solidFill>
              </a:rPr>
              <a:t>, </a:t>
            </a:r>
            <a:r>
              <a:rPr lang="ko-KR" altLang="en-US" b="1" dirty="0" smtClean="0">
                <a:solidFill>
                  <a:srgbClr val="3333FF"/>
                </a:solidFill>
              </a:rPr>
              <a:t>고 </a:t>
            </a:r>
            <a:r>
              <a:rPr lang="ko-KR" altLang="en-US" b="1" dirty="0" err="1" smtClean="0">
                <a:solidFill>
                  <a:srgbClr val="3333FF"/>
                </a:solidFill>
              </a:rPr>
              <a:t>잡음비</a:t>
            </a:r>
            <a:r>
              <a:rPr lang="en-US" altLang="ko-KR" b="1" dirty="0" smtClean="0">
                <a:solidFill>
                  <a:srgbClr val="3333FF"/>
                </a:solidFill>
              </a:rPr>
              <a:t>, </a:t>
            </a:r>
            <a:r>
              <a:rPr lang="ko-KR" altLang="en-US" b="1" dirty="0" smtClean="0">
                <a:solidFill>
                  <a:srgbClr val="3333FF"/>
                </a:solidFill>
              </a:rPr>
              <a:t>미세신호</a:t>
            </a:r>
            <a:r>
              <a:rPr lang="ko-KR" altLang="en-US" dirty="0" smtClean="0"/>
              <a:t>의 </a:t>
            </a:r>
            <a:r>
              <a:rPr lang="ko-KR" altLang="en-US" dirty="0"/>
              <a:t>특성을 가지고 있으므로</a:t>
            </a:r>
            <a:r>
              <a:rPr lang="en-US" altLang="ko-KR" dirty="0" smtClean="0"/>
              <a:t>,      </a:t>
            </a:r>
            <a:r>
              <a:rPr lang="ko-KR" altLang="en-US" b="1" dirty="0" smtClean="0">
                <a:solidFill>
                  <a:srgbClr val="FF0000"/>
                </a:solidFill>
              </a:rPr>
              <a:t>연산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증폭 및 </a:t>
            </a:r>
            <a:r>
              <a:rPr lang="en-US" altLang="ko-KR" b="1" dirty="0" smtClean="0">
                <a:solidFill>
                  <a:srgbClr val="FF0000"/>
                </a:solidFill>
              </a:rPr>
              <a:t>filtering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등의 </a:t>
            </a:r>
            <a:r>
              <a:rPr lang="ko-KR" altLang="en-US" b="1" dirty="0" smtClean="0">
                <a:solidFill>
                  <a:srgbClr val="FF0000"/>
                </a:solidFill>
              </a:rPr>
              <a:t>각종 아날로그 신호 처리 과정이 필요</a:t>
            </a:r>
            <a:r>
              <a:rPr lang="ko-KR" altLang="en-US" dirty="0" smtClean="0"/>
              <a:t>하다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생체 신호의 </a:t>
            </a:r>
            <a:r>
              <a:rPr lang="ko-KR" altLang="en-US" dirty="0"/>
              <a:t>측정 시 잡음의 영향을 제거하고 원하는 </a:t>
            </a:r>
            <a:r>
              <a:rPr lang="ko-KR" altLang="en-US" dirty="0" smtClean="0"/>
              <a:t>신호 성분만을 추출하기 </a:t>
            </a:r>
            <a:r>
              <a:rPr lang="ko-KR" altLang="en-US" dirty="0"/>
              <a:t>위하여 </a:t>
            </a:r>
            <a:r>
              <a:rPr lang="ko-KR" altLang="en-US" dirty="0" err="1"/>
              <a:t>차동</a:t>
            </a:r>
            <a:r>
              <a:rPr lang="ko-KR" altLang="en-US" dirty="0"/>
              <a:t> </a:t>
            </a:r>
            <a:r>
              <a:rPr lang="ko-KR" altLang="en-US" dirty="0" smtClean="0"/>
              <a:t>증폭 회로를 </a:t>
            </a:r>
            <a:r>
              <a:rPr lang="ko-KR" altLang="en-US" dirty="0"/>
              <a:t>사용</a:t>
            </a:r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차동</a:t>
            </a:r>
            <a:r>
              <a:rPr lang="ko-KR" altLang="en-US" dirty="0" smtClean="0"/>
              <a:t> </a:t>
            </a:r>
            <a:r>
              <a:rPr lang="ko-KR" altLang="en-US" dirty="0"/>
              <a:t>증폭기</a:t>
            </a:r>
            <a:r>
              <a:rPr lang="en-US" altLang="ko-KR" dirty="0"/>
              <a:t>: </a:t>
            </a:r>
            <a:r>
              <a:rPr lang="ko-KR" altLang="en-US" dirty="0"/>
              <a:t>두 </a:t>
            </a:r>
            <a:r>
              <a:rPr lang="ko-KR" altLang="en-US" dirty="0" smtClean="0"/>
              <a:t>입력 신호 </a:t>
            </a:r>
            <a:r>
              <a:rPr lang="ko-KR" altLang="en-US" dirty="0"/>
              <a:t>차이를 증폭</a:t>
            </a:r>
            <a:r>
              <a:rPr lang="en-US" altLang="ko-KR" dirty="0"/>
              <a:t>, </a:t>
            </a:r>
            <a:r>
              <a:rPr lang="en-US" altLang="ko-KR" dirty="0" smtClean="0"/>
              <a:t>High Common-mode rejection ratio </a:t>
            </a:r>
            <a:r>
              <a:rPr lang="ko-KR" altLang="en-US" dirty="0" smtClean="0"/>
              <a:t>특성</a:t>
            </a:r>
            <a:r>
              <a:rPr lang="en-US" altLang="ko-KR" dirty="0" smtClean="0"/>
              <a:t>. But, Low input</a:t>
            </a:r>
            <a:r>
              <a:rPr lang="ko-KR" altLang="en-US" dirty="0" smtClean="0"/>
              <a:t> </a:t>
            </a:r>
            <a:r>
              <a:rPr lang="en-US" altLang="ko-KR" dirty="0" smtClean="0"/>
              <a:t>impedance</a:t>
            </a:r>
            <a:r>
              <a:rPr lang="ko-KR" altLang="en-US" dirty="0" smtClean="0"/>
              <a:t> </a:t>
            </a:r>
            <a:r>
              <a:rPr lang="ko-KR" altLang="en-US" dirty="0"/>
              <a:t>때문에 </a:t>
            </a:r>
            <a:r>
              <a:rPr lang="ko-KR" altLang="en-US" dirty="0" smtClean="0"/>
              <a:t>입력 신호 왜곡 발생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따라서</a:t>
            </a:r>
            <a:r>
              <a:rPr lang="en-US" altLang="ko-KR" dirty="0" smtClean="0"/>
              <a:t>,</a:t>
            </a:r>
            <a:r>
              <a:rPr lang="ko-KR" altLang="en-US" dirty="0" smtClean="0"/>
              <a:t> 계측 증폭기 </a:t>
            </a:r>
            <a:r>
              <a:rPr lang="en-US" altLang="ko-KR" dirty="0" smtClean="0"/>
              <a:t>(Instrument amplifier)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7249" y="5955847"/>
            <a:ext cx="36671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【 </a:t>
            </a:r>
            <a:r>
              <a:rPr lang="ko-KR" altLang="en-US" sz="105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차동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증폭기 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(Differential Amplifier) 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구조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】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81624" y="5948570"/>
            <a:ext cx="36671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【 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계측 증폭기 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(Instrument Amplifier) 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구조 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】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820" y="3527286"/>
            <a:ext cx="4320540" cy="216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2" y="3522605"/>
            <a:ext cx="4320540" cy="216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0639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생체 전기 신호의 측정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39F24-77E3-452E-BE2F-B552202E1904}" type="slidenum">
              <a:rPr lang="ko-KR" altLang="en-US" smtClean="0"/>
              <a:pPr>
                <a:defRPr/>
              </a:pPr>
              <a:t>22</a:t>
            </a:fld>
            <a:endParaRPr lang="en-US" altLang="ko-KR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09530" y="1052735"/>
            <a:ext cx="9286940" cy="1440161"/>
          </a:xfrm>
        </p:spPr>
        <p:txBody>
          <a:bodyPr>
            <a:noAutofit/>
          </a:bodyPr>
          <a:lstStyle/>
          <a:p>
            <a:pPr marL="263525" lvl="1" indent="-263525">
              <a:buFont typeface="Arial" charset="0"/>
              <a:buChar char="•"/>
            </a:pPr>
            <a:r>
              <a:rPr lang="ko-KR" altLang="en-US" dirty="0" smtClean="0"/>
              <a:t>생체 전기 신호</a:t>
            </a:r>
            <a:endParaRPr lang="en-US" altLang="ko-KR" dirty="0"/>
          </a:p>
          <a:p>
            <a:pPr lvl="1"/>
            <a:r>
              <a:rPr lang="ko-KR" altLang="en-US" dirty="0" smtClean="0"/>
              <a:t>뇌파</a:t>
            </a:r>
            <a:r>
              <a:rPr lang="en-US" altLang="ko-KR" dirty="0" smtClean="0"/>
              <a:t>(EEG), </a:t>
            </a:r>
            <a:r>
              <a:rPr lang="ko-KR" altLang="en-US" dirty="0" smtClean="0"/>
              <a:t>심전도</a:t>
            </a:r>
            <a:r>
              <a:rPr lang="en-US" altLang="ko-KR" dirty="0" smtClean="0"/>
              <a:t>(ECG), </a:t>
            </a:r>
            <a:r>
              <a:rPr lang="ko-KR" altLang="en-US" dirty="0" err="1" smtClean="0"/>
              <a:t>근전도</a:t>
            </a:r>
            <a:r>
              <a:rPr lang="en-US" altLang="ko-KR" dirty="0" smtClean="0"/>
              <a:t>(EMG)</a:t>
            </a:r>
          </a:p>
          <a:p>
            <a:pPr lvl="1"/>
            <a:r>
              <a:rPr lang="ko-KR" altLang="en-US" dirty="0" smtClean="0"/>
              <a:t>아날로그 전기 신호로서 대부분 저전력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 </a:t>
            </a:r>
            <a:r>
              <a:rPr lang="ko-KR" altLang="en-US" dirty="0" err="1" smtClean="0"/>
              <a:t>잡음비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미세 신호의 특성을 가짐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측정을 </a:t>
            </a:r>
            <a:r>
              <a:rPr lang="ko-KR" altLang="en-US" dirty="0"/>
              <a:t>위해서는 연산 증폭 및 </a:t>
            </a:r>
            <a:r>
              <a:rPr lang="en-US" altLang="ko-KR" dirty="0" smtClean="0"/>
              <a:t>filtering </a:t>
            </a:r>
            <a:r>
              <a:rPr lang="ko-KR" altLang="en-US" dirty="0"/>
              <a:t>등의 아날로그 신호 처리 과정이 </a:t>
            </a:r>
            <a:r>
              <a:rPr lang="ko-KR" altLang="en-US" dirty="0" smtClean="0"/>
              <a:t>필요</a:t>
            </a:r>
            <a:endParaRPr lang="en-US" altLang="ko-KR" dirty="0" smtClean="0"/>
          </a:p>
          <a:p>
            <a:r>
              <a:rPr lang="ko-KR" altLang="en-US" dirty="0" smtClean="0"/>
              <a:t>응용에 따라 신호의 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주파수 범위가 다르므로 이득과 대역폭을 설정하여 적용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2625308"/>
            <a:ext cx="4081662" cy="1018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04528" y="3731997"/>
            <a:ext cx="37936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【 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생체 신호 측정을 위한 기본적인 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AFE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블록도 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】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7780" y="6220152"/>
            <a:ext cx="36671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【 </a:t>
            </a:r>
            <a:r>
              <a:rPr lang="ko-KR" altLang="en-US" sz="105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차동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연산증폭 회로를 사용한 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EMG 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계측 회로의 예 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】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Picture 5" descr="http://pds13.egloos.com/pds/200902/16/32/a0112732_4999366878dd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932" y="4199595"/>
            <a:ext cx="3186822" cy="1961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391974"/>
              </p:ext>
            </p:extLst>
          </p:nvPr>
        </p:nvGraphicFramePr>
        <p:xfrm>
          <a:off x="4880992" y="2611637"/>
          <a:ext cx="4731792" cy="3831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1792"/>
              </a:tblGrid>
              <a:tr h="1297003">
                <a:tc>
                  <a:txBody>
                    <a:bodyPr/>
                    <a:lstStyle/>
                    <a:p>
                      <a:pPr latinLnBrk="1">
                        <a:lnSpc>
                          <a:spcPts val="16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3333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계측 증폭기 </a:t>
                      </a:r>
                      <a:r>
                        <a:rPr lang="en-US" altLang="ko-KR" sz="1200" b="1" dirty="0" smtClean="0">
                          <a:solidFill>
                            <a:srgbClr val="3333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(IA : Instrument</a:t>
                      </a:r>
                      <a:r>
                        <a:rPr lang="en-US" altLang="ko-KR" sz="1200" b="1" baseline="0" dirty="0" smtClean="0">
                          <a:solidFill>
                            <a:srgbClr val="3333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Amplifier)</a:t>
                      </a:r>
                    </a:p>
                    <a:p>
                      <a:pPr marL="171450" indent="-171450" latinLnBrk="1">
                        <a:lnSpc>
                          <a:spcPts val="16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배율 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Instrument amplifier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lnSpc>
                          <a:spcPts val="16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미세 신호의 증폭을 위해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 input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impedance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lnSpc>
                          <a:spcPts val="16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High common-mode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rejection ratio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위해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차동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증폭 요구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lnSpc>
                          <a:spcPts val="16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 잡음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AC Coupling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44963">
                <a:tc>
                  <a:txBody>
                    <a:bodyPr/>
                    <a:lstStyle/>
                    <a:p>
                      <a:pPr latinLnBrk="1">
                        <a:lnSpc>
                          <a:spcPts val="16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3333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대역 통과 필터 </a:t>
                      </a:r>
                      <a:r>
                        <a:rPr lang="en-US" altLang="ko-KR" sz="1200" b="1" dirty="0" smtClean="0">
                          <a:solidFill>
                            <a:srgbClr val="3333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(BPF: Band Pass Filter)</a:t>
                      </a:r>
                    </a:p>
                    <a:p>
                      <a:pPr marL="171450" indent="-171450" latinLnBrk="1">
                        <a:lnSpc>
                          <a:spcPts val="16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원하는 생체 신호 성분의 주파수만 통과</a:t>
                      </a:r>
                    </a:p>
                    <a:p>
                      <a:pPr marL="171450" indent="-171450" latinLnBrk="1">
                        <a:lnSpc>
                          <a:spcPts val="16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저주파 및 고주파 신호의 측정을 위한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wide bandwidth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18942">
                <a:tc>
                  <a:txBody>
                    <a:bodyPr/>
                    <a:lstStyle/>
                    <a:p>
                      <a:pPr latinLnBrk="1">
                        <a:lnSpc>
                          <a:spcPts val="16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3333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가변 이득 증폭기 </a:t>
                      </a:r>
                      <a:r>
                        <a:rPr lang="en-US" altLang="ko-KR" sz="1200" b="1" dirty="0" smtClean="0">
                          <a:solidFill>
                            <a:srgbClr val="3333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(VGA : Variable Gain Amplifier)</a:t>
                      </a:r>
                    </a:p>
                    <a:p>
                      <a:pPr marL="171450" indent="-171450" latinLnBrk="1">
                        <a:lnSpc>
                          <a:spcPts val="16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이득을 조정하여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원하는 크기의 신호 전달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70983">
                <a:tc>
                  <a:txBody>
                    <a:bodyPr/>
                    <a:lstStyle/>
                    <a:p>
                      <a:pPr latinLnBrk="1">
                        <a:lnSpc>
                          <a:spcPts val="1600"/>
                        </a:lnSpc>
                        <a:spcAft>
                          <a:spcPts val="600"/>
                        </a:spcAft>
                      </a:pPr>
                      <a:r>
                        <a:rPr lang="en-US" altLang="ko-KR" sz="1200" b="1" dirty="0" smtClean="0">
                          <a:solidFill>
                            <a:srgbClr val="3333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 </a:t>
                      </a:r>
                      <a:r>
                        <a:rPr lang="ko-KR" altLang="en-US" sz="1200" b="1" dirty="0" smtClean="0">
                          <a:solidFill>
                            <a:srgbClr val="3333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변환기 </a:t>
                      </a:r>
                      <a:r>
                        <a:rPr lang="en-US" altLang="ko-KR" sz="1200" b="1" dirty="0" smtClean="0">
                          <a:solidFill>
                            <a:srgbClr val="3333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(ADC : Analog to Digital Converter)</a:t>
                      </a:r>
                    </a:p>
                    <a:p>
                      <a:pPr marL="171450" indent="-171450" latinLnBrk="1">
                        <a:lnSpc>
                          <a:spcPts val="16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디지털 신호로 변환 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DSP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전달</a:t>
                      </a:r>
                    </a:p>
                    <a:p>
                      <a:pPr marL="171450" indent="-171450" latinLnBrk="1">
                        <a:lnSpc>
                          <a:spcPts val="16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심전도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(ECG), </a:t>
                      </a:r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근전도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(EMG)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8-bit ~ 10-bit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해상도의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ADC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필요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lnSpc>
                          <a:spcPts val="16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뇌파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(EEG)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12-bit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 해상도의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ADC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3461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계측 증폭기 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39F24-77E3-452E-BE2F-B552202E1904}" type="slidenum">
              <a:rPr lang="ko-KR" altLang="en-US" smtClean="0"/>
              <a:pPr>
                <a:defRPr/>
              </a:pPr>
              <a:t>23</a:t>
            </a:fld>
            <a:endParaRPr lang="en-US" altLang="ko-KR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09530" y="1052735"/>
            <a:ext cx="9286940" cy="1440161"/>
          </a:xfrm>
        </p:spPr>
        <p:txBody>
          <a:bodyPr/>
          <a:lstStyle/>
          <a:p>
            <a:r>
              <a:rPr lang="ko-KR" altLang="en-US" dirty="0"/>
              <a:t>환자에 연결된 두 개의 전극 사이의 전위차를 측정하는 것이 접지와 다른 전극 사이의 전위차를 측정하는 것에 비해 전기적 잡음의 영향을 덜 받는다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이에 </a:t>
            </a:r>
            <a:r>
              <a:rPr lang="ko-KR" altLang="en-US" dirty="0"/>
              <a:t>반해 일반적인 증폭회로는 전원을 통해 접지에 연결되어 있기 때문에 전력용량이 낮은 생체 전기신호를 측정할 때 잡음의 영향을 심하게 받는다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잡음문제를 </a:t>
            </a:r>
            <a:r>
              <a:rPr lang="ko-KR" altLang="en-US" dirty="0"/>
              <a:t>해결하기 위해 심전도 및 다양한 생체 전기신호 측정기에서 </a:t>
            </a:r>
            <a:r>
              <a:rPr lang="ko-KR" altLang="en-US" dirty="0" err="1" smtClean="0"/>
              <a:t>차동</a:t>
            </a:r>
            <a:r>
              <a:rPr lang="ko-KR" altLang="en-US" dirty="0" smtClean="0"/>
              <a:t> 증폭 </a:t>
            </a:r>
            <a:r>
              <a:rPr lang="ko-KR" altLang="en-US" dirty="0"/>
              <a:t>원리를 사용한다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309530" y="5229200"/>
            <a:ext cx="9286940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63525" indent="-26352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defRPr>
            </a:lvl1pPr>
            <a:lvl2pPr marL="536575" indent="-2730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defRPr>
            </a:lvl2pPr>
            <a:lvl3pPr marL="811213" indent="-27463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defRPr>
            </a:lvl3pPr>
            <a:lvl4pPr marL="1074738" indent="-26352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defRPr>
            </a:lvl4pPr>
            <a:lvl5pPr marL="1347788" indent="-2730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그러나 앞서 설명한 </a:t>
            </a:r>
            <a:r>
              <a:rPr lang="ko-KR" altLang="en-US" dirty="0" err="1"/>
              <a:t>차동</a:t>
            </a:r>
            <a:r>
              <a:rPr lang="ko-KR" altLang="en-US" dirty="0"/>
              <a:t> 증폭기는 입력 </a:t>
            </a:r>
            <a:r>
              <a:rPr lang="ko-KR" altLang="en-US" dirty="0" err="1"/>
              <a:t>임피던스가</a:t>
            </a:r>
            <a:r>
              <a:rPr lang="ko-KR" altLang="en-US" dirty="0"/>
              <a:t> 낮아 전력용량이 낮은 입력신호를 왜곡할 우려가 있으며</a:t>
            </a:r>
            <a:r>
              <a:rPr lang="en-US" altLang="ko-KR" dirty="0"/>
              <a:t>, </a:t>
            </a:r>
            <a:r>
              <a:rPr lang="ko-KR" altLang="en-US" dirty="0"/>
              <a:t>입력 신호와 </a:t>
            </a:r>
            <a:r>
              <a:rPr lang="ko-KR" altLang="en-US" dirty="0" err="1"/>
              <a:t>출력단</a:t>
            </a:r>
            <a:r>
              <a:rPr lang="en-US" altLang="ko-KR" dirty="0"/>
              <a:t>/ </a:t>
            </a:r>
            <a:r>
              <a:rPr lang="ko-KR" altLang="en-US" dirty="0"/>
              <a:t>입력신호와 </a:t>
            </a:r>
            <a:r>
              <a:rPr lang="ko-KR" altLang="en-US" dirty="0" err="1"/>
              <a:t>접지단</a:t>
            </a:r>
            <a:r>
              <a:rPr lang="ko-KR" altLang="en-US" dirty="0"/>
              <a:t> 사이의 전원분리가 완전치 못하다는 단점을 가지고 있다</a:t>
            </a:r>
            <a:r>
              <a:rPr lang="en-US" altLang="ko-KR" dirty="0"/>
              <a:t>.</a:t>
            </a:r>
            <a:endParaRPr kumimoji="0" lang="ko-KR" altLang="en-US" dirty="0"/>
          </a:p>
        </p:txBody>
      </p:sp>
      <p:pic>
        <p:nvPicPr>
          <p:cNvPr id="7" name="Picture 4" descr="http://pds14.egloos.com/pds/200902/16/32/a0112732_499936698935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808" y="2535589"/>
            <a:ext cx="3456384" cy="244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67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계측 증폭기 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39F24-77E3-452E-BE2F-B552202E1904}" type="slidenum">
              <a:rPr lang="ko-KR" altLang="en-US" smtClean="0"/>
              <a:pPr>
                <a:defRPr/>
              </a:pPr>
              <a:t>24</a:t>
            </a:fld>
            <a:endParaRPr lang="en-US" altLang="ko-KR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09530" y="1052735"/>
            <a:ext cx="9286940" cy="1368153"/>
          </a:xfrm>
        </p:spPr>
        <p:txBody>
          <a:bodyPr/>
          <a:lstStyle/>
          <a:p>
            <a:r>
              <a:rPr lang="ko-KR" altLang="en-US" dirty="0" smtClean="0"/>
              <a:t>계측 증폭기는 </a:t>
            </a:r>
            <a:r>
              <a:rPr lang="ko-KR" altLang="en-US" dirty="0" err="1" smtClean="0"/>
              <a:t>차동</a:t>
            </a:r>
            <a:r>
              <a:rPr lang="ko-KR" altLang="en-US" dirty="0" smtClean="0"/>
              <a:t> 증폭기의 </a:t>
            </a:r>
            <a:r>
              <a:rPr lang="ko-KR" altLang="en-US" dirty="0"/>
              <a:t>공통모드 </a:t>
            </a:r>
            <a:r>
              <a:rPr lang="ko-KR" altLang="en-US" dirty="0" err="1"/>
              <a:t>노이즈</a:t>
            </a:r>
            <a:r>
              <a:rPr lang="ko-KR" altLang="en-US" dirty="0"/>
              <a:t> 제거특성은 그대로 유지하면서 입력 </a:t>
            </a:r>
            <a:r>
              <a:rPr lang="ko-KR" altLang="en-US" dirty="0" err="1"/>
              <a:t>임피던스를</a:t>
            </a:r>
            <a:r>
              <a:rPr lang="ko-KR" altLang="en-US" dirty="0"/>
              <a:t> 높인 계측 전용 증폭회로이다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아래 </a:t>
            </a:r>
            <a:r>
              <a:rPr lang="ko-KR" altLang="en-US" dirty="0"/>
              <a:t>그림에서와 같이 </a:t>
            </a:r>
            <a:r>
              <a:rPr lang="ko-KR" altLang="en-US" dirty="0" smtClean="0"/>
              <a:t>계측 증폭기는 </a:t>
            </a:r>
            <a:r>
              <a:rPr lang="ko-KR" altLang="en-US" dirty="0" err="1"/>
              <a:t>출력단</a:t>
            </a:r>
            <a:r>
              <a:rPr lang="ko-KR" altLang="en-US" dirty="0"/>
              <a:t> 및 접지단과는 분리된 두 입력과 공통출력을 갖는 두 개의 연산증폭기로 </a:t>
            </a:r>
            <a:r>
              <a:rPr lang="ko-KR" altLang="en-US" dirty="0" err="1"/>
              <a:t>입력단을</a:t>
            </a:r>
            <a:r>
              <a:rPr lang="ko-KR" altLang="en-US" dirty="0"/>
              <a:t> 구성하고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://en.wikipedia.org/wiki/Instrumentation_amplifier</a:t>
            </a:r>
            <a:endParaRPr lang="ko-KR" altLang="en-US" dirty="0"/>
          </a:p>
        </p:txBody>
      </p:sp>
      <p:pic>
        <p:nvPicPr>
          <p:cNvPr id="6" name="Picture 2" descr="https://upload.wikimedia.org/wikipedia/commons/thumb/e/ed/Op-Amp_Instrumentation_Amplifier.svg/400px-Op-Amp_Instrumentation_Amplifier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576" y="272033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\frac{V_\mathrm{out}}{V_2 - V_1} = \left (1 + {2 R_1 \over R_\mathrm{gain}} \right ) {R_3 \over R_2}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128" y="3789040"/>
            <a:ext cx="21717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852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계측 증폭기 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39F24-77E3-452E-BE2F-B552202E1904}" type="slidenum">
              <a:rPr lang="ko-KR" altLang="en-US" smtClean="0"/>
              <a:pPr>
                <a:defRPr/>
              </a:pPr>
              <a:t>25</a:t>
            </a:fld>
            <a:endParaRPr lang="en-US" altLang="ko-KR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09530" y="1052735"/>
            <a:ext cx="9286940" cy="5040561"/>
          </a:xfrm>
        </p:spPr>
        <p:txBody>
          <a:bodyPr>
            <a:normAutofit/>
          </a:bodyPr>
          <a:lstStyle/>
          <a:p>
            <a:r>
              <a:rPr lang="ko-KR" altLang="en-US" dirty="0"/>
              <a:t>두 증폭기는 같은 이득을 갖고 서로 반대의 위상을 갖고 있다</a:t>
            </a:r>
            <a:r>
              <a:rPr lang="en-US" altLang="ko-KR" dirty="0"/>
              <a:t>. </a:t>
            </a:r>
            <a:r>
              <a:rPr lang="ko-KR" altLang="en-US" dirty="0"/>
              <a:t>따라서 두 </a:t>
            </a:r>
            <a:r>
              <a:rPr lang="ko-KR" altLang="en-US" dirty="0" err="1"/>
              <a:t>입력단으로</a:t>
            </a:r>
            <a:r>
              <a:rPr lang="ko-KR" altLang="en-US" dirty="0"/>
              <a:t> 동일한 신호를 입력하면 이상적인 </a:t>
            </a:r>
            <a:r>
              <a:rPr lang="ko-KR" altLang="en-US" dirty="0" err="1"/>
              <a:t>출력값은</a:t>
            </a:r>
            <a:r>
              <a:rPr lang="ko-KR" altLang="en-US" dirty="0"/>
              <a:t> </a:t>
            </a:r>
            <a:r>
              <a:rPr lang="en-US" altLang="ko-KR" dirty="0"/>
              <a:t>0 </a:t>
            </a:r>
            <a:r>
              <a:rPr lang="ko-KR" altLang="en-US" dirty="0"/>
              <a:t>이 되어야 하며</a:t>
            </a:r>
            <a:r>
              <a:rPr lang="en-US" altLang="ko-KR" dirty="0"/>
              <a:t>, </a:t>
            </a:r>
            <a:r>
              <a:rPr lang="ko-KR" altLang="en-US" dirty="0"/>
              <a:t>동일한 신호를 소거하는 능력을 </a:t>
            </a:r>
            <a:r>
              <a:rPr lang="ko-KR" altLang="en-US" dirty="0" smtClean="0"/>
              <a:t>공통모드 </a:t>
            </a:r>
            <a:r>
              <a:rPr lang="ko-KR" altLang="en-US" dirty="0" err="1"/>
              <a:t>제거비</a:t>
            </a:r>
            <a:r>
              <a:rPr lang="en-US" altLang="ko-KR" dirty="0"/>
              <a:t>(common mode rejection ratio)</a:t>
            </a:r>
            <a:r>
              <a:rPr lang="ko-KR" altLang="en-US" dirty="0"/>
              <a:t>라고 부른다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공통모드 </a:t>
            </a:r>
            <a:r>
              <a:rPr lang="ko-KR" altLang="en-US" dirty="0" err="1"/>
              <a:t>제거비는</a:t>
            </a:r>
            <a:r>
              <a:rPr lang="ko-KR" altLang="en-US" dirty="0"/>
              <a:t> 일반적으로 </a:t>
            </a:r>
            <a:r>
              <a:rPr lang="en-US" altLang="ko-KR" dirty="0"/>
              <a:t>1,000,000 : 1 </a:t>
            </a:r>
            <a:r>
              <a:rPr lang="ko-KR" altLang="en-US" dirty="0"/>
              <a:t>정도</a:t>
            </a:r>
            <a:r>
              <a:rPr lang="en-US" altLang="ko-KR" dirty="0"/>
              <a:t>(60dB)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센서를 </a:t>
            </a:r>
            <a:r>
              <a:rPr lang="ko-KR" altLang="en-US" dirty="0"/>
              <a:t>이용한 계측 회로에서 일반적으로 </a:t>
            </a:r>
            <a:r>
              <a:rPr lang="ko-KR" altLang="en-US" dirty="0" err="1"/>
              <a:t>노이즈</a:t>
            </a:r>
            <a:r>
              <a:rPr lang="ko-KR" altLang="en-US" dirty="0"/>
              <a:t> 성분이 두 입력단자에 동일한 위상 성분으로 섞여 들어오므로 이를 제거하기 위해 </a:t>
            </a:r>
            <a:r>
              <a:rPr lang="ko-KR" altLang="en-US" dirty="0" smtClean="0"/>
              <a:t>계측 증폭기를 </a:t>
            </a:r>
            <a:r>
              <a:rPr lang="ko-KR" altLang="en-US" dirty="0"/>
              <a:t>사용한다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만일 </a:t>
            </a:r>
            <a:r>
              <a:rPr lang="ko-KR" altLang="en-US" dirty="0"/>
              <a:t>전극의 </a:t>
            </a:r>
            <a:r>
              <a:rPr lang="ko-KR" altLang="en-US" dirty="0" err="1"/>
              <a:t>임피던스가</a:t>
            </a:r>
            <a:r>
              <a:rPr lang="ko-KR" altLang="en-US" dirty="0"/>
              <a:t> 동일하지 않다면 </a:t>
            </a:r>
            <a:r>
              <a:rPr lang="ko-KR" altLang="en-US" dirty="0" smtClean="0"/>
              <a:t>계측 증폭기의 </a:t>
            </a:r>
            <a:r>
              <a:rPr lang="ko-KR" altLang="en-US" dirty="0"/>
              <a:t>정</a:t>
            </a:r>
            <a:r>
              <a:rPr lang="en-US" altLang="ko-KR" dirty="0"/>
              <a:t>/</a:t>
            </a:r>
            <a:r>
              <a:rPr lang="ko-KR" altLang="en-US" dirty="0"/>
              <a:t>역 입력에 인가되는 신호의 크기가 같지 않아 </a:t>
            </a:r>
            <a:r>
              <a:rPr lang="ko-KR" altLang="en-US" dirty="0" smtClean="0"/>
              <a:t>공통모드 </a:t>
            </a:r>
            <a:r>
              <a:rPr lang="ko-KR" altLang="en-US" dirty="0"/>
              <a:t>제거효율이 떨어지게 된다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전극 </a:t>
            </a:r>
            <a:r>
              <a:rPr lang="ko-KR" altLang="en-US" dirty="0" err="1"/>
              <a:t>임피던스의</a:t>
            </a:r>
            <a:r>
              <a:rPr lang="ko-KR" altLang="en-US" dirty="0"/>
              <a:t> 오차를 극복하기 위해서는 증폭기의 입력 </a:t>
            </a:r>
            <a:r>
              <a:rPr lang="ko-KR" altLang="en-US" dirty="0" err="1"/>
              <a:t>임피던스를</a:t>
            </a:r>
            <a:r>
              <a:rPr lang="ko-KR" altLang="en-US" dirty="0"/>
              <a:t> 매우 크게 하여야만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INA128, INA129: </a:t>
            </a:r>
            <a:r>
              <a:rPr lang="ko-KR" altLang="en-US" dirty="0" smtClean="0"/>
              <a:t>계측 증폭기 </a:t>
            </a:r>
            <a:r>
              <a:rPr lang="en-US" altLang="ko-KR" dirty="0" smtClean="0"/>
              <a:t>IC (TI)</a:t>
            </a:r>
            <a:endParaRPr lang="en-US" altLang="ko-KR" dirty="0"/>
          </a:p>
          <a:p>
            <a:pPr lvl="1"/>
            <a:r>
              <a:rPr lang="ko-KR" altLang="en-US" dirty="0" smtClean="0"/>
              <a:t>동상이득 </a:t>
            </a:r>
            <a:r>
              <a:rPr lang="ko-KR" altLang="en-US" dirty="0" err="1"/>
              <a:t>제거비</a:t>
            </a:r>
            <a:r>
              <a:rPr lang="en-US" altLang="ko-KR" dirty="0"/>
              <a:t>(CMRR) : 120dB</a:t>
            </a:r>
          </a:p>
          <a:p>
            <a:pPr lvl="1"/>
            <a:r>
              <a:rPr lang="ko-KR" altLang="en-US" dirty="0" smtClean="0"/>
              <a:t>입력 </a:t>
            </a:r>
            <a:r>
              <a:rPr lang="ko-KR" altLang="en-US" dirty="0" err="1"/>
              <a:t>임피던스</a:t>
            </a:r>
            <a:r>
              <a:rPr lang="ko-KR" altLang="en-US" dirty="0"/>
              <a:t> </a:t>
            </a:r>
            <a:r>
              <a:rPr lang="en-US" altLang="ko-KR" dirty="0"/>
              <a:t>: </a:t>
            </a:r>
            <a:r>
              <a:rPr lang="en-US" altLang="ko-KR" dirty="0" smtClean="0"/>
              <a:t>10</a:t>
            </a:r>
            <a:r>
              <a:rPr lang="en-US" altLang="ko-KR" baseline="30000" dirty="0" smtClean="0"/>
              <a:t>10</a:t>
            </a:r>
            <a:endParaRPr lang="en-US" altLang="ko-KR" baseline="30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772" y="3356992"/>
            <a:ext cx="5431020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33514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생체전기증폭기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39F24-77E3-452E-BE2F-B552202E1904}" type="slidenum">
              <a:rPr lang="ko-KR" altLang="en-US" smtClean="0"/>
              <a:pPr>
                <a:defRPr/>
              </a:pPr>
              <a:t>26</a:t>
            </a:fld>
            <a:endParaRPr lang="en-US" altLang="ko-KR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09530" y="1052735"/>
            <a:ext cx="9286940" cy="576065"/>
          </a:xfrm>
        </p:spPr>
        <p:txBody>
          <a:bodyPr/>
          <a:lstStyle/>
          <a:p>
            <a:r>
              <a:rPr lang="ko-KR" altLang="en-US" dirty="0"/>
              <a:t>생체전위를 측정하기 위하여 사용하는 증폭기를 생체전기증폭기</a:t>
            </a:r>
            <a:r>
              <a:rPr lang="en-US" altLang="ko-KR" dirty="0"/>
              <a:t>(bioelectric amplifier)</a:t>
            </a:r>
            <a:r>
              <a:rPr lang="ko-KR" altLang="en-US" dirty="0"/>
              <a:t>라 하며</a:t>
            </a:r>
            <a:r>
              <a:rPr lang="en-US" altLang="ko-KR" dirty="0"/>
              <a:t>, </a:t>
            </a:r>
            <a:r>
              <a:rPr lang="ko-KR" altLang="en-US" dirty="0"/>
              <a:t>대부분의 경우 </a:t>
            </a:r>
            <a:r>
              <a:rPr lang="ko-KR" altLang="en-US" dirty="0" err="1"/>
              <a:t>차동입력</a:t>
            </a:r>
            <a:r>
              <a:rPr lang="ko-KR" altLang="en-US" dirty="0"/>
              <a:t> 회로방식을 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Picture 2" descr="http://pds14.egloos.com/pds/200902/16/32/a0112732_49993669adf7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160" y="1484784"/>
            <a:ext cx="2048784" cy="171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309530" y="2132856"/>
            <a:ext cx="9286940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63525" indent="-26352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defRPr>
            </a:lvl1pPr>
            <a:lvl2pPr marL="536575" indent="-2730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defRPr>
            </a:lvl2pPr>
            <a:lvl3pPr marL="811213" indent="-27463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defRPr>
            </a:lvl3pPr>
            <a:lvl4pPr marL="1074738" indent="-26352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defRPr>
            </a:lvl4pPr>
            <a:lvl5pPr marL="1347788" indent="-2730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생체전기증폭기에서 요구되는 특성들은 다음과 같다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입력은 </a:t>
            </a:r>
            <a:r>
              <a:rPr lang="ko-KR" altLang="en-US" dirty="0" err="1"/>
              <a:t>차동방식이며</a:t>
            </a:r>
            <a:r>
              <a:rPr lang="ko-KR" altLang="en-US" dirty="0"/>
              <a:t> 출력은 단일출력</a:t>
            </a:r>
          </a:p>
          <a:p>
            <a:pPr lvl="1"/>
            <a:r>
              <a:rPr lang="ko-KR" altLang="en-US" dirty="0" smtClean="0"/>
              <a:t>높은 </a:t>
            </a:r>
            <a:r>
              <a:rPr lang="ko-KR" altLang="en-US" dirty="0"/>
              <a:t>공통모드 </a:t>
            </a:r>
            <a:r>
              <a:rPr lang="ko-KR" altLang="en-US" dirty="0" err="1"/>
              <a:t>제거비</a:t>
            </a:r>
            <a:endParaRPr lang="ko-KR" altLang="en-US" dirty="0"/>
          </a:p>
          <a:p>
            <a:pPr lvl="1"/>
            <a:r>
              <a:rPr lang="ko-KR" altLang="en-US" dirty="0" smtClean="0"/>
              <a:t>대단히 </a:t>
            </a:r>
            <a:r>
              <a:rPr lang="ko-KR" altLang="en-US" dirty="0"/>
              <a:t>높은 입력 </a:t>
            </a:r>
            <a:r>
              <a:rPr lang="ko-KR" altLang="en-US" dirty="0" err="1"/>
              <a:t>임피던스</a:t>
            </a:r>
            <a:endParaRPr lang="ko-KR" altLang="en-US" dirty="0"/>
          </a:p>
          <a:p>
            <a:pPr lvl="1"/>
            <a:r>
              <a:rPr lang="ko-KR" altLang="en-US" dirty="0" smtClean="0"/>
              <a:t>이득은 </a:t>
            </a:r>
            <a:r>
              <a:rPr lang="ko-KR" altLang="en-US" dirty="0"/>
              <a:t>필요에 따라 </a:t>
            </a:r>
            <a:r>
              <a:rPr lang="ko-KR" altLang="en-US" dirty="0" err="1"/>
              <a:t>가변될</a:t>
            </a:r>
            <a:r>
              <a:rPr lang="ko-KR" altLang="en-US" dirty="0"/>
              <a:t> 수 있어야 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err="1" smtClean="0"/>
              <a:t>저이득</a:t>
            </a:r>
            <a:r>
              <a:rPr lang="ko-KR" altLang="en-US" dirty="0" smtClean="0"/>
              <a:t> </a:t>
            </a:r>
            <a:r>
              <a:rPr lang="ko-KR" altLang="en-US" dirty="0"/>
              <a:t>증폭기 </a:t>
            </a:r>
            <a:r>
              <a:rPr lang="en-US" altLang="ko-KR" dirty="0"/>
              <a:t>: </a:t>
            </a:r>
            <a:r>
              <a:rPr lang="ko-KR" altLang="en-US" dirty="0"/>
              <a:t>이득범위 ⨯</a:t>
            </a:r>
            <a:r>
              <a:rPr lang="en-US" altLang="ko-KR" dirty="0"/>
              <a:t>1 ~ ⨯10 </a:t>
            </a:r>
            <a:r>
              <a:rPr lang="ko-KR" altLang="en-US" dirty="0"/>
              <a:t>사이의 증폭기로 활동전위나 비교적 큰 크기의 생체전기 현상의 측정에 사용된다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smtClean="0"/>
              <a:t>중간이득 </a:t>
            </a:r>
            <a:r>
              <a:rPr lang="ko-KR" altLang="en-US" dirty="0"/>
              <a:t>증폭기 </a:t>
            </a:r>
            <a:r>
              <a:rPr lang="en-US" altLang="ko-KR" dirty="0"/>
              <a:t>: </a:t>
            </a:r>
            <a:r>
              <a:rPr lang="ko-KR" altLang="en-US" dirty="0"/>
              <a:t>이득범위 ⨯</a:t>
            </a:r>
            <a:r>
              <a:rPr lang="en-US" altLang="ko-KR" dirty="0"/>
              <a:t>10 ~ ⨯1000 </a:t>
            </a:r>
            <a:r>
              <a:rPr lang="ko-KR" altLang="en-US" dirty="0"/>
              <a:t>사이의 증폭기로 </a:t>
            </a:r>
            <a:r>
              <a:rPr lang="en-US" altLang="ko-KR" dirty="0"/>
              <a:t>ECG </a:t>
            </a:r>
            <a:r>
              <a:rPr lang="ko-KR" altLang="en-US" dirty="0"/>
              <a:t>파형</a:t>
            </a:r>
            <a:r>
              <a:rPr lang="en-US" altLang="ko-KR" dirty="0"/>
              <a:t>, </a:t>
            </a:r>
            <a:r>
              <a:rPr lang="ko-KR" altLang="en-US" dirty="0" err="1"/>
              <a:t>근전위</a:t>
            </a:r>
            <a:r>
              <a:rPr lang="ko-KR" altLang="en-US" dirty="0"/>
              <a:t> 등의 측정에 사용된다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err="1" smtClean="0"/>
              <a:t>고이득</a:t>
            </a:r>
            <a:r>
              <a:rPr lang="ko-KR" altLang="en-US" dirty="0" smtClean="0"/>
              <a:t> </a:t>
            </a:r>
            <a:r>
              <a:rPr lang="ko-KR" altLang="en-US" dirty="0"/>
              <a:t>증폭기 </a:t>
            </a:r>
            <a:r>
              <a:rPr lang="en-US" altLang="ko-KR" dirty="0"/>
              <a:t>: </a:t>
            </a:r>
            <a:r>
              <a:rPr lang="ko-KR" altLang="en-US" dirty="0"/>
              <a:t>이득범위 ⨯</a:t>
            </a:r>
            <a:r>
              <a:rPr lang="en-US" altLang="ko-KR" dirty="0"/>
              <a:t>1000 </a:t>
            </a:r>
            <a:r>
              <a:rPr lang="ko-KR" altLang="en-US" dirty="0"/>
              <a:t>이상인 증폭기로 뇌파</a:t>
            </a:r>
            <a:r>
              <a:rPr lang="en-US" altLang="ko-KR" dirty="0"/>
              <a:t>(EEG) </a:t>
            </a:r>
            <a:r>
              <a:rPr lang="ko-KR" altLang="en-US" dirty="0"/>
              <a:t>기록과 같은 매우 예민한 측정기에 사용된다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주파수 </a:t>
            </a:r>
            <a:r>
              <a:rPr lang="ko-KR" altLang="en-US" dirty="0"/>
              <a:t>응답은 다양한 응용에 적합하여야 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smtClean="0"/>
              <a:t>직류결합은 생체 내에서 </a:t>
            </a:r>
            <a:r>
              <a:rPr lang="en-US" altLang="ko-KR" dirty="0"/>
              <a:t>O2</a:t>
            </a:r>
            <a:r>
              <a:rPr lang="ko-KR" altLang="en-US" dirty="0"/>
              <a:t>의 레벨이 </a:t>
            </a:r>
            <a:r>
              <a:rPr lang="en-US" altLang="ko-KR" dirty="0"/>
              <a:t>mmHg/min </a:t>
            </a:r>
            <a:r>
              <a:rPr lang="ko-KR" altLang="en-US" dirty="0"/>
              <a:t>혹은 </a:t>
            </a:r>
            <a:r>
              <a:rPr lang="en-US" altLang="ko-KR" dirty="0"/>
              <a:t>mmHg/Hour </a:t>
            </a:r>
            <a:r>
              <a:rPr lang="ko-KR" altLang="en-US" dirty="0" err="1"/>
              <a:t>변화량과</a:t>
            </a:r>
            <a:r>
              <a:rPr lang="ko-KR" altLang="en-US" dirty="0"/>
              <a:t> 같이 천천히 변화하는 경우에 사용한다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smtClean="0"/>
              <a:t>전극과 </a:t>
            </a:r>
            <a:r>
              <a:rPr lang="ko-KR" altLang="en-US" dirty="0"/>
              <a:t>피부를 접촉시키면 </a:t>
            </a:r>
            <a:r>
              <a:rPr lang="en-US" altLang="ko-KR" dirty="0"/>
              <a:t>ECG </a:t>
            </a:r>
            <a:r>
              <a:rPr lang="ko-KR" altLang="en-US" dirty="0"/>
              <a:t>신호를 방해하는 반세포전위가 발생한다</a:t>
            </a:r>
            <a:r>
              <a:rPr lang="en-US" altLang="ko-KR" dirty="0"/>
              <a:t>. </a:t>
            </a:r>
            <a:r>
              <a:rPr lang="ko-KR" altLang="en-US" dirty="0"/>
              <a:t>이를 차단하기 위해서는 교류결합을 사용한다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smtClean="0"/>
              <a:t>제로억제</a:t>
            </a:r>
            <a:r>
              <a:rPr lang="en-US" altLang="ko-KR" dirty="0"/>
              <a:t>(zero suppression)</a:t>
            </a:r>
            <a:r>
              <a:rPr lang="ko-KR" altLang="en-US" dirty="0"/>
              <a:t>가 가능해야 한다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신호성분들 중에서 직류성분을 임의로 가감할 수 있어야만 한다</a:t>
            </a:r>
            <a:r>
              <a:rPr lang="en-US" altLang="ko-KR" dirty="0"/>
              <a:t>. </a:t>
            </a:r>
            <a:r>
              <a:rPr lang="ko-KR" altLang="en-US" dirty="0"/>
              <a:t>신호에 </a:t>
            </a:r>
            <a:r>
              <a:rPr lang="ko-KR" altLang="en-US" dirty="0" err="1"/>
              <a:t>드리프트가</a:t>
            </a:r>
            <a:r>
              <a:rPr lang="ko-KR" altLang="en-US" dirty="0"/>
              <a:t> 발생한 경우 이 기능을 사용하여 영점을 조절할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31492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계측 증폭기에 요구되는 특성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39F24-77E3-452E-BE2F-B552202E1904}" type="slidenum">
              <a:rPr lang="ko-KR" altLang="en-US" smtClean="0"/>
              <a:pPr>
                <a:defRPr/>
              </a:pPr>
              <a:t>27</a:t>
            </a:fld>
            <a:endParaRPr lang="en-US" altLang="ko-KR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09530" y="1052735"/>
            <a:ext cx="9286940" cy="295232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전기적 생체 신호를 검출하는 계측 증폭기 </a:t>
            </a:r>
            <a:r>
              <a:rPr lang="en-US" altLang="ko-KR" dirty="0" smtClean="0"/>
              <a:t>(IA : Instrument Amplifier) </a:t>
            </a:r>
            <a:r>
              <a:rPr lang="ko-KR" altLang="en-US" dirty="0" smtClean="0"/>
              <a:t>가 가져야 하는 특성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High Impedance</a:t>
            </a:r>
          </a:p>
          <a:p>
            <a:pPr lvl="2"/>
            <a:r>
              <a:rPr lang="ko-KR" altLang="en-US" dirty="0" smtClean="0"/>
              <a:t>낮은 레벨의 입력 신호를 왜곡 없이 받아 들이기 위함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High Common-Mode Rejection Ratio (CMRR)</a:t>
            </a:r>
          </a:p>
          <a:p>
            <a:pPr lvl="2"/>
            <a:r>
              <a:rPr lang="en-US" altLang="ko-KR" dirty="0" smtClean="0"/>
              <a:t>DC </a:t>
            </a:r>
            <a:r>
              <a:rPr lang="ko-KR" altLang="en-US" dirty="0" smtClean="0"/>
              <a:t>전압은 작더라도 증폭을 최대한 저지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생체 </a:t>
            </a:r>
            <a:r>
              <a:rPr lang="en-US" altLang="ko-KR" dirty="0" smtClean="0"/>
              <a:t>AC </a:t>
            </a:r>
            <a:r>
              <a:rPr lang="ko-KR" altLang="en-US" dirty="0" smtClean="0"/>
              <a:t>신호는 충분히 크게 증폭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Low Noise</a:t>
            </a:r>
          </a:p>
          <a:p>
            <a:pPr lvl="1"/>
            <a:r>
              <a:rPr lang="en-US" altLang="ko-KR" dirty="0" smtClean="0"/>
              <a:t>AC-Coupling</a:t>
            </a:r>
          </a:p>
          <a:p>
            <a:pPr lvl="2"/>
            <a:r>
              <a:rPr lang="ko-KR" altLang="en-US" dirty="0" smtClean="0"/>
              <a:t>신체 피부와 전극 접촉면에서의 저항에 의해 </a:t>
            </a:r>
            <a:r>
              <a:rPr lang="en-US" altLang="ko-KR" dirty="0" smtClean="0"/>
              <a:t>DC </a:t>
            </a:r>
            <a:r>
              <a:rPr lang="ko-KR" altLang="en-US" dirty="0" smtClean="0"/>
              <a:t>옵셋 전압 발생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DC </a:t>
            </a:r>
            <a:r>
              <a:rPr lang="ko-KR" altLang="en-US" dirty="0" smtClean="0"/>
              <a:t>옵셋 전압은 증폭기를 포화 상태로 가져 갈 수 있으므로 반드시 제거되어야 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이러한 </a:t>
            </a:r>
            <a:r>
              <a:rPr lang="en-US" altLang="ko-KR" dirty="0" smtClean="0"/>
              <a:t>DC </a:t>
            </a:r>
            <a:r>
              <a:rPr lang="ko-KR" altLang="en-US" dirty="0" smtClean="0"/>
              <a:t>옵셋 전압 문제를 해결하는 기술을 </a:t>
            </a:r>
            <a:r>
              <a:rPr lang="en-US" altLang="ko-KR" dirty="0" smtClean="0"/>
              <a:t>AC Coupling </a:t>
            </a:r>
            <a:r>
              <a:rPr lang="ko-KR" altLang="en-US" dirty="0" smtClean="0"/>
              <a:t>이라고 함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4158271" y="4219938"/>
            <a:ext cx="5259225" cy="1872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63525" indent="-26352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defRPr>
            </a:lvl1pPr>
            <a:lvl2pPr marL="536575" indent="-2730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defRPr>
            </a:lvl2pPr>
            <a:lvl3pPr marL="811213" indent="-27463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defRPr>
            </a:lvl3pPr>
            <a:lvl4pPr marL="1074738" indent="-26352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defRPr>
            </a:lvl4pPr>
            <a:lvl5pPr marL="1347788" indent="-2730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7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b="1" dirty="0" smtClean="0">
                <a:solidFill>
                  <a:srgbClr val="3333FF"/>
                </a:solidFill>
              </a:rPr>
              <a:t>AC Coupling ?</a:t>
            </a:r>
          </a:p>
          <a:p>
            <a:pPr lvl="1"/>
            <a:r>
              <a:rPr kumimoji="0" lang="ko-KR" altLang="en-US" dirty="0" smtClean="0"/>
              <a:t>증폭기의 </a:t>
            </a:r>
            <a:r>
              <a:rPr kumimoji="0" lang="en-US" altLang="ko-KR" dirty="0" smtClean="0"/>
              <a:t>Feedback Loop </a:t>
            </a:r>
            <a:r>
              <a:rPr kumimoji="0" lang="ko-KR" altLang="en-US" dirty="0" smtClean="0"/>
              <a:t>에 </a:t>
            </a:r>
            <a:r>
              <a:rPr kumimoji="0" lang="en-US" altLang="ko-KR" dirty="0" smtClean="0"/>
              <a:t>LPF </a:t>
            </a:r>
            <a:r>
              <a:rPr kumimoji="0" lang="ko-KR" altLang="en-US" dirty="0" smtClean="0"/>
              <a:t>를 구현하면 전체 전달 함수는 </a:t>
            </a:r>
            <a:r>
              <a:rPr kumimoji="0" lang="en-US" altLang="ko-KR" dirty="0" smtClean="0"/>
              <a:t>HPF </a:t>
            </a:r>
            <a:r>
              <a:rPr kumimoji="0" lang="ko-KR" altLang="en-US" dirty="0" smtClean="0"/>
              <a:t>특성을 갖게 됨</a:t>
            </a:r>
            <a:r>
              <a:rPr kumimoji="0" lang="en-US" altLang="ko-KR" dirty="0"/>
              <a:t> </a:t>
            </a:r>
            <a:r>
              <a:rPr kumimoji="0" lang="en-US" altLang="ko-KR" dirty="0" smtClean="0">
                <a:sym typeface="Wingdings" panose="05000000000000000000" pitchFamily="2" charset="2"/>
              </a:rPr>
              <a:t> </a:t>
            </a:r>
            <a:r>
              <a:rPr kumimoji="0" lang="en-US" altLang="ko-KR" dirty="0" smtClean="0"/>
              <a:t>DC </a:t>
            </a:r>
            <a:r>
              <a:rPr kumimoji="0" lang="ko-KR" altLang="en-US" dirty="0" smtClean="0"/>
              <a:t>옵셋 전압을 제거</a:t>
            </a:r>
            <a:endParaRPr kumimoji="0" lang="en-US" altLang="ko-KR" dirty="0" smtClean="0"/>
          </a:p>
          <a:p>
            <a:pPr lvl="1"/>
            <a:r>
              <a:rPr kumimoji="0" lang="ko-KR" altLang="en-US" dirty="0" smtClean="0"/>
              <a:t>수 </a:t>
            </a:r>
            <a:r>
              <a:rPr kumimoji="0" lang="en-US" altLang="ko-KR" dirty="0" smtClean="0"/>
              <a:t>Hz </a:t>
            </a:r>
            <a:r>
              <a:rPr kumimoji="0" lang="ko-KR" altLang="en-US" dirty="0" smtClean="0"/>
              <a:t>의 차단 주파수를 유지하기 위해 큰 </a:t>
            </a:r>
            <a:r>
              <a:rPr kumimoji="0" lang="en-US" altLang="ko-KR" dirty="0" smtClean="0"/>
              <a:t>R</a:t>
            </a:r>
            <a:r>
              <a:rPr kumimoji="0" lang="ko-KR" altLang="en-US" dirty="0" smtClean="0"/>
              <a:t>과 </a:t>
            </a:r>
            <a:r>
              <a:rPr kumimoji="0" lang="en-US" altLang="ko-KR" dirty="0" smtClean="0"/>
              <a:t>C</a:t>
            </a:r>
            <a:r>
              <a:rPr kumimoji="0" lang="ko-KR" altLang="en-US" dirty="0" smtClean="0"/>
              <a:t>가 필요 </a:t>
            </a:r>
            <a:r>
              <a:rPr kumimoji="0" lang="en-US" altLang="ko-KR" dirty="0" smtClean="0"/>
              <a:t>(IC </a:t>
            </a:r>
            <a:r>
              <a:rPr kumimoji="0" lang="ko-KR" altLang="en-US" dirty="0" smtClean="0"/>
              <a:t>내부에 집적화 불가능</a:t>
            </a:r>
            <a:r>
              <a:rPr kumimoji="0" lang="en-US" altLang="ko-KR" dirty="0" smtClean="0"/>
              <a:t>)</a:t>
            </a:r>
          </a:p>
          <a:p>
            <a:pPr lvl="1"/>
            <a:r>
              <a:rPr kumimoji="0" lang="en-US" altLang="ko-KR" dirty="0" smtClean="0"/>
              <a:t>1MΩ, 0.1uF </a:t>
            </a:r>
            <a:r>
              <a:rPr kumimoji="0" lang="en-US" altLang="ko-KR" dirty="0" smtClean="0">
                <a:sym typeface="Wingdings" panose="05000000000000000000" pitchFamily="2" charset="2"/>
              </a:rPr>
              <a:t> f</a:t>
            </a:r>
            <a:r>
              <a:rPr kumimoji="0" lang="en-US" altLang="ko-KR" baseline="-25000" dirty="0" smtClean="0">
                <a:sym typeface="Wingdings" panose="05000000000000000000" pitchFamily="2" charset="2"/>
              </a:rPr>
              <a:t>c</a:t>
            </a:r>
            <a:r>
              <a:rPr kumimoji="0" lang="en-US" altLang="ko-KR" dirty="0" smtClean="0">
                <a:sym typeface="Wingdings" panose="05000000000000000000" pitchFamily="2" charset="2"/>
              </a:rPr>
              <a:t> = 1.59Hz</a:t>
            </a:r>
          </a:p>
          <a:p>
            <a:pPr lvl="1"/>
            <a:r>
              <a:rPr kumimoji="0" lang="en-US" altLang="ko-KR" dirty="0" smtClean="0">
                <a:sym typeface="Wingdings" panose="05000000000000000000" pitchFamily="2" charset="2"/>
              </a:rPr>
              <a:t>1.59Hz </a:t>
            </a:r>
            <a:r>
              <a:rPr kumimoji="0" lang="ko-KR" altLang="en-US" dirty="0" smtClean="0">
                <a:sym typeface="Wingdings" panose="05000000000000000000" pitchFamily="2" charset="2"/>
              </a:rPr>
              <a:t>보다 낮은 주파수의 신호는 제거됨</a:t>
            </a:r>
            <a:endParaRPr kumimoji="0" lang="en-US" altLang="ko-KR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28" y="4077072"/>
            <a:ext cx="3240360" cy="2157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91145" y="6264971"/>
            <a:ext cx="36671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【 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계측 증폭기 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INA128 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AC Coupling 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 예 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】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7674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각종 연산 회로 </a:t>
            </a:r>
            <a:r>
              <a:rPr lang="en-US" altLang="ko-KR" dirty="0"/>
              <a:t>– </a:t>
            </a:r>
            <a:r>
              <a:rPr lang="ko-KR" altLang="en-US" dirty="0"/>
              <a:t>반전 증폭기 </a:t>
            </a:r>
            <a:r>
              <a:rPr lang="en-US" altLang="ko-KR" dirty="0"/>
              <a:t>&amp; </a:t>
            </a:r>
            <a:r>
              <a:rPr lang="ko-KR" altLang="en-US" dirty="0" err="1"/>
              <a:t>비반전</a:t>
            </a:r>
            <a:r>
              <a:rPr lang="ko-KR" altLang="en-US" dirty="0"/>
              <a:t> 증폭기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39F24-77E3-452E-BE2F-B552202E1904}" type="slidenum">
              <a:rPr lang="ko-KR" altLang="en-US" smtClean="0"/>
              <a:pPr>
                <a:defRPr/>
              </a:pPr>
              <a:t>28</a:t>
            </a:fld>
            <a:endParaRPr lang="en-US" altLang="ko-KR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8232231"/>
              </p:ext>
            </p:extLst>
          </p:nvPr>
        </p:nvGraphicFramePr>
        <p:xfrm>
          <a:off x="5313040" y="1644465"/>
          <a:ext cx="2940050" cy="158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수식" r:id="rId3" imgW="2450880" imgH="1320480" progId="Equation.3">
                  <p:embed/>
                </p:oleObj>
              </mc:Choice>
              <mc:Fallback>
                <p:oleObj name="수식" r:id="rId3" imgW="2450880" imgH="1320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3040" y="1644465"/>
                        <a:ext cx="2940050" cy="158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" y="4065612"/>
            <a:ext cx="432816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" y="1329308"/>
            <a:ext cx="432816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88277"/>
              </p:ext>
            </p:extLst>
          </p:nvPr>
        </p:nvGraphicFramePr>
        <p:xfrm>
          <a:off x="5313040" y="4340225"/>
          <a:ext cx="2940050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수식" r:id="rId7" imgW="2450880" imgH="1371600" progId="Equation.3">
                  <p:embed/>
                </p:oleObj>
              </mc:Choice>
              <mc:Fallback>
                <p:oleObj name="수식" r:id="rId7" imgW="2450880" imgH="1371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3040" y="4340225"/>
                        <a:ext cx="2940050" cy="164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31825" y="1052736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반전 증폭기 </a:t>
            </a:r>
            <a:r>
              <a:rPr lang="en-US" altLang="ko-KR" sz="1200" b="1" dirty="0" smtClean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(Inverting Amplifier)</a:t>
            </a:r>
            <a:endParaRPr lang="ko-KR" altLang="en-US" sz="1200" b="1" dirty="0">
              <a:solidFill>
                <a:srgbClr val="3333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1825" y="3789040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</a:t>
            </a:r>
            <a:r>
              <a:rPr lang="ko-KR" altLang="en-US" sz="1200" b="1" dirty="0" err="1" smtClean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반전</a:t>
            </a:r>
            <a:r>
              <a:rPr lang="ko-KR" altLang="en-US" sz="1200" b="1" dirty="0" smtClean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증폭기 </a:t>
            </a:r>
            <a:r>
              <a:rPr lang="en-US" altLang="ko-KR" sz="1200" b="1" dirty="0" smtClean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(Non-inverting Amplifier)</a:t>
            </a:r>
            <a:endParaRPr lang="ko-KR" altLang="en-US" sz="1200" b="1" dirty="0">
              <a:solidFill>
                <a:srgbClr val="3333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26898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각종 연산 회로 </a:t>
            </a:r>
            <a:r>
              <a:rPr lang="en-US" altLang="ko-KR" dirty="0"/>
              <a:t>– </a:t>
            </a:r>
            <a:r>
              <a:rPr lang="ko-KR" altLang="en-US" dirty="0" err="1"/>
              <a:t>차동</a:t>
            </a:r>
            <a:r>
              <a:rPr lang="ko-KR" altLang="en-US" dirty="0"/>
              <a:t> 증폭기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39F24-77E3-452E-BE2F-B552202E1904}" type="slidenum">
              <a:rPr lang="ko-KR" altLang="en-US" smtClean="0"/>
              <a:pPr>
                <a:defRPr/>
              </a:pPr>
              <a:t>29</a:t>
            </a:fld>
            <a:endParaRPr lang="en-US" altLang="ko-KR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7325400"/>
              </p:ext>
            </p:extLst>
          </p:nvPr>
        </p:nvGraphicFramePr>
        <p:xfrm>
          <a:off x="5313040" y="1556792"/>
          <a:ext cx="315595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수식" r:id="rId3" imgW="2628720" imgH="660240" progId="Equation.3">
                  <p:embed/>
                </p:oleObj>
              </mc:Choice>
              <mc:Fallback>
                <p:oleObj name="수식" r:id="rId3" imgW="262872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3040" y="1556792"/>
                        <a:ext cx="3155950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31825" y="1052736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차동</a:t>
            </a:r>
            <a:r>
              <a:rPr lang="ko-KR" altLang="en-US" sz="1200" b="1" dirty="0" smtClean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증폭기 </a:t>
            </a:r>
            <a:r>
              <a:rPr lang="en-US" altLang="ko-KR" sz="1200" b="1" dirty="0" smtClean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(Differential Amplifier)</a:t>
            </a:r>
            <a:endParaRPr lang="ko-KR" altLang="en-US" sz="1200" b="1" dirty="0">
              <a:solidFill>
                <a:srgbClr val="3333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049685"/>
              </p:ext>
            </p:extLst>
          </p:nvPr>
        </p:nvGraphicFramePr>
        <p:xfrm>
          <a:off x="5325442" y="4017987"/>
          <a:ext cx="3079750" cy="221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수식" r:id="rId5" imgW="2565360" imgH="1854000" progId="Equation.3">
                  <p:embed/>
                </p:oleObj>
              </mc:Choice>
              <mc:Fallback>
                <p:oleObj name="수식" r:id="rId5" imgW="2565360" imgH="18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5442" y="4017987"/>
                        <a:ext cx="3079750" cy="221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697156"/>
              </p:ext>
            </p:extLst>
          </p:nvPr>
        </p:nvGraphicFramePr>
        <p:xfrm>
          <a:off x="5313040" y="2617478"/>
          <a:ext cx="164782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수식" r:id="rId7" imgW="1371600" imgH="660240" progId="Equation.3">
                  <p:embed/>
                </p:oleObj>
              </mc:Choice>
              <mc:Fallback>
                <p:oleObj name="수식" r:id="rId7" imgW="137160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3040" y="2617478"/>
                        <a:ext cx="1647825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0696755"/>
              </p:ext>
            </p:extLst>
          </p:nvPr>
        </p:nvGraphicFramePr>
        <p:xfrm>
          <a:off x="5325442" y="3679825"/>
          <a:ext cx="1525587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수식" r:id="rId9" imgW="1269720" imgH="228600" progId="Equation.3">
                  <p:embed/>
                </p:oleObj>
              </mc:Choice>
              <mc:Fallback>
                <p:oleObj name="수식" r:id="rId9" imgW="1269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5442" y="3679825"/>
                        <a:ext cx="1525587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" y="1329308"/>
            <a:ext cx="432816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" y="4065612"/>
            <a:ext cx="432816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0107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생체 전기의 발생 원리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39F24-77E3-452E-BE2F-B552202E1904}" type="slidenum">
              <a:rPr lang="ko-KR" altLang="en-US" smtClean="0"/>
              <a:pPr>
                <a:defRPr/>
              </a:pPr>
              <a:t>3</a:t>
            </a:fld>
            <a:endParaRPr lang="en-US" altLang="ko-KR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07649" y="1052735"/>
            <a:ext cx="9290702" cy="27363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ko-KR" altLang="en-US" dirty="0" smtClean="0"/>
              <a:t>생체전기는 </a:t>
            </a:r>
            <a:r>
              <a:rPr lang="ko-KR" altLang="en-US" dirty="0"/>
              <a:t>세포막 내부와 외부에 존재하는 전위차에 의해 발생하는데</a:t>
            </a:r>
            <a:r>
              <a:rPr lang="en-US" altLang="ko-KR" dirty="0"/>
              <a:t>, </a:t>
            </a:r>
            <a:r>
              <a:rPr lang="ko-KR" altLang="en-US" dirty="0"/>
              <a:t>이 </a:t>
            </a:r>
            <a:r>
              <a:rPr lang="ko-KR" altLang="en-US" dirty="0" smtClean="0"/>
              <a:t>전위는 </a:t>
            </a:r>
            <a:r>
              <a:rPr lang="ko-KR" altLang="en-US" dirty="0" err="1" smtClean="0"/>
              <a:t>세포내액</a:t>
            </a:r>
            <a:r>
              <a:rPr lang="en-US" altLang="ko-KR" dirty="0"/>
              <a:t>(intercellular fluid)</a:t>
            </a:r>
            <a:r>
              <a:rPr lang="ko-KR" altLang="en-US" dirty="0"/>
              <a:t>과 </a:t>
            </a:r>
            <a:r>
              <a:rPr lang="ko-KR" altLang="en-US" dirty="0" err="1"/>
              <a:t>세포외액</a:t>
            </a:r>
            <a:r>
              <a:rPr lang="en-US" altLang="ko-KR" dirty="0"/>
              <a:t>(extracellular fluid)</a:t>
            </a:r>
            <a:r>
              <a:rPr lang="ko-KR" altLang="en-US" dirty="0"/>
              <a:t>을 </a:t>
            </a:r>
            <a:r>
              <a:rPr lang="ko-KR" altLang="en-US" dirty="0" smtClean="0"/>
              <a:t>구분하는 세포막</a:t>
            </a:r>
            <a:r>
              <a:rPr lang="en-US" altLang="ko-KR" dirty="0"/>
              <a:t>(cell membrane)</a:t>
            </a:r>
            <a:r>
              <a:rPr lang="ko-KR" altLang="en-US" dirty="0"/>
              <a:t>의 특성 때문에 </a:t>
            </a:r>
            <a:r>
              <a:rPr lang="ko-KR" altLang="en-US" dirty="0" smtClean="0"/>
              <a:t>발생한다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ko-KR" altLang="en-US" dirty="0" smtClean="0"/>
              <a:t>생체의 </a:t>
            </a:r>
            <a:r>
              <a:rPr lang="ko-KR" altLang="en-US" dirty="0"/>
              <a:t>조직과 체액은 전기 </a:t>
            </a:r>
            <a:r>
              <a:rPr lang="ko-KR" altLang="en-US" dirty="0" err="1"/>
              <a:t>전도성을</a:t>
            </a:r>
            <a:r>
              <a:rPr lang="ko-KR" altLang="en-US" dirty="0"/>
              <a:t> 가지고 있으므로 활성화된 세포 </a:t>
            </a:r>
            <a:r>
              <a:rPr lang="ko-KR" altLang="en-US" dirty="0" smtClean="0"/>
              <a:t>주위에는 전류가 흐른다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ko-KR" altLang="en-US" dirty="0" smtClean="0"/>
              <a:t>생체 </a:t>
            </a:r>
            <a:r>
              <a:rPr lang="ko-KR" altLang="en-US" dirty="0"/>
              <a:t>내에서의 정보 전달은 흥분자극에 의해 발생된 활동전위가 신경을 </a:t>
            </a:r>
            <a:r>
              <a:rPr lang="ko-KR" altLang="en-US" dirty="0" smtClean="0"/>
              <a:t>통해 전달됨으로 서 이루어진다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ko-KR" altLang="en-US" dirty="0" smtClean="0"/>
              <a:t>신경</a:t>
            </a:r>
            <a:r>
              <a:rPr lang="en-US" altLang="ko-KR" dirty="0"/>
              <a:t>·</a:t>
            </a:r>
            <a:r>
              <a:rPr lang="ko-KR" altLang="en-US" dirty="0"/>
              <a:t>근육세포의 흥분으로 말미암은 세포막의 일시적인 </a:t>
            </a:r>
            <a:r>
              <a:rPr lang="ko-KR" altLang="en-US" dirty="0" smtClean="0"/>
              <a:t>전위 변화 </a:t>
            </a:r>
            <a:r>
              <a:rPr lang="ko-KR" altLang="en-US" dirty="0"/>
              <a:t>혹은 </a:t>
            </a:r>
            <a:r>
              <a:rPr lang="ko-KR" altLang="en-US" dirty="0" smtClean="0"/>
              <a:t>동작 전위</a:t>
            </a:r>
            <a:endParaRPr lang="en-US" altLang="ko-KR" dirty="0" smtClean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ko-KR" altLang="en-US" dirty="0" smtClean="0"/>
              <a:t>활동 전위의 </a:t>
            </a:r>
            <a:r>
              <a:rPr lang="ko-KR" altLang="en-US" dirty="0"/>
              <a:t>전달은 인접한 부위의 세포를 흥분시켜서 이 흥분의 세기가 </a:t>
            </a:r>
            <a:r>
              <a:rPr lang="ko-KR" altLang="en-US" dirty="0" smtClean="0"/>
              <a:t>활동전위 </a:t>
            </a:r>
            <a:r>
              <a:rPr lang="ko-KR" altLang="en-US" dirty="0" err="1" smtClean="0"/>
              <a:t>문턱치보다</a:t>
            </a:r>
            <a:r>
              <a:rPr lang="ko-KR" altLang="en-US" dirty="0" smtClean="0"/>
              <a:t> </a:t>
            </a:r>
            <a:r>
              <a:rPr lang="ko-KR" altLang="en-US" dirty="0"/>
              <a:t>크면 새로운 활동전위가 발생되어 인접부위의 세포로 </a:t>
            </a:r>
            <a:r>
              <a:rPr lang="ko-KR" altLang="en-US" dirty="0" smtClean="0"/>
              <a:t>전달된다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539" y="3789040"/>
            <a:ext cx="3852922" cy="246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119437" y="6278253"/>
            <a:ext cx="36671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【 </a:t>
            </a:r>
            <a:r>
              <a:rPr lang="ko-KR" altLang="en-US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신경 세포의 구조와 활동 전위의 전파 </a:t>
            </a:r>
            <a:r>
              <a:rPr lang="en-US" altLang="ko-KR" sz="105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】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82723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각종 연산 회로 </a:t>
            </a:r>
            <a:r>
              <a:rPr lang="en-US" altLang="ko-KR" dirty="0"/>
              <a:t>– </a:t>
            </a:r>
            <a:r>
              <a:rPr lang="ko-KR" altLang="en-US" dirty="0"/>
              <a:t>계측 증폭기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39F24-77E3-452E-BE2F-B552202E1904}" type="slidenum">
              <a:rPr lang="ko-KR" altLang="en-US" smtClean="0"/>
              <a:pPr>
                <a:defRPr/>
              </a:pPr>
              <a:t>30</a:t>
            </a:fld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631825" y="1052736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계측 증폭기 </a:t>
            </a:r>
            <a:r>
              <a:rPr lang="en-US" altLang="ko-KR" sz="1200" b="1" dirty="0" smtClean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(Instrument Amplifier)</a:t>
            </a:r>
            <a:endParaRPr lang="ko-KR" altLang="en-US" sz="1200" b="1" dirty="0">
              <a:solidFill>
                <a:srgbClr val="3333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36023"/>
              </p:ext>
            </p:extLst>
          </p:nvPr>
        </p:nvGraphicFramePr>
        <p:xfrm>
          <a:off x="5313040" y="1557338"/>
          <a:ext cx="260667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수식" r:id="rId3" imgW="2171520" imgH="660240" progId="Equation.3">
                  <p:embed/>
                </p:oleObj>
              </mc:Choice>
              <mc:Fallback>
                <p:oleObj name="수식" r:id="rId3" imgW="217152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3040" y="1557338"/>
                        <a:ext cx="2606675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1918546"/>
              </p:ext>
            </p:extLst>
          </p:nvPr>
        </p:nvGraphicFramePr>
        <p:xfrm>
          <a:off x="5313040" y="2492896"/>
          <a:ext cx="314007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수식" r:id="rId5" imgW="2616120" imgH="482400" progId="Equation.3">
                  <p:embed/>
                </p:oleObj>
              </mc:Choice>
              <mc:Fallback>
                <p:oleObj name="수식" r:id="rId5" imgW="26161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3040" y="2492896"/>
                        <a:ext cx="3140075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2218629"/>
              </p:ext>
            </p:extLst>
          </p:nvPr>
        </p:nvGraphicFramePr>
        <p:xfrm>
          <a:off x="5313363" y="3356992"/>
          <a:ext cx="1892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수식" r:id="rId7" imgW="1574640" imgH="711000" progId="Equation.3">
                  <p:embed/>
                </p:oleObj>
              </mc:Choice>
              <mc:Fallback>
                <p:oleObj name="수식" r:id="rId7" imgW="157464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3363" y="3356992"/>
                        <a:ext cx="1892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160972"/>
              </p:ext>
            </p:extLst>
          </p:nvPr>
        </p:nvGraphicFramePr>
        <p:xfrm>
          <a:off x="5313363" y="4356362"/>
          <a:ext cx="2624137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수식" r:id="rId9" imgW="2184120" imgH="685800" progId="Equation.3">
                  <p:embed/>
                </p:oleObj>
              </mc:Choice>
              <mc:Fallback>
                <p:oleObj name="수식" r:id="rId9" imgW="218412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3363" y="4356362"/>
                        <a:ext cx="2624137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5068850"/>
              </p:ext>
            </p:extLst>
          </p:nvPr>
        </p:nvGraphicFramePr>
        <p:xfrm>
          <a:off x="5313363" y="5445224"/>
          <a:ext cx="2822575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수식" r:id="rId11" imgW="2349360" imgH="507960" progId="Equation.3">
                  <p:embed/>
                </p:oleObj>
              </mc:Choice>
              <mc:Fallback>
                <p:oleObj name="수식" r:id="rId11" imgW="23493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3363" y="5445224"/>
                        <a:ext cx="2822575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3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" y="1556792"/>
            <a:ext cx="4328160" cy="2179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4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3933056"/>
            <a:ext cx="4321175" cy="2176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97699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각종 연산 회로 </a:t>
            </a:r>
            <a:r>
              <a:rPr lang="en-US" altLang="ko-KR" dirty="0"/>
              <a:t>– </a:t>
            </a:r>
            <a:r>
              <a:rPr lang="ko-KR" altLang="en-US" dirty="0" err="1"/>
              <a:t>적분기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ko-KR" altLang="en-US" dirty="0"/>
              <a:t>미분기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39F24-77E3-452E-BE2F-B552202E1904}" type="slidenum">
              <a:rPr lang="ko-KR" altLang="en-US" smtClean="0"/>
              <a:pPr>
                <a:defRPr/>
              </a:pPr>
              <a:t>31</a:t>
            </a:fld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631825" y="1052736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반전 </a:t>
            </a:r>
            <a:r>
              <a:rPr lang="ko-KR" altLang="en-US" sz="1200" b="1" dirty="0" err="1" smtClean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적분기</a:t>
            </a:r>
            <a:r>
              <a:rPr lang="ko-KR" altLang="en-US" sz="1200" b="1" dirty="0" smtClean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(Inverting Integrator)</a:t>
            </a:r>
            <a:endParaRPr lang="ko-KR" altLang="en-US" sz="1200" b="1" dirty="0">
              <a:solidFill>
                <a:srgbClr val="3333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0379851"/>
              </p:ext>
            </p:extLst>
          </p:nvPr>
        </p:nvGraphicFramePr>
        <p:xfrm>
          <a:off x="5313040" y="1547813"/>
          <a:ext cx="2894012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수식" r:id="rId3" imgW="2412720" imgH="1447560" progId="Equation.3">
                  <p:embed/>
                </p:oleObj>
              </mc:Choice>
              <mc:Fallback>
                <p:oleObj name="수식" r:id="rId3" imgW="2412720" imgH="1447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3040" y="1547813"/>
                        <a:ext cx="2894012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" y="1329308"/>
            <a:ext cx="432816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" y="4065612"/>
            <a:ext cx="432816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31825" y="3800073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반전 </a:t>
            </a:r>
            <a:r>
              <a:rPr lang="ko-KR" altLang="en-US" sz="1200" b="1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</a:t>
            </a:r>
            <a:r>
              <a:rPr lang="ko-KR" altLang="en-US" sz="1200" b="1" dirty="0" smtClean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분기 </a:t>
            </a:r>
            <a:r>
              <a:rPr lang="en-US" altLang="ko-KR" sz="1200" b="1" dirty="0" smtClean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(Inverting </a:t>
            </a:r>
            <a:r>
              <a:rPr lang="en-US" altLang="ko-KR" sz="1200" b="1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Differentiator</a:t>
            </a:r>
            <a:r>
              <a:rPr lang="en-US" altLang="ko-KR" sz="1200" b="1" dirty="0" smtClean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b="1" dirty="0">
              <a:solidFill>
                <a:srgbClr val="3333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2565570"/>
              </p:ext>
            </p:extLst>
          </p:nvPr>
        </p:nvGraphicFramePr>
        <p:xfrm>
          <a:off x="5313040" y="4932105"/>
          <a:ext cx="1400175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수식" r:id="rId7" imgW="1168200" imgH="1028520" progId="Equation.3">
                  <p:embed/>
                </p:oleObj>
              </mc:Choice>
              <mc:Fallback>
                <p:oleObj name="수식" r:id="rId7" imgW="1168200" imgH="1028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3040" y="4932105"/>
                        <a:ext cx="1400175" cy="1233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86034"/>
              </p:ext>
            </p:extLst>
          </p:nvPr>
        </p:nvGraphicFramePr>
        <p:xfrm>
          <a:off x="5313040" y="4267458"/>
          <a:ext cx="2206625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수식" r:id="rId9" imgW="1841400" imgH="393480" progId="Equation.3">
                  <p:embed/>
                </p:oleObj>
              </mc:Choice>
              <mc:Fallback>
                <p:oleObj name="수식" r:id="rId9" imgW="1841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3040" y="4267458"/>
                        <a:ext cx="2206625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30477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Filter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39F24-77E3-452E-BE2F-B552202E1904}" type="slidenum">
              <a:rPr lang="ko-KR" altLang="en-US" smtClean="0"/>
              <a:pPr>
                <a:defRPr/>
              </a:pPr>
              <a:t>32</a:t>
            </a:fld>
            <a:endParaRPr lang="en-US" altLang="ko-KR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09530" y="1052735"/>
            <a:ext cx="9286940" cy="2376265"/>
          </a:xfrm>
        </p:spPr>
        <p:txBody>
          <a:bodyPr/>
          <a:lstStyle/>
          <a:p>
            <a:r>
              <a:rPr lang="ko-KR" altLang="en-US" dirty="0"/>
              <a:t>연산증폭기를 사용하여 주파수에 선택적으로 작동하는 회로를 설계할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저역통과필터</a:t>
            </a:r>
            <a:r>
              <a:rPr lang="en-US" altLang="ko-KR" dirty="0"/>
              <a:t>(LPF) : </a:t>
            </a:r>
            <a:r>
              <a:rPr lang="ko-KR" altLang="en-US" dirty="0"/>
              <a:t>저주파 신호만을 통과시킨다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고역통과필터</a:t>
            </a:r>
            <a:r>
              <a:rPr lang="en-US" altLang="ko-KR" dirty="0"/>
              <a:t>(HPF) : </a:t>
            </a:r>
            <a:r>
              <a:rPr lang="ko-KR" altLang="en-US" dirty="0"/>
              <a:t>고주파 신호만을 통과시킨다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대역통과필터</a:t>
            </a:r>
            <a:r>
              <a:rPr lang="en-US" altLang="ko-KR" dirty="0"/>
              <a:t>(BPF) : </a:t>
            </a:r>
            <a:r>
              <a:rPr lang="ko-KR" altLang="en-US" dirty="0"/>
              <a:t>특정 주파수 대역의 신호만을 통과시킨다</a:t>
            </a:r>
          </a:p>
          <a:p>
            <a:pPr lvl="1"/>
            <a:r>
              <a:rPr lang="ko-KR" altLang="en-US" dirty="0"/>
              <a:t>대역저지필터</a:t>
            </a:r>
            <a:r>
              <a:rPr lang="en-US" altLang="ko-KR" dirty="0"/>
              <a:t>(BRF) : </a:t>
            </a:r>
            <a:r>
              <a:rPr lang="ko-KR" altLang="en-US" dirty="0"/>
              <a:t>특정 주파수 대역의 신호만을 걸러낸다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다양한 종류의 필터 회로들이 실용화 되어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Bessel Filter, Butterworth Filter, </a:t>
            </a:r>
            <a:r>
              <a:rPr lang="en-US" altLang="ko-KR" dirty="0" err="1"/>
              <a:t>Chebyshev</a:t>
            </a:r>
            <a:r>
              <a:rPr lang="en-US" altLang="ko-KR" dirty="0"/>
              <a:t> Filter</a:t>
            </a:r>
          </a:p>
          <a:p>
            <a:pPr lvl="1"/>
            <a:r>
              <a:rPr lang="ko-KR" altLang="en-US" dirty="0"/>
              <a:t>신호의 선형성은 </a:t>
            </a:r>
            <a:r>
              <a:rPr lang="en-US" altLang="ko-KR" dirty="0"/>
              <a:t>Butterworth Filter </a:t>
            </a:r>
            <a:r>
              <a:rPr lang="ko-KR" altLang="en-US" dirty="0"/>
              <a:t>가 가장 양호하다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889270"/>
              </p:ext>
            </p:extLst>
          </p:nvPr>
        </p:nvGraphicFramePr>
        <p:xfrm>
          <a:off x="560512" y="4077072"/>
          <a:ext cx="5349106" cy="10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비트맵 이미지" r:id="rId3" imgW="5761905" imgH="1085714" progId="Paint.Picture">
                  <p:embed/>
                </p:oleObj>
              </mc:Choice>
              <mc:Fallback>
                <p:oleObj name="비트맵 이미지" r:id="rId3" imgW="5761905" imgH="108571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512" y="4077072"/>
                        <a:ext cx="5349106" cy="10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184" y="1988840"/>
            <a:ext cx="2928937" cy="320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5336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차 </a:t>
            </a:r>
            <a:r>
              <a:rPr lang="en-US" altLang="ko-KR" dirty="0" smtClean="0"/>
              <a:t>Butterworth LPF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39F24-77E3-452E-BE2F-B552202E1904}" type="slidenum">
              <a:rPr lang="ko-KR" altLang="en-US" smtClean="0"/>
              <a:pPr>
                <a:defRPr/>
              </a:pPr>
              <a:t>33</a:t>
            </a:fld>
            <a:endParaRPr lang="en-US" altLang="ko-KR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09530" y="1052735"/>
            <a:ext cx="9286940" cy="2088233"/>
          </a:xfrm>
        </p:spPr>
        <p:txBody>
          <a:bodyPr/>
          <a:lstStyle/>
          <a:p>
            <a:r>
              <a:rPr lang="ko-KR" altLang="en-US" dirty="0"/>
              <a:t>차단주파수 </a:t>
            </a:r>
            <a:r>
              <a:rPr lang="en-US" altLang="ko-KR" dirty="0" err="1">
                <a:solidFill>
                  <a:srgbClr val="FF0000"/>
                </a:solidFill>
              </a:rPr>
              <a:t>f</a:t>
            </a:r>
            <a:r>
              <a:rPr lang="en-US" altLang="ko-KR" baseline="-25000" dirty="0" err="1">
                <a:solidFill>
                  <a:srgbClr val="FF0000"/>
                </a:solidFill>
              </a:rPr>
              <a:t>H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이상의</a:t>
            </a:r>
            <a:r>
              <a:rPr lang="ko-KR" altLang="en-US" dirty="0"/>
              <a:t> 주파수를 갖는 신호성분을 </a:t>
            </a:r>
            <a:r>
              <a:rPr lang="ko-KR" altLang="en-US" dirty="0">
                <a:solidFill>
                  <a:srgbClr val="FF0000"/>
                </a:solidFill>
              </a:rPr>
              <a:t>걸러내는</a:t>
            </a:r>
            <a:r>
              <a:rPr lang="ko-KR" altLang="en-US" dirty="0"/>
              <a:t> </a:t>
            </a:r>
            <a:r>
              <a:rPr lang="ko-KR" altLang="en-US" dirty="0" err="1"/>
              <a:t>저역통과필터</a:t>
            </a:r>
            <a:endParaRPr lang="ko-KR" altLang="en-US" dirty="0"/>
          </a:p>
          <a:p>
            <a:r>
              <a:rPr lang="en-US" altLang="ko-KR" dirty="0"/>
              <a:t>1</a:t>
            </a:r>
            <a:r>
              <a:rPr lang="ko-KR" altLang="en-US" dirty="0"/>
              <a:t>차 </a:t>
            </a:r>
            <a:r>
              <a:rPr lang="en-US" altLang="ko-KR" dirty="0"/>
              <a:t>Butterworth : </a:t>
            </a:r>
            <a:r>
              <a:rPr lang="ko-KR" altLang="en-US" dirty="0"/>
              <a:t>차단특성은 </a:t>
            </a:r>
            <a:r>
              <a:rPr lang="en-US" altLang="ko-KR" dirty="0"/>
              <a:t>decade</a:t>
            </a:r>
            <a:r>
              <a:rPr lang="ko-KR" altLang="en-US" dirty="0"/>
              <a:t>당 </a:t>
            </a:r>
            <a:r>
              <a:rPr lang="en-US" altLang="ko-KR" dirty="0"/>
              <a:t>-20dB</a:t>
            </a:r>
          </a:p>
          <a:p>
            <a:r>
              <a:rPr lang="ko-KR" altLang="en-US" dirty="0"/>
              <a:t>설계순서</a:t>
            </a:r>
          </a:p>
          <a:p>
            <a:pPr lvl="1"/>
            <a:r>
              <a:rPr lang="ko-KR" altLang="en-US" dirty="0"/>
              <a:t>차단주파수 </a:t>
            </a:r>
            <a:r>
              <a:rPr lang="en-US" altLang="ko-KR" dirty="0" err="1"/>
              <a:t>f</a:t>
            </a:r>
            <a:r>
              <a:rPr lang="en-US" altLang="ko-KR" baseline="-25000" dirty="0" err="1"/>
              <a:t>H</a:t>
            </a:r>
            <a:r>
              <a:rPr lang="ko-KR" altLang="en-US" dirty="0"/>
              <a:t>를 선정한다</a:t>
            </a:r>
          </a:p>
          <a:p>
            <a:pPr lvl="1"/>
            <a:r>
              <a:rPr lang="en-US" altLang="ko-KR" dirty="0"/>
              <a:t>1 </a:t>
            </a:r>
            <a:r>
              <a:rPr lang="en-US" altLang="ko-KR" dirty="0">
                <a:latin typeface="Symbol" pitchFamily="18" charset="2"/>
              </a:rPr>
              <a:t>m</a:t>
            </a:r>
            <a:r>
              <a:rPr lang="en-US" altLang="ko-KR" dirty="0"/>
              <a:t>F </a:t>
            </a:r>
            <a:r>
              <a:rPr lang="ko-KR" altLang="en-US" dirty="0"/>
              <a:t>이하의 범위에서 </a:t>
            </a:r>
            <a:r>
              <a:rPr lang="ko-KR" altLang="en-US" dirty="0" err="1"/>
              <a:t>커패시터를</a:t>
            </a:r>
            <a:r>
              <a:rPr lang="ko-KR" altLang="en-US" dirty="0"/>
              <a:t> 선정한다</a:t>
            </a:r>
            <a:r>
              <a:rPr lang="en-US" altLang="ko-KR" dirty="0"/>
              <a:t>(0.1 </a:t>
            </a:r>
            <a:r>
              <a:rPr lang="en-US" altLang="ko-KR" dirty="0">
                <a:latin typeface="Symbol" pitchFamily="18" charset="2"/>
              </a:rPr>
              <a:t>m</a:t>
            </a:r>
            <a:r>
              <a:rPr lang="en-US" altLang="ko-KR" dirty="0"/>
              <a:t>F </a:t>
            </a:r>
            <a:r>
              <a:rPr lang="ko-KR" altLang="en-US" dirty="0"/>
              <a:t>정도면 적당하다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R </a:t>
            </a:r>
            <a:r>
              <a:rPr lang="ko-KR" altLang="en-US" dirty="0"/>
              <a:t>값을  </a:t>
            </a:r>
            <a:r>
              <a:rPr lang="en-US" altLang="ko-KR" dirty="0" err="1"/>
              <a:t>f</a:t>
            </a:r>
            <a:r>
              <a:rPr lang="en-US" altLang="ko-KR" baseline="-25000" dirty="0" err="1"/>
              <a:t>H</a:t>
            </a:r>
            <a:r>
              <a:rPr lang="en-US" altLang="ko-KR" dirty="0"/>
              <a:t> </a:t>
            </a:r>
            <a:r>
              <a:rPr lang="ko-KR" altLang="en-US" dirty="0"/>
              <a:t>식으로부터 계산한다</a:t>
            </a:r>
          </a:p>
          <a:p>
            <a:pPr lvl="1"/>
            <a:r>
              <a:rPr lang="ko-KR" altLang="en-US" dirty="0"/>
              <a:t>통과대역에서의 이득 </a:t>
            </a:r>
            <a:r>
              <a:rPr lang="en-US" altLang="ko-KR" dirty="0"/>
              <a:t>A</a:t>
            </a:r>
            <a:r>
              <a:rPr lang="en-US" altLang="ko-KR" baseline="-25000" dirty="0"/>
              <a:t>F</a:t>
            </a:r>
            <a:r>
              <a:rPr lang="ko-KR" altLang="en-US" dirty="0"/>
              <a:t>를 계산하여 결정한다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518420"/>
              </p:ext>
            </p:extLst>
          </p:nvPr>
        </p:nvGraphicFramePr>
        <p:xfrm>
          <a:off x="344488" y="3788469"/>
          <a:ext cx="5473700" cy="191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비트맵 이미지" r:id="rId3" imgW="7085714" imgH="2476190" progId="Paint.Picture">
                  <p:embed/>
                </p:oleObj>
              </mc:Choice>
              <mc:Fallback>
                <p:oleObj name="비트맵 이미지" r:id="rId3" imgW="7085714" imgH="247619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8" y="3788469"/>
                        <a:ext cx="5473700" cy="191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128" y="3861048"/>
            <a:ext cx="3430588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4054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 </a:t>
            </a:r>
            <a:r>
              <a:rPr lang="en-US" altLang="ko-KR" dirty="0"/>
              <a:t>Butterworth </a:t>
            </a:r>
            <a:r>
              <a:rPr lang="en-US" altLang="ko-KR" dirty="0" smtClean="0"/>
              <a:t>HPF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39F24-77E3-452E-BE2F-B552202E1904}" type="slidenum">
              <a:rPr lang="ko-KR" altLang="en-US" smtClean="0"/>
              <a:pPr>
                <a:defRPr/>
              </a:pPr>
              <a:t>34</a:t>
            </a:fld>
            <a:endParaRPr lang="en-US" altLang="ko-KR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09530" y="1052735"/>
            <a:ext cx="9286940" cy="2376265"/>
          </a:xfrm>
        </p:spPr>
        <p:txBody>
          <a:bodyPr/>
          <a:lstStyle/>
          <a:p>
            <a:r>
              <a:rPr lang="ko-KR" altLang="en-US" dirty="0"/>
              <a:t>차단주파수 </a:t>
            </a:r>
            <a:r>
              <a:rPr lang="en-US" altLang="ko-KR" dirty="0" err="1">
                <a:solidFill>
                  <a:srgbClr val="FF0000"/>
                </a:solidFill>
              </a:rPr>
              <a:t>f</a:t>
            </a:r>
            <a:r>
              <a:rPr lang="en-US" altLang="ko-KR" baseline="-25000" dirty="0" err="1">
                <a:solidFill>
                  <a:srgbClr val="FF0000"/>
                </a:solidFill>
              </a:rPr>
              <a:t>L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이하</a:t>
            </a:r>
            <a:r>
              <a:rPr lang="ko-KR" altLang="en-US" dirty="0"/>
              <a:t>의 주파수를 갖는 신호성분을 </a:t>
            </a:r>
            <a:r>
              <a:rPr lang="ko-KR" altLang="en-US" dirty="0">
                <a:solidFill>
                  <a:srgbClr val="FF0000"/>
                </a:solidFill>
              </a:rPr>
              <a:t>걸러내는 </a:t>
            </a:r>
            <a:r>
              <a:rPr lang="ko-KR" altLang="en-US" dirty="0"/>
              <a:t>고역통과필터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차 </a:t>
            </a:r>
            <a:r>
              <a:rPr lang="en-US" altLang="ko-KR" dirty="0"/>
              <a:t>Butterworth : </a:t>
            </a:r>
            <a:r>
              <a:rPr lang="ko-KR" altLang="en-US" dirty="0"/>
              <a:t>차단특성은 </a:t>
            </a:r>
            <a:r>
              <a:rPr lang="en-US" altLang="ko-KR" dirty="0"/>
              <a:t>decade</a:t>
            </a:r>
            <a:r>
              <a:rPr lang="ko-KR" altLang="en-US" dirty="0"/>
              <a:t>당 </a:t>
            </a:r>
            <a:r>
              <a:rPr lang="en-US" altLang="ko-KR" dirty="0"/>
              <a:t>-20dB</a:t>
            </a:r>
          </a:p>
          <a:p>
            <a:r>
              <a:rPr lang="ko-KR" altLang="en-US" dirty="0"/>
              <a:t>설계순서</a:t>
            </a:r>
          </a:p>
          <a:p>
            <a:pPr lvl="1"/>
            <a:r>
              <a:rPr lang="ko-KR" altLang="en-US" dirty="0"/>
              <a:t>차단주파수 </a:t>
            </a:r>
            <a:r>
              <a:rPr lang="en-US" altLang="ko-KR" dirty="0" err="1"/>
              <a:t>f</a:t>
            </a:r>
            <a:r>
              <a:rPr lang="en-US" altLang="ko-KR" baseline="-25000" dirty="0" err="1"/>
              <a:t>L</a:t>
            </a:r>
            <a:r>
              <a:rPr lang="ko-KR" altLang="en-US" dirty="0"/>
              <a:t>을 선정한다</a:t>
            </a:r>
          </a:p>
          <a:p>
            <a:pPr lvl="1"/>
            <a:r>
              <a:rPr lang="en-US" altLang="ko-KR" dirty="0"/>
              <a:t>1 </a:t>
            </a:r>
            <a:r>
              <a:rPr lang="en-US" altLang="ko-KR" dirty="0">
                <a:latin typeface="Symbol" pitchFamily="18" charset="2"/>
              </a:rPr>
              <a:t>m</a:t>
            </a:r>
            <a:r>
              <a:rPr lang="en-US" altLang="ko-KR" dirty="0"/>
              <a:t>F </a:t>
            </a:r>
            <a:r>
              <a:rPr lang="ko-KR" altLang="en-US" dirty="0"/>
              <a:t>이하의 범위에서 </a:t>
            </a:r>
            <a:r>
              <a:rPr lang="ko-KR" altLang="en-US" dirty="0" err="1"/>
              <a:t>커패시터를</a:t>
            </a:r>
            <a:r>
              <a:rPr lang="ko-KR" altLang="en-US" dirty="0"/>
              <a:t> 선정한다</a:t>
            </a:r>
            <a:r>
              <a:rPr lang="en-US" altLang="ko-KR" dirty="0"/>
              <a:t>(0.1 </a:t>
            </a:r>
            <a:r>
              <a:rPr lang="en-US" altLang="ko-KR" dirty="0">
                <a:latin typeface="Symbol" pitchFamily="18" charset="2"/>
              </a:rPr>
              <a:t>m</a:t>
            </a:r>
            <a:r>
              <a:rPr lang="en-US" altLang="ko-KR" dirty="0"/>
              <a:t>F </a:t>
            </a:r>
            <a:r>
              <a:rPr lang="ko-KR" altLang="en-US" dirty="0"/>
              <a:t>정도면 적당하다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R </a:t>
            </a:r>
            <a:r>
              <a:rPr lang="ko-KR" altLang="en-US" dirty="0"/>
              <a:t>값을  </a:t>
            </a:r>
            <a:r>
              <a:rPr lang="en-US" altLang="ko-KR" dirty="0" err="1"/>
              <a:t>f</a:t>
            </a:r>
            <a:r>
              <a:rPr lang="en-US" altLang="ko-KR" baseline="-25000" dirty="0" err="1"/>
              <a:t>L</a:t>
            </a:r>
            <a:r>
              <a:rPr lang="en-US" altLang="ko-KR" dirty="0"/>
              <a:t> </a:t>
            </a:r>
            <a:r>
              <a:rPr lang="ko-KR" altLang="en-US" dirty="0"/>
              <a:t>식으로부터 계산한다</a:t>
            </a:r>
          </a:p>
          <a:p>
            <a:pPr lvl="1"/>
            <a:r>
              <a:rPr lang="ko-KR" altLang="en-US" dirty="0"/>
              <a:t>통과대역에서의 이득 </a:t>
            </a:r>
            <a:r>
              <a:rPr lang="en-US" altLang="ko-KR" dirty="0"/>
              <a:t>A</a:t>
            </a:r>
            <a:r>
              <a:rPr lang="en-US" altLang="ko-KR" baseline="-25000" dirty="0"/>
              <a:t>F</a:t>
            </a:r>
            <a:r>
              <a:rPr lang="ko-KR" altLang="en-US" dirty="0"/>
              <a:t>를 계산하여 결정한다</a:t>
            </a:r>
            <a:r>
              <a:rPr lang="en-US" altLang="ko-KR" dirty="0"/>
              <a:t>.</a:t>
            </a:r>
            <a:endParaRPr lang="en-US" altLang="ko-KR" sz="2000" dirty="0"/>
          </a:p>
          <a:p>
            <a:endParaRPr lang="ko-KR" altLang="en-US" dirty="0"/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292589"/>
              </p:ext>
            </p:extLst>
          </p:nvPr>
        </p:nvGraphicFramePr>
        <p:xfrm>
          <a:off x="272480" y="3709095"/>
          <a:ext cx="5581650" cy="213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비트맵 이미지" r:id="rId3" imgW="7114286" imgH="2723810" progId="Paint.Picture">
                  <p:embed/>
                </p:oleObj>
              </mc:Choice>
              <mc:Fallback>
                <p:oleObj name="비트맵 이미지" r:id="rId3" imgW="7114286" imgH="272381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80" y="3709095"/>
                        <a:ext cx="5581650" cy="213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120" y="3750822"/>
            <a:ext cx="3419475" cy="207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2020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BPF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39F24-77E3-452E-BE2F-B552202E1904}" type="slidenum">
              <a:rPr lang="ko-KR" altLang="en-US" smtClean="0"/>
              <a:pPr>
                <a:defRPr/>
              </a:pPr>
              <a:t>35</a:t>
            </a:fld>
            <a:endParaRPr lang="en-US" altLang="ko-KR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09530" y="1052735"/>
            <a:ext cx="9286940" cy="1152129"/>
          </a:xfrm>
        </p:spPr>
        <p:txBody>
          <a:bodyPr/>
          <a:lstStyle/>
          <a:p>
            <a:r>
              <a:rPr lang="ko-KR" altLang="en-US" dirty="0"/>
              <a:t>고역통과 필터와 </a:t>
            </a:r>
            <a:r>
              <a:rPr lang="ko-KR" altLang="en-US" dirty="0" err="1"/>
              <a:t>저역통과</a:t>
            </a:r>
            <a:r>
              <a:rPr lang="ko-KR" altLang="en-US" dirty="0"/>
              <a:t> 필터를 직렬로 연결하여 대역통과 필터를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f</a:t>
            </a:r>
            <a:r>
              <a:rPr lang="en-US" altLang="ko-KR" baseline="-25000" dirty="0" err="1"/>
              <a:t>L</a:t>
            </a:r>
            <a:r>
              <a:rPr lang="en-US" altLang="ko-KR" dirty="0"/>
              <a:t>=200Hz, </a:t>
            </a:r>
            <a:r>
              <a:rPr lang="en-US" altLang="ko-KR" dirty="0" err="1"/>
              <a:t>f</a:t>
            </a:r>
            <a:r>
              <a:rPr lang="en-US" altLang="ko-KR" baseline="-25000" dirty="0" err="1"/>
              <a:t>H</a:t>
            </a:r>
            <a:r>
              <a:rPr lang="en-US" altLang="ko-KR" dirty="0"/>
              <a:t>=2kHz </a:t>
            </a:r>
            <a:r>
              <a:rPr lang="ko-KR" altLang="en-US" dirty="0"/>
              <a:t>인 대역통과 필터를 설계한다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설계순서는 앞서의 각 필터의 설계순서와 동일하다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360054"/>
              </p:ext>
            </p:extLst>
          </p:nvPr>
        </p:nvGraphicFramePr>
        <p:xfrm>
          <a:off x="488504" y="3101677"/>
          <a:ext cx="4766268" cy="1986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비트맵 이미지" r:id="rId3" imgW="6516010" imgH="2715004" progId="Paint.Picture">
                  <p:embed/>
                </p:oleObj>
              </mc:Choice>
              <mc:Fallback>
                <p:oleObj name="비트맵 이미지" r:id="rId3" imgW="6516010" imgH="271500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504" y="3101677"/>
                        <a:ext cx="4766268" cy="19860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2084090"/>
            <a:ext cx="3467100" cy="203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4214515"/>
            <a:ext cx="3492500" cy="204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09202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39F24-77E3-452E-BE2F-B552202E1904}" type="slidenum">
              <a:rPr lang="ko-KR" altLang="en-US" smtClean="0"/>
              <a:pPr>
                <a:defRPr/>
              </a:pPr>
              <a:t>36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6297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39F24-77E3-452E-BE2F-B552202E1904}" type="slidenum">
              <a:rPr lang="ko-KR" altLang="en-US" smtClean="0"/>
              <a:pPr>
                <a:defRPr/>
              </a:pPr>
              <a:t>37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178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생체 전기 신호의 검출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39F24-77E3-452E-BE2F-B552202E1904}" type="slidenum">
              <a:rPr lang="ko-KR" altLang="en-US" smtClean="0"/>
              <a:pPr>
                <a:defRPr/>
              </a:pPr>
              <a:t>4</a:t>
            </a:fld>
            <a:endParaRPr lang="en-US" altLang="ko-KR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09530" y="1052735"/>
            <a:ext cx="9286940" cy="194421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생체전위전극 </a:t>
            </a:r>
            <a:r>
              <a:rPr lang="en-US" altLang="ko-KR" dirty="0"/>
              <a:t>: </a:t>
            </a:r>
            <a:r>
              <a:rPr lang="ko-KR" altLang="en-US" dirty="0"/>
              <a:t>인체 내에서의 전기적인 현상을 측정하기 </a:t>
            </a:r>
            <a:r>
              <a:rPr lang="ko-KR" altLang="en-US" dirty="0" smtClean="0"/>
              <a:t>위해서는 인체와 </a:t>
            </a:r>
            <a:r>
              <a:rPr lang="ko-KR" altLang="en-US" dirty="0"/>
              <a:t>전자 측정장치 사이를 연결시키는 전극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생체전위전극은 </a:t>
            </a:r>
            <a:r>
              <a:rPr lang="ko-KR" altLang="en-US" dirty="0"/>
              <a:t>인체와 측정회로 사이를 전기적으로 연결하여 </a:t>
            </a:r>
            <a:r>
              <a:rPr lang="ko-KR" altLang="en-US" dirty="0" smtClean="0"/>
              <a:t>전류를 흘린다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전극과 </a:t>
            </a:r>
            <a:r>
              <a:rPr lang="ko-KR" altLang="en-US" dirty="0"/>
              <a:t>피부 사이의 원활한 통전을 위해서 음이온을 포함하는 </a:t>
            </a:r>
            <a:r>
              <a:rPr lang="ko-KR" altLang="en-US" dirty="0" smtClean="0"/>
              <a:t>전해질 접착제를 사용한다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전극은 </a:t>
            </a:r>
            <a:r>
              <a:rPr lang="ko-KR" altLang="en-US" dirty="0"/>
              <a:t>전해질의 이온전류를 전기전류로 변환시키는 변환기로 </a:t>
            </a:r>
            <a:r>
              <a:rPr lang="ko-KR" altLang="en-US" dirty="0" smtClean="0"/>
              <a:t>작용한다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525" y="3356992"/>
            <a:ext cx="6252950" cy="2585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0550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EEG </a:t>
            </a:r>
            <a:r>
              <a:rPr lang="en-US" altLang="ko-KR" dirty="0"/>
              <a:t>: </a:t>
            </a:r>
            <a:r>
              <a:rPr lang="en-US" altLang="ko-KR" dirty="0" smtClean="0"/>
              <a:t>Electroencephalography #1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39F24-77E3-452E-BE2F-B552202E1904}" type="slidenum">
              <a:rPr lang="ko-KR" altLang="en-US" smtClean="0"/>
              <a:pPr>
                <a:defRPr/>
              </a:pPr>
              <a:t>5</a:t>
            </a:fld>
            <a:endParaRPr lang="en-US" altLang="ko-K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8" t="33537" r="3757" b="32069"/>
          <a:stretch/>
        </p:blipFill>
        <p:spPr bwMode="auto">
          <a:xfrm>
            <a:off x="1526302" y="3425338"/>
            <a:ext cx="6853396" cy="2379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15925" y="1374702"/>
            <a:ext cx="1296143" cy="1478234"/>
          </a:xfrm>
          <a:prstGeom prst="roundRect">
            <a:avLst>
              <a:gd name="adj" fmla="val 14609"/>
            </a:avLst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2700000" scaled="1"/>
            <a:tileRect/>
          </a:gradFill>
          <a:ln w="28575">
            <a:solidFill>
              <a:schemeClr val="accent3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44000" tIns="36000" rIns="144000" bIns="36000" rtlCol="0" anchor="ctr"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EEG </a:t>
            </a:r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란</a:t>
            </a: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28665" y="1374700"/>
            <a:ext cx="7540028" cy="1478236"/>
          </a:xfrm>
          <a:prstGeom prst="roundRect">
            <a:avLst>
              <a:gd name="adj" fmla="val 11418"/>
            </a:avLst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50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13500000" scaled="1"/>
            <a:tileRect/>
          </a:gradFill>
          <a:ln w="28575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 tIns="36000" rIns="180000" bIns="3600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뇌 피질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표면에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발생하는 신경 세포들의 동기화된 활동으로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발생하는 생체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내부의 전류 흐름을 두피에 부착된 전극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(electrode)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이용하여 측정하는 전기 신호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012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EEG : Electroencephalography </a:t>
            </a:r>
            <a:r>
              <a:rPr lang="en-US" altLang="ko-KR" dirty="0" smtClean="0"/>
              <a:t>#2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39F24-77E3-452E-BE2F-B552202E1904}" type="slidenum">
              <a:rPr lang="ko-KR" altLang="en-US" smtClean="0"/>
              <a:pPr>
                <a:defRPr/>
              </a:pPr>
              <a:t>6</a:t>
            </a:fld>
            <a:endParaRPr lang="en-US" altLang="ko-KR" dirty="0"/>
          </a:p>
        </p:txBody>
      </p:sp>
      <p:pic>
        <p:nvPicPr>
          <p:cNvPr id="5" name="_x190482752" descr="EMB000004503e0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12"/>
          <a:stretch/>
        </p:blipFill>
        <p:spPr bwMode="auto">
          <a:xfrm>
            <a:off x="3583918" y="3429000"/>
            <a:ext cx="2738166" cy="2703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12840" y="6237312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【 10-20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전극 표준안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】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5925" y="1005988"/>
            <a:ext cx="1296143" cy="2206988"/>
          </a:xfrm>
          <a:prstGeom prst="roundRect">
            <a:avLst>
              <a:gd name="adj" fmla="val 15344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28575"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rIns="108000" bIns="36000" rtlCol="0" anchor="ctr">
            <a:no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EEG</a:t>
            </a: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측정방</a:t>
            </a:r>
            <a:r>
              <a: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28665" y="1005989"/>
            <a:ext cx="7540028" cy="2206987"/>
          </a:xfrm>
          <a:prstGeom prst="roundRect">
            <a:avLst>
              <a:gd name="adj" fmla="val 10983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3500000" scaled="1"/>
            <a:tileRect/>
          </a:gradFill>
          <a:ln w="2857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 tIns="36000" rIns="180000" bIns="36000" rtlCol="0" anchor="ctr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EEG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신호의 주파수 범위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0 ~ 50 Hz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 주파수 성분에 대한 파워 스펙트럼 변화를 통해 뇌 상태 판단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뇌파 측정을 위한 전극 부착 위치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10-20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전극 표준안 사용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건식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채널 측정의 경우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보통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Fp1, Fp2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위치에 부착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610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28665" y="2063488"/>
            <a:ext cx="7540028" cy="2142649"/>
          </a:xfrm>
          <a:prstGeom prst="roundRect">
            <a:avLst>
              <a:gd name="adj" fmla="val 11418"/>
            </a:avLst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50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28575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 tIns="36000" rIns="180000" bIns="36000" rtlCol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BCI : Brain Computer Interface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39F24-77E3-452E-BE2F-B552202E1904}" type="slidenum">
              <a:rPr lang="ko-KR" altLang="en-US" smtClean="0"/>
              <a:pPr>
                <a:defRPr/>
              </a:pPr>
              <a:t>7</a:t>
            </a:fld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415925" y="2063489"/>
            <a:ext cx="1296143" cy="2142647"/>
          </a:xfrm>
          <a:prstGeom prst="roundRect">
            <a:avLst>
              <a:gd name="adj" fmla="val 14609"/>
            </a:avLst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2700000" scaled="1"/>
            <a:tileRect/>
          </a:gradFill>
          <a:ln w="28575">
            <a:solidFill>
              <a:schemeClr val="accent3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44000" tIns="36000" rIns="144000" bIns="360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BCI</a:t>
            </a:r>
          </a:p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구</a:t>
            </a:r>
            <a:r>
              <a: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성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5925" y="4440272"/>
            <a:ext cx="1296143" cy="1943695"/>
          </a:xfrm>
          <a:prstGeom prst="roundRect">
            <a:avLst>
              <a:gd name="adj" fmla="val 14609"/>
            </a:avLst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28575"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과 제</a:t>
            </a:r>
            <a:endParaRPr lang="en-US" altLang="ko-KR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적용범</a:t>
            </a:r>
            <a:r>
              <a: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28665" y="4440273"/>
            <a:ext cx="7540028" cy="1943694"/>
          </a:xfrm>
          <a:prstGeom prst="roundRect">
            <a:avLst>
              <a:gd name="adj" fmla="val 11418"/>
            </a:avLst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3500000" scaled="1"/>
            <a:tileRect/>
          </a:gradFill>
          <a:ln w="28575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 tIns="72000" rIns="180000" bIns="72000" rtlCol="0" anchor="ctr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뇌파를 측정하여 정보화 하는 </a:t>
            </a:r>
            <a:r>
              <a:rPr lang="en-US" altLang="ko-KR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SoC</a:t>
            </a:r>
            <a:r>
              <a:rPr lang="en-US" altLang="ko-KR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개발 </a:t>
            </a:r>
            <a:r>
              <a:rPr lang="en-US" altLang="ko-KR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전처리 과정에 해당</a:t>
            </a:r>
            <a:r>
              <a:rPr lang="en-US" altLang="ko-KR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두피 외부에서 뇌전도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(EEG)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뇌 신경 신호 측정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잡음제거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증폭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필터링을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통하여 분석 가능한 뇌파 정보 생성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연산 및 통신 기능 포함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5925" y="919878"/>
            <a:ext cx="1296143" cy="928008"/>
          </a:xfrm>
          <a:prstGeom prst="roundRect">
            <a:avLst>
              <a:gd name="adj" fmla="val 25632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28575"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44000" rIns="144000" bIns="36000" rtlCol="0" anchor="ctr">
            <a:no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BCI</a:t>
            </a:r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28665" y="919879"/>
            <a:ext cx="7540028" cy="928007"/>
          </a:xfrm>
          <a:prstGeom prst="roundRect">
            <a:avLst>
              <a:gd name="adj" fmla="val 23029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3500000" scaled="1"/>
            <a:tileRect/>
          </a:gradFill>
          <a:ln w="2857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 tIns="72000" rIns="180000" bIns="72000" rtlCol="0" anchor="ctr">
            <a:no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인간의 뇌를 기계와 연결하여 뇌 신경 신호를 실시간으로 해석하고 활용하여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인간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능력을 증진시키는 융합 기술</a:t>
            </a:r>
          </a:p>
        </p:txBody>
      </p:sp>
      <p:grpSp>
        <p:nvGrpSpPr>
          <p:cNvPr id="51" name="그룹 50"/>
          <p:cNvGrpSpPr/>
          <p:nvPr/>
        </p:nvGrpSpPr>
        <p:grpSpPr>
          <a:xfrm>
            <a:off x="2276004" y="2266949"/>
            <a:ext cx="6941634" cy="1818905"/>
            <a:chOff x="2276004" y="2247899"/>
            <a:chExt cx="6941634" cy="1818905"/>
          </a:xfrm>
        </p:grpSpPr>
        <p:pic>
          <p:nvPicPr>
            <p:cNvPr id="1028" name="Picture 4" descr="뇌에 대한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6004" y="3212976"/>
              <a:ext cx="1368152" cy="853828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모서리가 둥근 직사각형 23"/>
            <p:cNvSpPr/>
            <p:nvPr/>
          </p:nvSpPr>
          <p:spPr>
            <a:xfrm>
              <a:off x="3036837" y="2282380"/>
              <a:ext cx="4461534" cy="689615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accent4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3161544" y="2375159"/>
              <a:ext cx="4212121" cy="504056"/>
              <a:chOff x="3152800" y="2375159"/>
              <a:chExt cx="4212121" cy="504056"/>
            </a:xfrm>
          </p:grpSpPr>
          <p:sp>
            <p:nvSpPr>
              <p:cNvPr id="3" name="모서리가 둥근 직사각형 2"/>
              <p:cNvSpPr/>
              <p:nvPr/>
            </p:nvSpPr>
            <p:spPr>
              <a:xfrm>
                <a:off x="3152800" y="2375159"/>
                <a:ext cx="1259793" cy="504056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chemeClr val="accent5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전처</a:t>
                </a:r>
                <a:r>
                  <a:rPr lang="ko-KR" altLang="en-US" sz="1400" b="1" dirty="0">
                    <a:solidFill>
                      <a:schemeClr val="accent5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리</a:t>
                </a:r>
              </a:p>
            </p:txBody>
          </p:sp>
          <p:sp>
            <p:nvSpPr>
              <p:cNvPr id="16" name="모서리가 둥근 직사각형 15"/>
              <p:cNvSpPr/>
              <p:nvPr/>
            </p:nvSpPr>
            <p:spPr>
              <a:xfrm>
                <a:off x="4628964" y="2375159"/>
                <a:ext cx="1259793" cy="504056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chemeClr val="accent5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특징추출</a:t>
                </a:r>
                <a:endParaRPr lang="ko-KR" altLang="en-US" sz="1400" b="1" dirty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" name="모서리가 둥근 직사각형 16"/>
              <p:cNvSpPr/>
              <p:nvPr/>
            </p:nvSpPr>
            <p:spPr>
              <a:xfrm>
                <a:off x="6105128" y="2375159"/>
                <a:ext cx="1259793" cy="504056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chemeClr val="accent5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분류기 생성</a:t>
                </a:r>
                <a:endParaRPr lang="ko-KR" altLang="en-US" sz="1400" b="1" dirty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6" name="직선 화살표 연결선 5"/>
              <p:cNvCxnSpPr>
                <a:stCxn id="3" idx="3"/>
                <a:endCxn id="16" idx="1"/>
              </p:cNvCxnSpPr>
              <p:nvPr/>
            </p:nvCxnSpPr>
            <p:spPr>
              <a:xfrm>
                <a:off x="4412593" y="2627187"/>
                <a:ext cx="216371" cy="0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/>
              <p:cNvCxnSpPr>
                <a:stCxn id="16" idx="3"/>
                <a:endCxn id="17" idx="1"/>
              </p:cNvCxnSpPr>
              <p:nvPr/>
            </p:nvCxnSpPr>
            <p:spPr>
              <a:xfrm>
                <a:off x="5888757" y="2627187"/>
                <a:ext cx="216371" cy="0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그룹 38"/>
            <p:cNvGrpSpPr/>
            <p:nvPr/>
          </p:nvGrpSpPr>
          <p:grpSpPr>
            <a:xfrm>
              <a:off x="8087444" y="2247899"/>
              <a:ext cx="1130194" cy="1818905"/>
              <a:chOff x="8049344" y="2247899"/>
              <a:chExt cx="1130194" cy="1818905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pic>
            <p:nvPicPr>
              <p:cNvPr id="1037" name="Picture 13" descr="스마트폰에 대한 이미지 검색결과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134302"/>
              <a:stretch/>
            </p:blipFill>
            <p:spPr bwMode="auto">
              <a:xfrm>
                <a:off x="8049344" y="2247899"/>
                <a:ext cx="1130194" cy="1818905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033" name="Picture 9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49344" y="2322639"/>
                <a:ext cx="1130194" cy="8903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38" name="아래쪽 화살표 37"/>
            <p:cNvSpPr/>
            <p:nvPr/>
          </p:nvSpPr>
          <p:spPr>
            <a:xfrm rot="16200000">
              <a:off x="3855748" y="3309022"/>
              <a:ext cx="484634" cy="780229"/>
            </a:xfrm>
            <a:prstGeom prst="downArrow">
              <a:avLst/>
            </a:prstGeom>
            <a:gradFill flip="none" rotWithShape="1">
              <a:gsLst>
                <a:gs pos="0">
                  <a:schemeClr val="accent6">
                    <a:shade val="30000"/>
                    <a:satMod val="115000"/>
                  </a:schemeClr>
                </a:gs>
                <a:gs pos="50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아래쪽 화살표 44"/>
            <p:cNvSpPr/>
            <p:nvPr/>
          </p:nvSpPr>
          <p:spPr>
            <a:xfrm rot="16200000">
              <a:off x="7583386" y="3517138"/>
              <a:ext cx="484634" cy="363998"/>
            </a:xfrm>
            <a:prstGeom prst="downArrow">
              <a:avLst/>
            </a:prstGeom>
            <a:gradFill flip="none" rotWithShape="1">
              <a:gsLst>
                <a:gs pos="0">
                  <a:schemeClr val="accent6">
                    <a:shade val="30000"/>
                    <a:satMod val="115000"/>
                  </a:schemeClr>
                </a:gs>
                <a:gs pos="50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굽은 화살표 39"/>
            <p:cNvSpPr/>
            <p:nvPr/>
          </p:nvSpPr>
          <p:spPr>
            <a:xfrm>
              <a:off x="2397325" y="2375159"/>
              <a:ext cx="592791" cy="782192"/>
            </a:xfrm>
            <a:prstGeom prst="bentArrow">
              <a:avLst>
                <a:gd name="adj1" fmla="val 33575"/>
                <a:gd name="adj2" fmla="val 41352"/>
                <a:gd name="adj3" fmla="val 40928"/>
                <a:gd name="adj4" fmla="val 38457"/>
              </a:avLst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50" name="그룹 49"/>
            <p:cNvGrpSpPr/>
            <p:nvPr/>
          </p:nvGrpSpPr>
          <p:grpSpPr>
            <a:xfrm>
              <a:off x="4552381" y="3354329"/>
              <a:ext cx="2968849" cy="689615"/>
              <a:chOff x="4552381" y="3278129"/>
              <a:chExt cx="2968849" cy="689615"/>
            </a:xfrm>
          </p:grpSpPr>
          <p:sp>
            <p:nvSpPr>
              <p:cNvPr id="55" name="모서리가 둥근 직사각형 54"/>
              <p:cNvSpPr/>
              <p:nvPr/>
            </p:nvSpPr>
            <p:spPr>
              <a:xfrm>
                <a:off x="4552381" y="3278129"/>
                <a:ext cx="2968849" cy="68961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6">
                      <a:shade val="30000"/>
                      <a:satMod val="115000"/>
                    </a:schemeClr>
                  </a:gs>
                  <a:gs pos="50000">
                    <a:schemeClr val="accent6">
                      <a:shade val="67500"/>
                      <a:satMod val="115000"/>
                    </a:schemeClr>
                  </a:gs>
                  <a:gs pos="100000">
                    <a:schemeClr val="accent6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>
                  <a:solidFill>
                    <a:schemeClr val="accent4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49" name="그룹 48"/>
              <p:cNvGrpSpPr/>
              <p:nvPr/>
            </p:nvGrpSpPr>
            <p:grpSpPr>
              <a:xfrm>
                <a:off x="4637708" y="3370908"/>
                <a:ext cx="2735957" cy="504056"/>
                <a:chOff x="4637708" y="3393768"/>
                <a:chExt cx="2735957" cy="504056"/>
              </a:xfrm>
            </p:grpSpPr>
            <p:sp>
              <p:nvSpPr>
                <p:cNvPr id="58" name="모서리가 둥근 직사각형 57"/>
                <p:cNvSpPr/>
                <p:nvPr/>
              </p:nvSpPr>
              <p:spPr>
                <a:xfrm>
                  <a:off x="4637708" y="3393768"/>
                  <a:ext cx="1259793" cy="504056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b="1" dirty="0" smtClean="0">
                      <a:solidFill>
                        <a:schemeClr val="accent6">
                          <a:lumMod val="75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분류기</a:t>
                  </a:r>
                  <a:endParaRPr lang="ko-KR" altLang="en-US" sz="1400" b="1" dirty="0"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59" name="모서리가 둥근 직사각형 58"/>
                <p:cNvSpPr/>
                <p:nvPr/>
              </p:nvSpPr>
              <p:spPr>
                <a:xfrm>
                  <a:off x="6113872" y="3393768"/>
                  <a:ext cx="1259793" cy="504056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ko-KR" altLang="en-US" sz="1400" b="1" dirty="0" smtClean="0">
                      <a:solidFill>
                        <a:schemeClr val="accent6">
                          <a:lumMod val="75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피드백</a:t>
                  </a:r>
                  <a:endParaRPr lang="en-US" altLang="ko-KR" sz="1400" b="1" dirty="0" smtClean="0"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r>
                    <a:rPr lang="ko-KR" altLang="en-US" sz="1400" b="1" dirty="0" smtClean="0">
                      <a:solidFill>
                        <a:schemeClr val="accent6">
                          <a:lumMod val="75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어플리케이</a:t>
                  </a:r>
                  <a:r>
                    <a:rPr lang="ko-KR" altLang="en-US" sz="1400" b="1" dirty="0">
                      <a:solidFill>
                        <a:schemeClr val="accent6">
                          <a:lumMod val="75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션</a:t>
                  </a:r>
                </a:p>
              </p:txBody>
            </p:sp>
            <p:cxnSp>
              <p:nvCxnSpPr>
                <p:cNvPr id="61" name="직선 화살표 연결선 60"/>
                <p:cNvCxnSpPr>
                  <a:stCxn id="58" idx="3"/>
                  <a:endCxn id="59" idx="1"/>
                </p:cNvCxnSpPr>
                <p:nvPr/>
              </p:nvCxnSpPr>
              <p:spPr>
                <a:xfrm>
                  <a:off x="5897501" y="3645796"/>
                  <a:ext cx="216371" cy="0"/>
                </a:xfrm>
                <a:prstGeom prst="straightConnector1">
                  <a:avLst/>
                </a:prstGeom>
                <a:ln w="28575"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6" name="아래쪽 화살표 65"/>
            <p:cNvSpPr/>
            <p:nvPr/>
          </p:nvSpPr>
          <p:spPr>
            <a:xfrm>
              <a:off x="4718608" y="3034476"/>
              <a:ext cx="1097992" cy="272604"/>
            </a:xfrm>
            <a:prstGeom prst="downArrow">
              <a:avLst>
                <a:gd name="adj1" fmla="val 45662"/>
                <a:gd name="adj2" fmla="val 67226"/>
              </a:avLst>
            </a:prstGeom>
            <a:gradFill flip="none" rotWithShape="1">
              <a:gsLst>
                <a:gs pos="0">
                  <a:schemeClr val="accent6">
                    <a:shade val="30000"/>
                    <a:satMod val="115000"/>
                  </a:schemeClr>
                </a:gs>
                <a:gs pos="50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09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관련 기술 정책 동향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39F24-77E3-452E-BE2F-B552202E1904}" type="slidenum">
              <a:rPr lang="ko-KR" altLang="en-US" smtClean="0"/>
              <a:pPr>
                <a:defRPr/>
              </a:pPr>
              <a:t>8</a:t>
            </a:fld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437307" y="1005989"/>
            <a:ext cx="9031386" cy="1158598"/>
          </a:xfrm>
          <a:prstGeom prst="roundRect">
            <a:avLst>
              <a:gd name="adj" fmla="val 14871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2700000" scaled="1"/>
            <a:tileRect/>
          </a:gradFill>
          <a:ln w="28575">
            <a:solidFill>
              <a:schemeClr val="accent1"/>
            </a:solidFill>
          </a:ln>
        </p:spPr>
        <p:txBody>
          <a:bodyPr wrap="square" lIns="180000" tIns="252000" rIns="180000" bIns="72000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세계 경제 포럼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 유망기술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(‘14), MIT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테크놀로지 리뷰의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 차세대 기술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(‘11)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한국 과학 기술 기획 평가원의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 유망기술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(‘09)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2521" y="836712"/>
            <a:ext cx="6048671" cy="395505"/>
          </a:xfrm>
          <a:prstGeom prst="roundRect">
            <a:avLst>
              <a:gd name="adj" fmla="val 29382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28575"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44000" rIns="144000" bIns="36000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다수의 연구기관에서 유망 기술로 선정될 정도로 중요성 대두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8" name="Picture 4" descr="미국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16" y="2377422"/>
            <a:ext cx="1263252" cy="8421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928664" y="2348505"/>
            <a:ext cx="7540028" cy="900000"/>
          </a:xfrm>
          <a:prstGeom prst="roundRect">
            <a:avLst>
              <a:gd name="adj" fmla="val 21937"/>
            </a:avLst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50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0" scaled="1"/>
            <a:tileRect/>
          </a:gradFill>
          <a:ln w="28575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 tIns="72000" rIns="180000" bIns="72000" rtlCol="0" anchor="ctr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BRAIN (</a:t>
            </a: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Brain Research through Advancing Innovative </a:t>
            </a:r>
            <a:r>
              <a:rPr lang="en-US" altLang="ko-KR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Neuro-technologies) Initiative </a:t>
            </a: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실시 </a:t>
            </a:r>
            <a:r>
              <a:rPr lang="en-US" altLang="ko-KR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(‘13)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28664" y="3425198"/>
            <a:ext cx="7540028" cy="900000"/>
          </a:xfrm>
          <a:prstGeom prst="roundRect">
            <a:avLst>
              <a:gd name="adj" fmla="val 21807"/>
            </a:avLst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50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0" scaled="1"/>
          </a:gradFill>
          <a:ln w="28575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 tIns="72000" rIns="180000" bIns="72000" rtlCol="0" anchor="ctr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</a:t>
            </a:r>
            <a:r>
              <a:rPr lang="en-US" altLang="ko-KR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‘Future BNCI’ </a:t>
            </a: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프로그램의 성공</a:t>
            </a:r>
            <a:endParaRPr lang="en-US" altLang="ko-KR" sz="15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‘BNCI Horizon 2020 : The Future of Brain/Neural Computer Interaction’ </a:t>
            </a: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다시 시작하여 </a:t>
            </a:r>
            <a:r>
              <a:rPr lang="en-US" altLang="ko-KR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BCI </a:t>
            </a: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연구 지원</a:t>
            </a:r>
            <a:endParaRPr lang="en-US" altLang="ko-KR" sz="15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28664" y="4501891"/>
            <a:ext cx="7540028" cy="900000"/>
          </a:xfrm>
          <a:prstGeom prst="roundRect">
            <a:avLst>
              <a:gd name="adj" fmla="val 22559"/>
            </a:avLst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50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0" scaled="1"/>
          </a:gradFill>
          <a:ln w="28575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 tIns="72000" rIns="180000" bIns="72000" rtlCol="0" anchor="ctr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 </a:t>
            </a: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세기를 </a:t>
            </a:r>
            <a:r>
              <a:rPr lang="en-US" altLang="ko-KR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뇌 연구의 세기 </a:t>
            </a:r>
            <a:r>
              <a:rPr lang="en-US" altLang="ko-KR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(Century of Brain)’ </a:t>
            </a: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선언</a:t>
            </a:r>
            <a:endParaRPr lang="en-US" altLang="ko-KR" sz="15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뇌 신경계 기능</a:t>
            </a:r>
            <a:r>
              <a:rPr lang="en-US" altLang="ko-KR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뇌 손상 치료 기술 개발</a:t>
            </a:r>
            <a:r>
              <a:rPr lang="en-US" altLang="ko-KR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뇌 기능 및 응용을 위한 연구 추진</a:t>
            </a:r>
            <a:endParaRPr lang="en-US" altLang="ko-KR" sz="15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28663" y="5578584"/>
            <a:ext cx="7540028" cy="900000"/>
          </a:xfrm>
          <a:prstGeom prst="roundRect">
            <a:avLst>
              <a:gd name="adj" fmla="val 23416"/>
            </a:avLst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50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0" scaled="1"/>
          </a:gradFill>
          <a:ln w="28575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 tIns="72000" rIns="180000" bIns="72000" rtlCol="0" anchor="ctr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lang="en-US" altLang="ko-KR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 뇌 연구 촉진 기본 계획 </a:t>
            </a:r>
            <a:r>
              <a:rPr lang="en-US" altLang="ko-KR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(‘08~’17)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뇌파를 이용하여 뇌 질환 진단</a:t>
            </a:r>
            <a:r>
              <a:rPr lang="en-US" altLang="ko-KR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인지 기능 측정을 위한 다양한 연구 수행</a:t>
            </a:r>
            <a:endParaRPr lang="en-US" altLang="ko-KR" sz="15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국내 의료기업체의 영세성 </a:t>
            </a:r>
            <a:r>
              <a:rPr lang="en-US" altLang="ko-KR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 </a:t>
            </a:r>
            <a:r>
              <a:rPr lang="ko-KR" altLang="en-US" sz="15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기술들의 상용화 어려움</a:t>
            </a:r>
            <a:endParaRPr lang="en-US" altLang="ko-KR" sz="15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38" name="Picture 14" descr="EU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96" y="3453972"/>
            <a:ext cx="1260872" cy="8424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일본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4" y="4531411"/>
            <a:ext cx="1261443" cy="8409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96" y="5609220"/>
            <a:ext cx="1260871" cy="8387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976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관련 기술 현황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전반적 기술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139F24-77E3-452E-BE2F-B552202E1904}" type="slidenum">
              <a:rPr lang="ko-KR" altLang="en-US" smtClean="0"/>
              <a:pPr>
                <a:defRPr/>
              </a:pPr>
              <a:t>9</a:t>
            </a:fld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415925" y="1008721"/>
            <a:ext cx="4321175" cy="504056"/>
          </a:xfrm>
          <a:prstGeom prst="roundRect">
            <a:avLst>
              <a:gd name="adj" fmla="val 35239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28575">
            <a:solidFill>
              <a:schemeClr val="tx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44000" tIns="36000" rIns="144000" bIns="36000" rtlCol="0" anchor="ctr">
            <a:no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기술 개발 초기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5925" y="1703447"/>
            <a:ext cx="4321175" cy="4633866"/>
          </a:xfrm>
          <a:prstGeom prst="roundRect">
            <a:avLst>
              <a:gd name="adj" fmla="val 3814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3500000" scaled="1"/>
            <a:tileRect/>
          </a:gradFill>
          <a:ln w="28575"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44000" tIns="144000" rIns="144000" bIns="144000" rtlCol="0" anchor="t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의료적인 목적으로 활용이 제한</a:t>
            </a: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착용이 불편함</a:t>
            </a: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측정 기기 무거움</a:t>
            </a: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센서가 많이 부착됨</a:t>
            </a: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과잉행동장애 </a:t>
            </a:r>
            <a:r>
              <a:rPr lang="en-US" altLang="ko-KR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(ADHD) </a:t>
            </a:r>
            <a:r>
              <a:rPr lang="ko-KR" alt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아동</a:t>
            </a:r>
            <a:r>
              <a:rPr lang="en-US" altLang="ko-KR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중증 신체 장애인의 컨트롤 용으로 주로 사용</a:t>
            </a:r>
            <a:endParaRPr lang="en-US" altLang="ko-KR" sz="16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68900" y="1008721"/>
            <a:ext cx="4321175" cy="504056"/>
          </a:xfrm>
          <a:prstGeom prst="roundRect">
            <a:avLst>
              <a:gd name="adj" fmla="val 28627"/>
            </a:avLst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2700000" scaled="1"/>
            <a:tileRect/>
          </a:gradFill>
          <a:ln w="28575"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 rtlCol="0" anchor="ctr">
            <a:no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최근 기술 개발</a:t>
            </a:r>
            <a:endParaRPr lang="ko-KR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68899" y="1703447"/>
            <a:ext cx="4299793" cy="4633866"/>
          </a:xfrm>
          <a:prstGeom prst="roundRect">
            <a:avLst>
              <a:gd name="adj" fmla="val 3315"/>
            </a:avLst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3500000" scaled="1"/>
            <a:tileRect/>
          </a:gradFill>
          <a:ln w="28575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44000" tIns="144000" rIns="144000" bIns="144000" rtlCol="0" anchor="t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건식 능동 전극 채용</a:t>
            </a: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착용이 간편</a:t>
            </a: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가볍고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휴대 가능</a:t>
            </a: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헤드셋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형태</a:t>
            </a: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저렴한 판매 가격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보급형</a:t>
            </a: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다양한 용도로 활용이 확대</a:t>
            </a:r>
            <a:endParaRPr lang="en-US" altLang="ko-KR" sz="16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 descr="뇌파 측정 의료기에 대한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455" r="-15705"/>
          <a:stretch/>
        </p:blipFill>
        <p:spPr bwMode="auto">
          <a:xfrm>
            <a:off x="706502" y="4514451"/>
            <a:ext cx="1769465" cy="1318805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28" name="Picture 4" descr="뇌파 측정 의료기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075" y="4514451"/>
            <a:ext cx="1769467" cy="131880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뇌파 측정에 대한 이미지 검색결과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470" r="-17470" b="4852"/>
          <a:stretch/>
        </p:blipFill>
        <p:spPr bwMode="auto">
          <a:xfrm>
            <a:off x="5445748" y="4514451"/>
            <a:ext cx="1769466" cy="1318806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36" name="Picture 12" descr="뇌파 측정에 대한 이미지 검색결과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086" r="-17086"/>
          <a:stretch/>
        </p:blipFill>
        <p:spPr bwMode="auto">
          <a:xfrm>
            <a:off x="7397321" y="4514451"/>
            <a:ext cx="1769467" cy="1318806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116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_Office 테마">
      <a:majorFont>
        <a:latin typeface="휴먼엑스포"/>
        <a:ea typeface="휴먼엑스포"/>
        <a:cs typeface=""/>
      </a:majorFont>
      <a:minorFont>
        <a:latin typeface="휴먼엑스포"/>
        <a:ea typeface="휴먼엑스포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33979</TotalTime>
  <Words>3298</Words>
  <Application>Microsoft Office PowerPoint</Application>
  <PresentationFormat>A4 용지(210x297mm)</PresentationFormat>
  <Paragraphs>434</Paragraphs>
  <Slides>37</Slides>
  <Notes>7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37</vt:i4>
      </vt:variant>
    </vt:vector>
  </HeadingPairs>
  <TitlesOfParts>
    <vt:vector size="40" baseType="lpstr">
      <vt:lpstr>3_Office 테마</vt:lpstr>
      <vt:lpstr>수식</vt:lpstr>
      <vt:lpstr>비트맵 이미지</vt:lpstr>
      <vt:lpstr> 뇌전도 (EEG) 측정 반도체 개발Development of EEG measurement IC</vt:lpstr>
      <vt:lpstr>생체 신호의 종류 및 생체 전기 현상</vt:lpstr>
      <vt:lpstr>생체 전기의 발생 원리</vt:lpstr>
      <vt:lpstr>생체 전기 신호의 검출</vt:lpstr>
      <vt:lpstr>EEG : Electroencephalography #1</vt:lpstr>
      <vt:lpstr>EEG : Electroencephalography #2</vt:lpstr>
      <vt:lpstr>BCI : Brain Computer Interface</vt:lpstr>
      <vt:lpstr>관련 기술 정책 동향</vt:lpstr>
      <vt:lpstr>관련 기술 현황 (전반적 기술)</vt:lpstr>
      <vt:lpstr>관련 기술 현황 (해외 - 학계)</vt:lpstr>
      <vt:lpstr>관련 기술 현황 (해외 - 기업)</vt:lpstr>
      <vt:lpstr>관련 기술 현황 (국내)</vt:lpstr>
      <vt:lpstr>기술의 활용 분야</vt:lpstr>
      <vt:lpstr>기술 개발 목표</vt:lpstr>
      <vt:lpstr>기술 개발 내용</vt:lpstr>
      <vt:lpstr>기술 개발 내용</vt:lpstr>
      <vt:lpstr>기술 개발 내용</vt:lpstr>
      <vt:lpstr>결론</vt:lpstr>
      <vt:lpstr>시장 현황</vt:lpstr>
      <vt:lpstr>PowerPoint 프레젠테이션</vt:lpstr>
      <vt:lpstr>생체 전기 신호의 특성</vt:lpstr>
      <vt:lpstr>생체 전기 신호의 측정</vt:lpstr>
      <vt:lpstr>계측 증폭기 ?</vt:lpstr>
      <vt:lpstr>계측 증폭기 ?</vt:lpstr>
      <vt:lpstr>계측 증폭기 ?</vt:lpstr>
      <vt:lpstr>생체전기증폭기</vt:lpstr>
      <vt:lpstr>계측 증폭기에 요구되는 특성</vt:lpstr>
      <vt:lpstr>각종 연산 회로 – 반전 증폭기 &amp; 비반전 증폭기</vt:lpstr>
      <vt:lpstr>각종 연산 회로 – 차동 증폭기</vt:lpstr>
      <vt:lpstr>각종 연산 회로 – 계측 증폭기</vt:lpstr>
      <vt:lpstr>각종 연산 회로 – 적분기 &amp; 미분기</vt:lpstr>
      <vt:lpstr>Filter</vt:lpstr>
      <vt:lpstr>1차 Butterworth LPF</vt:lpstr>
      <vt:lpstr>1차 Butterworth HPF</vt:lpstr>
      <vt:lpstr>BPF</vt:lpstr>
      <vt:lpstr>PowerPoint 프레젠테이션</vt:lpstr>
      <vt:lpstr>PowerPoint 프레젠테이션</vt:lpstr>
    </vt:vector>
  </TitlesOfParts>
  <Company>Clover Hitech, LSI Division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CH7500</dc:title>
  <dc:creator>Clover Hitech, LSI Division</dc:creator>
  <cp:lastModifiedBy>Registered User</cp:lastModifiedBy>
  <cp:revision>2314</cp:revision>
  <dcterms:created xsi:type="dcterms:W3CDTF">2006-10-05T04:04:58Z</dcterms:created>
  <dcterms:modified xsi:type="dcterms:W3CDTF">2018-08-07T04:20:51Z</dcterms:modified>
</cp:coreProperties>
</file>