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9" r:id="rId9"/>
    <p:sldId id="281" r:id="rId10"/>
    <p:sldId id="280" r:id="rId11"/>
    <p:sldId id="278" r:id="rId12"/>
    <p:sldId id="282" r:id="rId13"/>
    <p:sldId id="283" r:id="rId14"/>
  </p:sldIdLst>
  <p:sldSz cx="9906000" cy="6858000" type="A4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FF00"/>
    <a:srgbClr val="FF66FF"/>
    <a:srgbClr val="00FFFF"/>
    <a:srgbClr val="33CC33"/>
    <a:srgbClr val="FF33CC"/>
    <a:srgbClr val="FF0000"/>
    <a:srgbClr val="FFFFFF"/>
    <a:srgbClr val="FF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768" autoAdjust="0"/>
    <p:restoredTop sz="94660"/>
  </p:normalViewPr>
  <p:slideViewPr>
    <p:cSldViewPr>
      <p:cViewPr>
        <p:scale>
          <a:sx n="100" d="100"/>
          <a:sy n="100" d="100"/>
        </p:scale>
        <p:origin x="-2430" y="-306"/>
      </p:cViewPr>
      <p:guideLst>
        <p:guide orient="horz" pos="2341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15953C9-3903-4E13-B075-6EF4914F09BC}" type="datetimeFigureOut">
              <a:rPr lang="ko-KR" altLang="en-US"/>
              <a:pPr>
                <a:defRPr/>
              </a:pPr>
              <a:t>2018-08-31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A70555F-B60C-4942-9580-9EEC1382D1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08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037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2950466" y="-2950470"/>
            <a:ext cx="4005067" cy="9906000"/>
          </a:xfrm>
          <a:prstGeom prst="rect">
            <a:avLst/>
          </a:prstGeom>
        </p:spPr>
      </p:pic>
      <p:sp>
        <p:nvSpPr>
          <p:cNvPr id="19461" name="제목 개체 틀 1"/>
          <p:cNvSpPr>
            <a:spLocks noGrp="1"/>
          </p:cNvSpPr>
          <p:nvPr>
            <p:ph type="ctrTitle"/>
          </p:nvPr>
        </p:nvSpPr>
        <p:spPr>
          <a:xfrm>
            <a:off x="200473" y="1323380"/>
            <a:ext cx="5688632" cy="2069869"/>
          </a:xfrm>
        </p:spPr>
        <p:txBody>
          <a:bodyPr anchor="b"/>
          <a:lstStyle>
            <a:lvl1pPr algn="r">
              <a:defRPr sz="28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83"/>
          <a:stretch/>
        </p:blipFill>
        <p:spPr>
          <a:xfrm>
            <a:off x="5830913" y="932722"/>
            <a:ext cx="3863213" cy="2784310"/>
          </a:xfrm>
          <a:prstGeom prst="rect">
            <a:avLst/>
          </a:prstGeom>
        </p:spPr>
      </p:pic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624646" y="-4624649"/>
            <a:ext cx="656708" cy="9906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101789"/>
            <a:ext cx="7506943" cy="510586"/>
          </a:xfrm>
        </p:spPr>
        <p:txBody>
          <a:bodyPr>
            <a:normAutofit/>
          </a:bodyPr>
          <a:lstStyle>
            <a:lvl1pPr algn="l">
              <a:defRPr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892094"/>
            <a:ext cx="9286940" cy="5633250"/>
          </a:xfrm>
        </p:spPr>
        <p:txBody>
          <a:bodyPr>
            <a:normAutofit/>
          </a:bodyPr>
          <a:lstStyle>
            <a:lvl1pPr marL="263525" indent="-263525" algn="l"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536575" indent="-273050"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2pPr>
            <a:lvl3pPr marL="811213" indent="-274638" algn="l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3pPr>
            <a:lvl4pPr marL="1074738" indent="-263525" algn="l">
              <a:defRPr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4pPr>
            <a:lvl5pPr marL="1347788" indent="-273050" algn="l">
              <a:defRPr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13719" r="17037" b="19788"/>
          <a:stretch/>
        </p:blipFill>
        <p:spPr>
          <a:xfrm>
            <a:off x="8806903" y="0"/>
            <a:ext cx="993878" cy="631765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8311" y="586043"/>
            <a:ext cx="87611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9800781" y="586043"/>
            <a:ext cx="1052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844934" y="1805245"/>
            <a:ext cx="216129" cy="9906002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8985446" y="6650181"/>
            <a:ext cx="920553" cy="13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14"/>
          <p:cNvSpPr>
            <a:spLocks noGrp="1"/>
          </p:cNvSpPr>
          <p:nvPr>
            <p:ph type="sldNum" sz="quarter" idx="10"/>
          </p:nvPr>
        </p:nvSpPr>
        <p:spPr>
          <a:xfrm>
            <a:off x="7548166" y="6573664"/>
            <a:ext cx="2311400" cy="214312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8311" y="6700056"/>
            <a:ext cx="825176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 userDrawn="1"/>
        </p:nvSpPr>
        <p:spPr>
          <a:xfrm rot="16200000" flipH="1">
            <a:off x="8125961" y="5925495"/>
            <a:ext cx="134796" cy="158417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5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844934" y="1805245"/>
            <a:ext cx="216129" cy="99060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624646" y="-4624649"/>
            <a:ext cx="656708" cy="9906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101789"/>
            <a:ext cx="7506943" cy="510586"/>
          </a:xfrm>
        </p:spPr>
        <p:txBody>
          <a:bodyPr>
            <a:normAutofit/>
          </a:bodyPr>
          <a:lstStyle>
            <a:lvl1pPr algn="l">
              <a:defRPr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892094"/>
            <a:ext cx="9286940" cy="5633250"/>
          </a:xfrm>
        </p:spPr>
        <p:txBody>
          <a:bodyPr>
            <a:normAutofit/>
          </a:bodyPr>
          <a:lstStyle>
            <a:lvl1pPr marL="263525" indent="-263525" algn="l"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536575" indent="-273050" algn="l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2pPr>
            <a:lvl3pPr marL="811213" indent="-274638" algn="l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3pPr>
            <a:lvl4pPr marL="1074738" indent="-263525" algn="l">
              <a:defRPr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4pPr>
            <a:lvl5pPr marL="1347788" indent="-273050" algn="l">
              <a:defRPr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8985446" y="6650181"/>
            <a:ext cx="920553" cy="134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14"/>
          <p:cNvSpPr>
            <a:spLocks noGrp="1"/>
          </p:cNvSpPr>
          <p:nvPr>
            <p:ph type="sldNum" sz="quarter" idx="10"/>
          </p:nvPr>
        </p:nvSpPr>
        <p:spPr>
          <a:xfrm>
            <a:off x="7548166" y="6573664"/>
            <a:ext cx="2311400" cy="21431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8311" y="6700056"/>
            <a:ext cx="825176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각 삼각형 20"/>
          <p:cNvSpPr/>
          <p:nvPr userDrawn="1"/>
        </p:nvSpPr>
        <p:spPr>
          <a:xfrm rot="16200000" flipH="1">
            <a:off x="8125961" y="5925495"/>
            <a:ext cx="134796" cy="158417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13719" r="17037" b="19788"/>
          <a:stretch/>
        </p:blipFill>
        <p:spPr>
          <a:xfrm>
            <a:off x="8806903" y="0"/>
            <a:ext cx="993878" cy="631765"/>
          </a:xfrm>
          <a:prstGeom prst="rect">
            <a:avLst/>
          </a:prstGeom>
        </p:spPr>
      </p:pic>
      <p:cxnSp>
        <p:nvCxnSpPr>
          <p:cNvPr id="18" name="직선 연결선 17"/>
          <p:cNvCxnSpPr/>
          <p:nvPr userDrawn="1"/>
        </p:nvCxnSpPr>
        <p:spPr>
          <a:xfrm>
            <a:off x="8311" y="586043"/>
            <a:ext cx="87611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9800781" y="586043"/>
            <a:ext cx="1052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052900" y="-1776029"/>
            <a:ext cx="1800200" cy="990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13719" r="17037" b="19788"/>
          <a:stretch/>
        </p:blipFill>
        <p:spPr>
          <a:xfrm>
            <a:off x="7920181" y="2620315"/>
            <a:ext cx="1751437" cy="111331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8311" y="586043"/>
            <a:ext cx="87611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800781" y="586043"/>
            <a:ext cx="1052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311" y="4031423"/>
            <a:ext cx="98976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8311" y="2329851"/>
            <a:ext cx="98976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8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624646" y="-4624649"/>
            <a:ext cx="656708" cy="9906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101789"/>
            <a:ext cx="7506943" cy="510586"/>
          </a:xfrm>
        </p:spPr>
        <p:txBody>
          <a:bodyPr>
            <a:normAutofit/>
          </a:bodyPr>
          <a:lstStyle>
            <a:lvl1pPr algn="l">
              <a:defRPr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33500" y="2492899"/>
            <a:ext cx="7839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Thank You!</a:t>
            </a:r>
            <a:endParaRPr lang="en-US" altLang="ko-KR" sz="8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844934" y="1805245"/>
            <a:ext cx="216129" cy="9906002"/>
          </a:xfrm>
          <a:prstGeom prst="rect">
            <a:avLst/>
          </a:prstGeom>
        </p:spPr>
      </p:pic>
      <p:sp>
        <p:nvSpPr>
          <p:cNvPr id="21" name="직사각형 20"/>
          <p:cNvSpPr/>
          <p:nvPr userDrawn="1"/>
        </p:nvSpPr>
        <p:spPr>
          <a:xfrm>
            <a:off x="8985446" y="6650181"/>
            <a:ext cx="920553" cy="13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14"/>
          <p:cNvSpPr>
            <a:spLocks noGrp="1"/>
          </p:cNvSpPr>
          <p:nvPr>
            <p:ph type="sldNum" sz="quarter" idx="10"/>
          </p:nvPr>
        </p:nvSpPr>
        <p:spPr>
          <a:xfrm>
            <a:off x="7548166" y="6573664"/>
            <a:ext cx="2311400" cy="214312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8311" y="6700056"/>
            <a:ext cx="825176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각 삼각형 23"/>
          <p:cNvSpPr/>
          <p:nvPr userDrawn="1"/>
        </p:nvSpPr>
        <p:spPr>
          <a:xfrm rot="16200000" flipH="1">
            <a:off x="8125961" y="5925495"/>
            <a:ext cx="134796" cy="158417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13719" r="17037" b="19788"/>
          <a:stretch/>
        </p:blipFill>
        <p:spPr>
          <a:xfrm>
            <a:off x="8806903" y="0"/>
            <a:ext cx="993878" cy="631765"/>
          </a:xfrm>
          <a:prstGeom prst="rect">
            <a:avLst/>
          </a:prstGeom>
        </p:spPr>
      </p:pic>
      <p:cxnSp>
        <p:nvCxnSpPr>
          <p:cNvPr id="26" name="직선 연결선 25"/>
          <p:cNvCxnSpPr/>
          <p:nvPr userDrawn="1"/>
        </p:nvCxnSpPr>
        <p:spPr>
          <a:xfrm>
            <a:off x="8311" y="586043"/>
            <a:ext cx="87611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9800781" y="586043"/>
            <a:ext cx="1052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60350"/>
            <a:ext cx="8915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981075"/>
            <a:ext cx="89154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" name="슬라이드 번호 개체 틀 14"/>
          <p:cNvSpPr>
            <a:spLocks noGrp="1"/>
          </p:cNvSpPr>
          <p:nvPr>
            <p:ph type="sldNum" sz="quarter" idx="4"/>
          </p:nvPr>
        </p:nvSpPr>
        <p:spPr>
          <a:xfrm>
            <a:off x="7548166" y="6627813"/>
            <a:ext cx="2311400" cy="2143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100" b="1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EAEFA24-F2F6-4F89-B39B-BD7873B20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0" r:id="rId3"/>
    <p:sldLayoutId id="2147483684" r:id="rId4"/>
    <p:sldLayoutId id="2147483683" r:id="rId5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65113" indent="-2651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714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1841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17303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84363" indent="-2730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Arial" charset="0"/>
              </a:rPr>
              <a:t>FA Report of GS5001</a:t>
            </a:r>
            <a:br>
              <a:rPr lang="en-US" altLang="ko-KR" sz="3200" dirty="0" smtClean="0">
                <a:latin typeface="Arial" charset="0"/>
              </a:rPr>
            </a:br>
            <a:endParaRPr lang="en-US" altLang="ko-KR" sz="20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3584848" y="5733263"/>
            <a:ext cx="59711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G2G Solution</a:t>
            </a:r>
          </a:p>
          <a:p>
            <a:pPr algn="r">
              <a:defRPr/>
            </a:pPr>
            <a:r>
              <a:rPr lang="en-US" altLang="ko-KR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2018. 08. </a:t>
            </a:r>
            <a:r>
              <a:rPr lang="en-US" altLang="ko-KR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31.</a:t>
            </a:r>
            <a:endParaRPr lang="en-US" altLang="ko-KR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84648" y="3987969"/>
            <a:ext cx="77713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Alpha Blocking </a:t>
            </a:r>
            <a:r>
              <a:rPr lang="ko-KR" altLang="en-US" sz="20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 대한 분석</a:t>
            </a:r>
            <a:endParaRPr lang="en-US" altLang="ko-KR" sz="2000" b="1" i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연결방</a:t>
            </a:r>
            <a:r>
              <a:rPr lang="ko-KR" altLang="en-US" dirty="0"/>
              <a:t>법 </a:t>
            </a:r>
            <a:r>
              <a:rPr lang="ko-KR" altLang="en-US" dirty="0" smtClean="0"/>
              <a:t>세</a:t>
            </a:r>
            <a:r>
              <a:rPr lang="ko-KR" altLang="en-US" dirty="0"/>
              <a:t>부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1772816"/>
            <a:ext cx="5184576" cy="3888432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4846926" y="1052736"/>
            <a:ext cx="936104" cy="216024"/>
          </a:xfrm>
          <a:prstGeom prst="wedgeRectCallout">
            <a:avLst>
              <a:gd name="adj1" fmla="val 89253"/>
              <a:gd name="adj2" fmla="val 68315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INP1/2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19" y="1052736"/>
            <a:ext cx="3255137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사각형 설명선 13"/>
          <p:cNvSpPr/>
          <p:nvPr/>
        </p:nvSpPr>
        <p:spPr>
          <a:xfrm>
            <a:off x="4378874" y="1411243"/>
            <a:ext cx="936104" cy="216024"/>
          </a:xfrm>
          <a:prstGeom prst="wedgeRectCallout">
            <a:avLst>
              <a:gd name="adj1" fmla="val 118712"/>
              <a:gd name="adj2" fmla="val 5017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INN2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5846124" y="1412776"/>
            <a:ext cx="936104" cy="216024"/>
          </a:xfrm>
          <a:prstGeom prst="wedgeRectCallout">
            <a:avLst>
              <a:gd name="adj1" fmla="val 7076"/>
              <a:gd name="adj2" fmla="val 5218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BIAS_REF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6983288" y="1418793"/>
            <a:ext cx="936104" cy="216024"/>
          </a:xfrm>
          <a:prstGeom prst="wedgeRectCallout">
            <a:avLst>
              <a:gd name="adj1" fmla="val -62697"/>
              <a:gd name="adj2" fmla="val 5084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INN1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2000672" y="4293096"/>
            <a:ext cx="1712681" cy="1008112"/>
          </a:xfrm>
          <a:prstGeom prst="wedgeRectCallout">
            <a:avLst>
              <a:gd name="adj1" fmla="val 170516"/>
              <a:gd name="adj2" fmla="val -1144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INN1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INN2 </a:t>
            </a:r>
          </a:p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사이에 연결된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‘0’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오옴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저항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제거 필요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71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방법 적용 후 파형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764704"/>
            <a:ext cx="2864216" cy="318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778460"/>
            <a:ext cx="3033839" cy="318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110" y="778460"/>
            <a:ext cx="3029066" cy="318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 bwMode="auto">
          <a:xfrm>
            <a:off x="770465" y="4077072"/>
            <a:ext cx="26591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적용 전 </a:t>
            </a:r>
            <a:r>
              <a:rPr kumimoji="0"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알파파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그래프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】</a:t>
            </a:r>
            <a:endParaRPr kumimoji="0"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693087" y="4077072"/>
            <a:ext cx="26591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【 1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차 변경 후 </a:t>
            </a:r>
            <a:r>
              <a:rPr kumimoji="0"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알파파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그래프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】</a:t>
            </a:r>
            <a:endParaRPr kumimoji="0"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711736" y="4087890"/>
            <a:ext cx="265911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최종 변경 후 </a:t>
            </a:r>
            <a:r>
              <a:rPr kumimoji="0"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알파파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그래프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】</a:t>
            </a:r>
            <a:endParaRPr kumimoji="0"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79403"/>
              </p:ext>
            </p:extLst>
          </p:nvPr>
        </p:nvGraphicFramePr>
        <p:xfrm>
          <a:off x="999798" y="4509120"/>
          <a:ext cx="7913640" cy="195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0"/>
                <a:gridCol w="1729030"/>
                <a:gridCol w="1729030"/>
                <a:gridCol w="1729030"/>
                <a:gridCol w="1729030"/>
              </a:tblGrid>
              <a:tr h="32556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BnS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차 변경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최종 변경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25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INN1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BIAS(EAR)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CH1</a:t>
                      </a:r>
                      <a:endParaRPr lang="ko-KR" altLang="en-US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25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INP1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CH1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CH1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BIAS(EAR)</a:t>
                      </a:r>
                      <a:endParaRPr lang="ko-KR" altLang="en-US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25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BIAS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BIAS(EAR)</a:t>
                      </a:r>
                      <a:endParaRPr lang="ko-KR" altLang="en-US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25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INP2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CH2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CH2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BIAS(EAR)</a:t>
                      </a: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  <a:tr h="325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itchFamily="50" charset="-127"/>
                          <a:ea typeface="맑은 고딕" pitchFamily="50" charset="-127"/>
                        </a:rPr>
                        <a:t>INN2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BIAS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CH2</a:t>
                      </a:r>
                      <a:endParaRPr lang="ko-KR" altLang="en-US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7156220" y="4465578"/>
            <a:ext cx="1800200" cy="20162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7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F/W </a:t>
            </a:r>
            <a:r>
              <a:rPr lang="ko-KR" altLang="en-US" dirty="0" smtClean="0"/>
              <a:t>변경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 비교파형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측정자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783754"/>
            <a:ext cx="41052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792138"/>
            <a:ext cx="41052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 bwMode="auto">
          <a:xfrm>
            <a:off x="1784648" y="6208737"/>
            <a:ext cx="2160240" cy="2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F/W 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변경 전</a:t>
            </a:r>
            <a:endParaRPr kumimoji="0"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537176" y="6198865"/>
            <a:ext cx="2160240" cy="2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F/W 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변경 후</a:t>
            </a:r>
            <a:endParaRPr kumimoji="0"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55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F/W </a:t>
            </a:r>
            <a:r>
              <a:rPr lang="ko-KR" altLang="en-US" dirty="0" smtClean="0"/>
              <a:t>변경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 비교파형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측정자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764704"/>
            <a:ext cx="40481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764704"/>
            <a:ext cx="41719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 bwMode="auto">
          <a:xfrm>
            <a:off x="1640632" y="6174904"/>
            <a:ext cx="2160240" cy="2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F/W 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변경 전</a:t>
            </a:r>
            <a:endParaRPr kumimoji="0"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393160" y="6198865"/>
            <a:ext cx="2160240" cy="27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F/W 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변경 후</a:t>
            </a:r>
            <a:endParaRPr kumimoji="0"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91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Failure </a:t>
            </a:r>
            <a:r>
              <a:rPr lang="ko-KR" altLang="en-US" dirty="0" smtClean="0"/>
              <a:t>현상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AutoShape 2" descr="https://mail.google.com/mail/u/0?ui=2&amp;ik=15d2dfdf67&amp;attid=0.1&amp;permmsgid=msg-f:1609483753348632374&amp;th=165608f23e1b8f36&amp;view=fimg&amp;sz=w1600-h1000&amp;attbid=ANGjdJ9NgloFlF0Onq1CVCbUI1PpPY1TEtO3-5jG5fdtVzmfq0OrkJSqXVHc1nbiJEOYTk3N9J2XWTAtLMlnBc3g57RtyYKhC8P_l7yPlkbFbHRrwC2Bc3K7q374gzA&amp;disp=emb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t="31081" r="31719" b="2142"/>
          <a:stretch/>
        </p:blipFill>
        <p:spPr bwMode="auto">
          <a:xfrm>
            <a:off x="560512" y="2552332"/>
            <a:ext cx="3929217" cy="308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" t="17734" r="32112" b="8187"/>
          <a:stretch/>
        </p:blipFill>
        <p:spPr bwMode="auto">
          <a:xfrm>
            <a:off x="5529064" y="2513121"/>
            <a:ext cx="3582387" cy="31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320675" y="908720"/>
            <a:ext cx="895280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GS5001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을 활용하여 제작된 세트에서 </a:t>
            </a: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‘Alpha Blocking’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이 생성되지 않은 현상</a:t>
            </a:r>
            <a:endParaRPr kumimoji="0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Alpha Blocking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눈을 감으면 감각정보의 </a:t>
            </a: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70%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가 사라지기 때문에 </a:t>
            </a:r>
            <a:r>
              <a:rPr kumimoji="0"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알파파가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 증가하여 블록을 형성하고 다른 주파수 대역의 진폭은 낮아지는 현상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73075" y="2270703"/>
            <a:ext cx="367240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▼ 눈을 감으면 </a:t>
            </a:r>
            <a:r>
              <a:rPr kumimoji="0"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알파브로킹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 생성됨 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(2017.09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제작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73075" y="5640386"/>
            <a:ext cx="4016654" cy="59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0"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▲ 눈을 감아도 </a:t>
            </a:r>
            <a:r>
              <a:rPr kumimoji="0" lang="ko-KR" altLang="en-US" sz="11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알파브로킹이</a:t>
            </a:r>
            <a:r>
              <a:rPr kumimoji="0"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생성되지 않거나 아주 낮음</a:t>
            </a:r>
            <a:endParaRPr kumimoji="0" lang="en-US" altLang="ko-KR" sz="11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(201804 </a:t>
            </a:r>
            <a:r>
              <a:rPr kumimoji="0"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제작 </a:t>
            </a:r>
            <a:r>
              <a:rPr kumimoji="0"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– GS5001 </a:t>
            </a:r>
            <a:r>
              <a:rPr kumimoji="0"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r>
              <a:rPr kumimoji="0"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1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439663" y="2270703"/>
            <a:ext cx="367240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▼ 눈을 감으면 </a:t>
            </a:r>
            <a:r>
              <a:rPr kumimoji="0"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알파브로킹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 생성됨 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(2017.09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제작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439663" y="5640386"/>
            <a:ext cx="4016654" cy="59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0"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▲ 눈을 감아도 </a:t>
            </a:r>
            <a:r>
              <a:rPr kumimoji="0" lang="ko-KR" altLang="en-US" sz="11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알파브로킹이</a:t>
            </a:r>
            <a:r>
              <a:rPr kumimoji="0"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생성되지 않음</a:t>
            </a:r>
            <a:endParaRPr kumimoji="0" lang="en-US" altLang="ko-KR" sz="11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1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(201804 </a:t>
            </a:r>
            <a:r>
              <a:rPr kumimoji="0"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제작 </a:t>
            </a:r>
            <a:r>
              <a:rPr kumimoji="0"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– GS5001 </a:t>
            </a:r>
            <a:r>
              <a:rPr kumimoji="0"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r>
              <a:rPr kumimoji="0"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1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241757" y="6237312"/>
            <a:ext cx="4139244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▲▲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바이오익스플러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미국 프로그램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로 측정 ▲▲</a:t>
            </a:r>
            <a:endParaRPr kumimoji="0"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72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Failure </a:t>
            </a:r>
            <a:r>
              <a:rPr lang="ko-KR" altLang="en-US" dirty="0" smtClean="0"/>
              <a:t>현상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20675" y="908720"/>
            <a:ext cx="895280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내부 </a:t>
            </a: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GS5001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분석 툴을 사용한 파형 확인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388604" y="5928418"/>
            <a:ext cx="7128792" cy="59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0" lang="ko-KR" altLang="en-US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눈을 감았음에도 </a:t>
            </a:r>
            <a:r>
              <a:rPr kumimoji="0" lang="ko-KR" altLang="en-US" sz="1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알파파의</a:t>
            </a:r>
            <a:r>
              <a:rPr kumimoji="0" lang="ko-KR" altLang="en-US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크기에 변화가 없음을 확인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268760"/>
            <a:ext cx="3960440" cy="415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1268760"/>
            <a:ext cx="4109978" cy="413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537176" y="1556792"/>
            <a:ext cx="1656184" cy="35283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6681192" y="4797152"/>
            <a:ext cx="136815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0" lang="ko-KR" altLang="en-US" sz="1200" b="1" i="1" dirty="0" err="1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폐안</a:t>
            </a:r>
            <a:r>
              <a:rPr kumimoji="0" lang="ko-KR" altLang="en-US" sz="1200" b="1" i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측정 구간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568624" y="5445224"/>
            <a:ext cx="2520280" cy="33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BnS</a:t>
            </a:r>
            <a:r>
              <a:rPr kumimoji="0"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 측정 시스템 이용</a:t>
            </a:r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0" lang="ko-KR" altLang="en-US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177136" y="5445224"/>
            <a:ext cx="2520280" cy="33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자사 측정 시스템 이용</a:t>
            </a:r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0" lang="ko-KR" altLang="en-US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06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GS5001 </a:t>
            </a:r>
            <a:r>
              <a:rPr lang="ko-KR" altLang="en-US" dirty="0" smtClean="0"/>
              <a:t>을 활용한 세트의 연결 상태 </a:t>
            </a:r>
            <a:r>
              <a:rPr lang="en-US" altLang="ko-KR" dirty="0" smtClean="0"/>
              <a:t>(201804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704528" y="3417918"/>
            <a:ext cx="3024336" cy="129614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56556" y="2193782"/>
            <a:ext cx="2520280" cy="37444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521472" y="409262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601072" y="1091866"/>
            <a:ext cx="1247455" cy="1447047"/>
            <a:chOff x="5673080" y="1477899"/>
            <a:chExt cx="1247455" cy="1447047"/>
          </a:xfrm>
        </p:grpSpPr>
        <p:sp>
          <p:nvSpPr>
            <p:cNvPr id="11" name="이등변 삼각형 10"/>
            <p:cNvSpPr/>
            <p:nvPr/>
          </p:nvSpPr>
          <p:spPr>
            <a:xfrm rot="5400000">
              <a:off x="5573284" y="1577695"/>
              <a:ext cx="1447047" cy="1247455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lIns="0" tIns="0" rIns="0" bIns="0" rtlCol="0" anchor="ctr" anchorCtr="0"/>
            <a:lstStyle/>
            <a:p>
              <a:pPr algn="r"/>
              <a:endPara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5692130" y="1782639"/>
              <a:ext cx="4129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0" lang="ko-KR" altLang="en-US" b="1" dirty="0" smtClean="0">
                  <a:latin typeface="맑은 고딕" pitchFamily="50" charset="-127"/>
                  <a:ea typeface="맑은 고딕" pitchFamily="50" charset="-127"/>
                </a:rPr>
                <a:t>╋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692130" y="2343207"/>
              <a:ext cx="4129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0" lang="ko-KR" altLang="en-US" b="1" dirty="0" smtClean="0">
                  <a:latin typeface="맑은 고딕" pitchFamily="50" charset="-127"/>
                  <a:ea typeface="맑은 고딕" pitchFamily="50" charset="-127"/>
                </a:rPr>
                <a:t>━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532620" y="2697838"/>
            <a:ext cx="1368152" cy="288032"/>
            <a:chOff x="1532620" y="2697838"/>
            <a:chExt cx="1368152" cy="288032"/>
          </a:xfrm>
        </p:grpSpPr>
        <p:sp>
          <p:nvSpPr>
            <p:cNvPr id="7" name="타원 6"/>
            <p:cNvSpPr/>
            <p:nvPr/>
          </p:nvSpPr>
          <p:spPr>
            <a:xfrm>
              <a:off x="1532620" y="269783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612740" y="269783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072680" y="2697838"/>
              <a:ext cx="288032" cy="288032"/>
            </a:xfrm>
            <a:prstGeom prst="ellipse">
              <a:avLst/>
            </a:prstGeom>
            <a:solidFill>
              <a:srgbClr val="333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꺾인 연결선 20"/>
          <p:cNvCxnSpPr>
            <a:stCxn id="12" idx="1"/>
            <a:endCxn id="7" idx="0"/>
          </p:cNvCxnSpPr>
          <p:nvPr/>
        </p:nvCxnSpPr>
        <p:spPr>
          <a:xfrm rot="10800000" flipV="1">
            <a:off x="1676636" y="1535106"/>
            <a:ext cx="3943486" cy="116273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1"/>
            <a:endCxn id="18" idx="0"/>
          </p:cNvCxnSpPr>
          <p:nvPr/>
        </p:nvCxnSpPr>
        <p:spPr>
          <a:xfrm rot="10800000" flipV="1">
            <a:off x="2216696" y="2095674"/>
            <a:ext cx="3403426" cy="602164"/>
          </a:xfrm>
          <a:prstGeom prst="bentConnector2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4128344" y="5733256"/>
            <a:ext cx="5289152" cy="6723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(+)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가 뇌파 측정 포인트라면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, (-)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는 상대적으로 뇌파의 영향이 적은 곳에 위치시키는 것이 좋을 것으로 예상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128344" y="2639433"/>
            <a:ext cx="5289152" cy="50153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AMP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(+), (-)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전극의 거리가 너무 가까워서 뇌파의 변화가 발생하더라도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(+), (-)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신호가 같이 영향을 받아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AMP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출력의 변화는 적을 것으로 예상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128356" y="1331390"/>
            <a:ext cx="5400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</a:t>
            </a:r>
            <a:endParaRPr kumimoji="0" lang="ko-KR" altLang="en-US" sz="1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128356" y="1911007"/>
            <a:ext cx="5400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ko-KR" sz="1200" b="1" dirty="0" smtClean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INN</a:t>
            </a:r>
            <a:endParaRPr kumimoji="0" lang="ko-KR" altLang="en-US" sz="1200" b="1" dirty="0" smtClean="0">
              <a:solidFill>
                <a:srgbClr val="3333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915780" y="4530222"/>
            <a:ext cx="9652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ko-KR" sz="12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BIAS_REF</a:t>
            </a:r>
            <a:endParaRPr kumimoji="0" lang="ko-KR" altLang="en-US" sz="1200" b="1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601072" y="3990538"/>
            <a:ext cx="1247456" cy="1447047"/>
            <a:chOff x="5601072" y="2992814"/>
            <a:chExt cx="1247456" cy="1447047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5501276" y="3092610"/>
              <a:ext cx="1447047" cy="1247455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lIns="0" tIns="0" rIns="0" bIns="0" rtlCol="0" anchor="ctr" anchorCtr="0"/>
            <a:lstStyle/>
            <a:p>
              <a:pPr algn="r"/>
              <a:endPara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5822390" y="3566932"/>
              <a:ext cx="10261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0" lang="en-US" altLang="ko-KR" b="1" dirty="0" smtClean="0">
                  <a:latin typeface="맑은 고딕" pitchFamily="50" charset="-127"/>
                  <a:ea typeface="맑은 고딕" pitchFamily="50" charset="-127"/>
                </a:rPr>
                <a:t>BIAS_REF</a:t>
              </a:r>
              <a:endParaRPr kumimoji="0" lang="ko-KR" altLang="en-US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1" name="꺾인 연결선 40"/>
          <p:cNvCxnSpPr>
            <a:stCxn id="39" idx="0"/>
            <a:endCxn id="9" idx="4"/>
          </p:cNvCxnSpPr>
          <p:nvPr/>
        </p:nvCxnSpPr>
        <p:spPr>
          <a:xfrm rot="10800000">
            <a:off x="3593480" y="4236641"/>
            <a:ext cx="2007592" cy="477421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3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BnS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세트의 연결 상태 </a:t>
            </a:r>
            <a:r>
              <a:rPr lang="en-US" altLang="ko-KR" dirty="0" smtClean="0"/>
              <a:t>(201709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704528" y="3417918"/>
            <a:ext cx="3024336" cy="129614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56556" y="2193782"/>
            <a:ext cx="2520280" cy="37444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521472" y="4092624"/>
            <a:ext cx="144016" cy="144016"/>
          </a:xfrm>
          <a:prstGeom prst="ellipse">
            <a:avLst/>
          </a:prstGeom>
          <a:solidFill>
            <a:srgbClr val="33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601072" y="1091866"/>
            <a:ext cx="1247455" cy="1447047"/>
            <a:chOff x="5673080" y="1477899"/>
            <a:chExt cx="1247455" cy="1447047"/>
          </a:xfrm>
        </p:grpSpPr>
        <p:sp>
          <p:nvSpPr>
            <p:cNvPr id="11" name="이등변 삼각형 10"/>
            <p:cNvSpPr/>
            <p:nvPr/>
          </p:nvSpPr>
          <p:spPr>
            <a:xfrm rot="5400000">
              <a:off x="5573284" y="1577695"/>
              <a:ext cx="1447047" cy="1247455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lIns="0" tIns="0" rIns="0" bIns="0" rtlCol="0" anchor="ctr" anchorCtr="0"/>
            <a:lstStyle/>
            <a:p>
              <a:pPr algn="r"/>
              <a:endPara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5692130" y="1782639"/>
              <a:ext cx="4129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0" lang="ko-KR" altLang="en-US" b="1" dirty="0" smtClean="0">
                  <a:latin typeface="맑은 고딕" pitchFamily="50" charset="-127"/>
                  <a:ea typeface="맑은 고딕" pitchFamily="50" charset="-127"/>
                </a:rPr>
                <a:t>╋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692130" y="2343207"/>
              <a:ext cx="4129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0" lang="ko-KR" altLang="en-US" b="1" dirty="0" smtClean="0">
                  <a:latin typeface="맑은 고딕" pitchFamily="50" charset="-127"/>
                  <a:ea typeface="맑은 고딕" pitchFamily="50" charset="-127"/>
                </a:rPr>
                <a:t>━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532620" y="2697838"/>
            <a:ext cx="1368152" cy="288032"/>
            <a:chOff x="1532620" y="2697838"/>
            <a:chExt cx="1368152" cy="288032"/>
          </a:xfrm>
        </p:grpSpPr>
        <p:sp>
          <p:nvSpPr>
            <p:cNvPr id="7" name="타원 6"/>
            <p:cNvSpPr/>
            <p:nvPr/>
          </p:nvSpPr>
          <p:spPr>
            <a:xfrm>
              <a:off x="1532620" y="269783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612740" y="269783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072680" y="2697838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꺾인 연결선 20"/>
          <p:cNvCxnSpPr>
            <a:stCxn id="12" idx="1"/>
            <a:endCxn id="7" idx="0"/>
          </p:cNvCxnSpPr>
          <p:nvPr/>
        </p:nvCxnSpPr>
        <p:spPr>
          <a:xfrm rot="10800000" flipV="1">
            <a:off x="1676636" y="1535106"/>
            <a:ext cx="3943486" cy="116273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1"/>
            <a:endCxn id="9" idx="0"/>
          </p:cNvCxnSpPr>
          <p:nvPr/>
        </p:nvCxnSpPr>
        <p:spPr>
          <a:xfrm rot="10800000" flipV="1">
            <a:off x="3593480" y="2095674"/>
            <a:ext cx="2026642" cy="1996950"/>
          </a:xfrm>
          <a:prstGeom prst="bentConnector2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601072" y="3990538"/>
            <a:ext cx="1247455" cy="1447047"/>
            <a:chOff x="5601072" y="2992814"/>
            <a:chExt cx="1247455" cy="1447047"/>
          </a:xfrm>
        </p:grpSpPr>
        <p:sp>
          <p:nvSpPr>
            <p:cNvPr id="26" name="이등변 삼각형 25"/>
            <p:cNvSpPr/>
            <p:nvPr/>
          </p:nvSpPr>
          <p:spPr>
            <a:xfrm rot="16200000">
              <a:off x="5501276" y="3092610"/>
              <a:ext cx="1447047" cy="1247455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lIns="0" tIns="0" rIns="0" bIns="0" rtlCol="0" anchor="ctr" anchorCtr="0"/>
            <a:lstStyle/>
            <a:p>
              <a:pPr algn="r"/>
              <a:endPara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6033120" y="3566932"/>
              <a:ext cx="60467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kumimoji="0" lang="en-US" altLang="ko-KR" b="1" dirty="0" smtClean="0">
                  <a:latin typeface="맑은 고딕" pitchFamily="50" charset="-127"/>
                  <a:ea typeface="맑은 고딕" pitchFamily="50" charset="-127"/>
                </a:rPr>
                <a:t>1.5V</a:t>
              </a:r>
              <a:endParaRPr kumimoji="0" lang="ko-KR" altLang="en-US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 bwMode="auto">
          <a:xfrm>
            <a:off x="4128344" y="5634630"/>
            <a:ext cx="5289152" cy="60268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기존의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BnS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세트는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(+)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전극과 가까운 이마 가운데 전극에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BIAS_REF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에 해당하는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VGND (1.5V)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가 연결되어 있음</a:t>
            </a:r>
          </a:p>
        </p:txBody>
      </p:sp>
      <p:cxnSp>
        <p:nvCxnSpPr>
          <p:cNvPr id="25" name="꺾인 연결선 24"/>
          <p:cNvCxnSpPr>
            <a:stCxn id="26" idx="0"/>
            <a:endCxn id="18" idx="4"/>
          </p:cNvCxnSpPr>
          <p:nvPr/>
        </p:nvCxnSpPr>
        <p:spPr>
          <a:xfrm rot="10800000">
            <a:off x="2216696" y="2985871"/>
            <a:ext cx="3384376" cy="1728191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128356" y="1331390"/>
            <a:ext cx="5400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INP</a:t>
            </a:r>
            <a:endParaRPr kumimoji="0" lang="ko-KR" altLang="en-US" sz="12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128356" y="1911007"/>
            <a:ext cx="5400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ko-KR" sz="1200" b="1" dirty="0" smtClean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INN</a:t>
            </a:r>
            <a:endParaRPr kumimoji="0" lang="ko-KR" altLang="en-US" sz="1200" b="1" dirty="0" smtClean="0">
              <a:solidFill>
                <a:srgbClr val="3333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915780" y="4529396"/>
            <a:ext cx="9652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ko-KR" sz="12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VGND</a:t>
            </a:r>
            <a:endParaRPr kumimoji="0" lang="ko-KR" altLang="en-US" sz="1200" b="1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128344" y="2639433"/>
            <a:ext cx="5289152" cy="7784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기존의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BnS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세트는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(+)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전극과 떨어진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귓볼에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(-)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전극이 위치함 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80975" indent="-180975"/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AMP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(+)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(-)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신호 차이가 존재하여 정상적인 측정 결과를 얻었을 것으로 예상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07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20675" y="908720"/>
            <a:ext cx="895280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GS5001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을 활용한 세트의 전극 배치를 기존 </a:t>
            </a:r>
            <a:r>
              <a:rPr kumimoji="0" lang="en-US" altLang="ko-KR" sz="1400" dirty="0" err="1" smtClean="0">
                <a:latin typeface="맑은 고딕" pitchFamily="50" charset="-127"/>
                <a:ea typeface="맑은 고딕" pitchFamily="50" charset="-127"/>
              </a:rPr>
              <a:t>BnS</a:t>
            </a: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세트의 전극 배치와 같게 수정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" y="1967662"/>
            <a:ext cx="3774970" cy="292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520952" y="2888940"/>
            <a:ext cx="864096" cy="1080120"/>
          </a:xfrm>
          <a:prstGeom prst="rightArrow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039" y="1967662"/>
            <a:ext cx="3774970" cy="292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17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방법 적용 후 파형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 bwMode="auto">
          <a:xfrm>
            <a:off x="421680" y="5733256"/>
            <a:ext cx="43204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적용 전 </a:t>
            </a:r>
            <a:r>
              <a:rPr kumimoji="0"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알파파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그래프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】</a:t>
            </a:r>
            <a:endParaRPr kumimoji="0"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5163840" y="5733256"/>
            <a:ext cx="432048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【 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적용 후 </a:t>
            </a:r>
            <a:r>
              <a:rPr kumimoji="0"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알파파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그래프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】</a:t>
            </a:r>
            <a:endParaRPr kumimoji="0" lang="ko-KR" altLang="en-US" sz="1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20675" y="764704"/>
            <a:ext cx="895280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앞의 해결 방법 적용 전</a:t>
            </a: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후의 파형 비교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078336"/>
            <a:ext cx="4347220" cy="455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39" y="1078336"/>
            <a:ext cx="4340381" cy="455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 bwMode="auto">
          <a:xfrm>
            <a:off x="442640" y="6165304"/>
            <a:ext cx="895280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ko-KR" altLang="en-US" sz="14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  <a:r>
              <a:rPr kumimoji="0" lang="ko-KR" altLang="en-US" sz="1400" b="1" i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 </a:t>
            </a:r>
            <a:r>
              <a:rPr kumimoji="0" lang="ko-KR" altLang="en-US" sz="14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후 뇌파 측정결과 알파블로킹현상은 개선되었으나 </a:t>
            </a:r>
            <a:r>
              <a:rPr kumimoji="0" lang="en-US" altLang="ko-KR" sz="14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Delta</a:t>
            </a:r>
            <a:r>
              <a:rPr kumimoji="0" lang="ko-KR" altLang="en-US" sz="1400" b="1" i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파가 높게 관측되어 추가 수정이 필요함</a:t>
            </a:r>
          </a:p>
        </p:txBody>
      </p:sp>
    </p:spTree>
    <p:extLst>
      <p:ext uri="{BB962C8B-B14F-4D97-AF65-F5344CB8AC3E}">
        <p14:creationId xmlns:p14="http://schemas.microsoft.com/office/powerpoint/2010/main" val="166253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20675" y="908720"/>
            <a:ext cx="895280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GS5001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을 활용한 세트의 전극 배치를 기존 </a:t>
            </a:r>
            <a:r>
              <a:rPr kumimoji="0" lang="en-US" altLang="ko-KR" sz="1400" dirty="0" err="1" smtClean="0">
                <a:latin typeface="맑은 고딕" pitchFamily="50" charset="-127"/>
                <a:ea typeface="맑은 고딕" pitchFamily="50" charset="-127"/>
              </a:rPr>
              <a:t>BnS</a:t>
            </a: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세트의 전극 배치와 같게 수정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340768"/>
            <a:ext cx="3254868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012915" y="1729559"/>
            <a:ext cx="864096" cy="1080120"/>
          </a:xfrm>
          <a:prstGeom prst="rightArrow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286" y="1340768"/>
            <a:ext cx="3254868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위로 굽은 화살표 5"/>
          <p:cNvSpPr/>
          <p:nvPr/>
        </p:nvSpPr>
        <p:spPr>
          <a:xfrm rot="5400000" flipV="1">
            <a:off x="6135179" y="4723209"/>
            <a:ext cx="1524075" cy="1152128"/>
          </a:xfrm>
          <a:prstGeom prst="bentUpArrow">
            <a:avLst>
              <a:gd name="adj1" fmla="val 37402"/>
              <a:gd name="adj2" fmla="val 40117"/>
              <a:gd name="adj3" fmla="val 2626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2" y="4039273"/>
            <a:ext cx="3255137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십자형 7"/>
          <p:cNvSpPr/>
          <p:nvPr/>
        </p:nvSpPr>
        <p:spPr>
          <a:xfrm>
            <a:off x="4160912" y="5157192"/>
            <a:ext cx="284051" cy="288032"/>
          </a:xfrm>
          <a:prstGeom prst="plus">
            <a:avLst>
              <a:gd name="adj" fmla="val 35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36976" y="4797152"/>
            <a:ext cx="1080120" cy="115212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F/W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수정 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8504" y="3936968"/>
            <a:ext cx="5544616" cy="2698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3467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F/W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 </a:t>
            </a:r>
            <a:r>
              <a:rPr lang="en-US" altLang="ko-KR" dirty="0" smtClean="0"/>
              <a:t>Fast </a:t>
            </a:r>
            <a:r>
              <a:rPr lang="en-US" altLang="ko-KR" dirty="0" smtClean="0"/>
              <a:t>Restore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IC </a:t>
            </a:r>
            <a:r>
              <a:rPr lang="ko-KR" altLang="en-US" dirty="0" smtClean="0"/>
              <a:t>내부에 구성된 </a:t>
            </a:r>
            <a:r>
              <a:rPr lang="en-US" altLang="ko-KR" dirty="0" smtClean="0"/>
              <a:t>HPF </a:t>
            </a:r>
            <a:r>
              <a:rPr lang="ko-KR" altLang="en-US" dirty="0" smtClean="0"/>
              <a:t>는 외부로 </a:t>
            </a:r>
            <a:r>
              <a:rPr lang="en-US" altLang="ko-KR" dirty="0" smtClean="0"/>
              <a:t>Feedback loop </a:t>
            </a:r>
            <a:r>
              <a:rPr lang="ko-KR" altLang="en-US" dirty="0" smtClean="0"/>
              <a:t>의 큰 </a:t>
            </a:r>
            <a:r>
              <a:rPr lang="en-US" altLang="ko-KR" dirty="0" smtClean="0"/>
              <a:t>R, C </a:t>
            </a:r>
            <a:r>
              <a:rPr lang="ko-KR" altLang="en-US" dirty="0" smtClean="0"/>
              <a:t>값에 의해 안정화되는데 수 초가 걸림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IAOUT </a:t>
            </a:r>
            <a:r>
              <a:rPr lang="ko-KR" altLang="en-US" dirty="0" smtClean="0"/>
              <a:t>이 일정 영역 밖에 있을 때는 </a:t>
            </a:r>
            <a:r>
              <a:rPr lang="en-US" altLang="ko-KR" dirty="0" smtClean="0"/>
              <a:t>Feedback loop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 </a:t>
            </a:r>
            <a:r>
              <a:rPr lang="ko-KR" altLang="en-US" dirty="0" smtClean="0"/>
              <a:t>값을 줄여서 안정화 시간을 단축함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이 기능을 </a:t>
            </a:r>
            <a:r>
              <a:rPr lang="en-US" altLang="ko-KR" dirty="0" smtClean="0">
                <a:sym typeface="Wingdings" pitchFamily="2" charset="2"/>
              </a:rPr>
              <a:t>“Fast Restore” </a:t>
            </a:r>
            <a:r>
              <a:rPr lang="ko-KR" altLang="en-US" dirty="0" smtClean="0">
                <a:sym typeface="Wingdings" pitchFamily="2" charset="2"/>
              </a:rPr>
              <a:t>라 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IAOUT </a:t>
            </a:r>
            <a:r>
              <a:rPr lang="ko-KR" altLang="en-US" dirty="0" smtClean="0"/>
              <a:t>이 유효한 영역에 있는지를 판단하는 기준 레벨은 </a:t>
            </a:r>
            <a:r>
              <a:rPr lang="en-US" altLang="ko-KR" dirty="0" smtClean="0"/>
              <a:t>IC </a:t>
            </a:r>
            <a:r>
              <a:rPr lang="ko-KR" altLang="en-US" dirty="0" smtClean="0"/>
              <a:t>내부 레지스터를 이용해 조정이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IAOUT </a:t>
            </a:r>
            <a:r>
              <a:rPr lang="ko-KR" altLang="en-US" dirty="0" smtClean="0"/>
              <a:t>기준 레벨을 줄여 </a:t>
            </a:r>
            <a:r>
              <a:rPr lang="en-US" altLang="ko-KR" dirty="0"/>
              <a:t>Feedback loop </a:t>
            </a:r>
            <a:r>
              <a:rPr lang="ko-KR" altLang="en-US" dirty="0"/>
              <a:t>의 </a:t>
            </a:r>
            <a:r>
              <a:rPr lang="en-US" altLang="ko-KR" dirty="0"/>
              <a:t>R </a:t>
            </a:r>
            <a:r>
              <a:rPr lang="ko-KR" altLang="en-US" dirty="0"/>
              <a:t>값을 줄여서 안정화 시간을 단축함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3931202"/>
            <a:ext cx="450886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286303" y="2662348"/>
            <a:ext cx="5211255" cy="2062796"/>
            <a:chOff x="1062979" y="1700808"/>
            <a:chExt cx="6160145" cy="24384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287" y="1700808"/>
              <a:ext cx="4541837" cy="243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681287" y="2204864"/>
              <a:ext cx="4359945" cy="1512168"/>
            </a:xfrm>
            <a:prstGeom prst="rect">
              <a:avLst/>
            </a:prstGeom>
            <a:solidFill>
              <a:srgbClr val="00FFFF">
                <a:alpha val="50196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62979" y="1808820"/>
              <a:ext cx="1618308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Max. Range</a:t>
              </a:r>
              <a:endParaRPr kumimoji="0" lang="ko-KR" altLang="en-US" sz="12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1062979" y="3301938"/>
              <a:ext cx="1618308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r>
                <a:rPr kumimoji="0" lang="en-US" altLang="ko-KR" sz="1200" dirty="0" smtClean="0">
                  <a:latin typeface="맑은 고딕" pitchFamily="50" charset="-127"/>
                  <a:ea typeface="맑은 고딕" pitchFamily="50" charset="-127"/>
                </a:rPr>
                <a:t>Min. Range</a:t>
              </a:r>
              <a:endParaRPr kumimoji="0" lang="ko-KR" altLang="en-US" sz="12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60566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테마">
      <a:majorFont>
        <a:latin typeface="휴먼엑스포"/>
        <a:ea typeface="휴먼엑스포"/>
        <a:cs typeface=""/>
      </a:majorFont>
      <a:minorFont>
        <a:latin typeface="휴먼엑스포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  <a:normAutofit/>
      </a:bodyPr>
      <a:lstStyle>
        <a:defPPr algn="r">
          <a:defRPr kumimoji="0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44478</TotalTime>
  <Words>540</Words>
  <Application>Microsoft Office PowerPoint</Application>
  <PresentationFormat>A4 용지(210x297mm)</PresentationFormat>
  <Paragraphs>118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3_Office 테마</vt:lpstr>
      <vt:lpstr>FA Report of GS5001 </vt:lpstr>
      <vt:lpstr>Failure 현상</vt:lpstr>
      <vt:lpstr>Failure 현상 확인</vt:lpstr>
      <vt:lpstr>현재 GS5001 을 활용한 세트의 연결 상태 (201804 제작)</vt:lpstr>
      <vt:lpstr>기존 BnS 세트의 연결 상태 (201709 제작)</vt:lpstr>
      <vt:lpstr>해결 방법</vt:lpstr>
      <vt:lpstr>해결 방법 적용 후 파형 확인</vt:lpstr>
      <vt:lpstr>해결 방법</vt:lpstr>
      <vt:lpstr>F/W 수정 - Fast Restore Function</vt:lpstr>
      <vt:lpstr>연결방법 세부 설명</vt:lpstr>
      <vt:lpstr>해결 방법 적용 후 파형 확인</vt:lpstr>
      <vt:lpstr>F/W 변경 전, 후 비교파형 – 측정자 A</vt:lpstr>
      <vt:lpstr>F/W 변경 전, 후 비교파형 – 측정자 B</vt:lpstr>
    </vt:vector>
  </TitlesOfParts>
  <Company>Clover Hitech, LSI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CH7500</dc:title>
  <dc:creator>Clover Hitech, LSI Division</dc:creator>
  <cp:lastModifiedBy>Registered User</cp:lastModifiedBy>
  <cp:revision>2810</cp:revision>
  <dcterms:created xsi:type="dcterms:W3CDTF">2006-10-05T04:04:58Z</dcterms:created>
  <dcterms:modified xsi:type="dcterms:W3CDTF">2018-08-31T05:46:15Z</dcterms:modified>
</cp:coreProperties>
</file>