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1"/>
  </p:notesMasterIdLst>
  <p:sldIdLst>
    <p:sldId id="256" r:id="rId2"/>
    <p:sldId id="299" r:id="rId3"/>
    <p:sldId id="306" r:id="rId4"/>
    <p:sldId id="297" r:id="rId5"/>
    <p:sldId id="303" r:id="rId6"/>
    <p:sldId id="304" r:id="rId7"/>
    <p:sldId id="305" r:id="rId8"/>
    <p:sldId id="307" r:id="rId9"/>
    <p:sldId id="308" r:id="rId10"/>
  </p:sldIdLst>
  <p:sldSz cx="9906000" cy="6858000" type="A4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8000"/>
    <a:srgbClr val="FF33CC"/>
    <a:srgbClr val="CC9900"/>
    <a:srgbClr val="CCCC00"/>
    <a:srgbClr val="FFFFFF"/>
    <a:srgbClr val="3333FF"/>
    <a:srgbClr val="FF0000"/>
    <a:srgbClr val="FF33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768" autoAdjust="0"/>
    <p:restoredTop sz="94660"/>
  </p:normalViewPr>
  <p:slideViewPr>
    <p:cSldViewPr>
      <p:cViewPr varScale="1">
        <p:scale>
          <a:sx n="111" d="100"/>
          <a:sy n="111" d="100"/>
        </p:scale>
        <p:origin x="-1998" y="-90"/>
      </p:cViewPr>
      <p:guideLst>
        <p:guide orient="horz" pos="2251"/>
        <p:guide pos="3120"/>
        <p:guide pos="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15953C9-3903-4E13-B075-6EF4914F09BC}" type="datetimeFigureOut">
              <a:rPr lang="ko-KR" altLang="en-US"/>
              <a:pPr>
                <a:defRPr/>
              </a:pPr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A70555F-B60C-4942-9580-9EEC1382D1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08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037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2950466" y="-2950470"/>
            <a:ext cx="4005067" cy="9906000"/>
          </a:xfrm>
          <a:prstGeom prst="rect">
            <a:avLst/>
          </a:prstGeom>
        </p:spPr>
      </p:pic>
      <p:sp>
        <p:nvSpPr>
          <p:cNvPr id="19461" name="제목 개체 틀 1"/>
          <p:cNvSpPr>
            <a:spLocks noGrp="1"/>
          </p:cNvSpPr>
          <p:nvPr>
            <p:ph type="ctrTitle"/>
          </p:nvPr>
        </p:nvSpPr>
        <p:spPr>
          <a:xfrm>
            <a:off x="200473" y="1323380"/>
            <a:ext cx="5688632" cy="2069869"/>
          </a:xfrm>
        </p:spPr>
        <p:txBody>
          <a:bodyPr anchor="b"/>
          <a:lstStyle>
            <a:lvl1pPr algn="r">
              <a:defRPr sz="28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83"/>
          <a:stretch/>
        </p:blipFill>
        <p:spPr>
          <a:xfrm>
            <a:off x="5830913" y="932722"/>
            <a:ext cx="3863213" cy="2784310"/>
          </a:xfrm>
          <a:prstGeom prst="rect">
            <a:avLst/>
          </a:prstGeom>
        </p:spPr>
      </p:pic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892094"/>
            <a:ext cx="9286940" cy="5633250"/>
          </a:xfrm>
        </p:spPr>
        <p:txBody>
          <a:bodyPr>
            <a:normAutofit/>
          </a:bodyPr>
          <a:lstStyle>
            <a:lvl1pPr marL="263525" indent="-263525" algn="l"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536575" indent="-273050"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2pPr>
            <a:lvl3pPr marL="811213" indent="-274638" algn="l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3pPr>
            <a:lvl4pPr marL="1074738" indent="-263525" algn="l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4pPr>
            <a:lvl5pPr marL="1347788" indent="-273050" algn="l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892094"/>
            <a:ext cx="9286940" cy="5633250"/>
          </a:xfrm>
        </p:spPr>
        <p:txBody>
          <a:bodyPr>
            <a:normAutofit/>
          </a:bodyPr>
          <a:lstStyle>
            <a:lvl1pPr marL="263525" indent="-263525" algn="l"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536575" indent="-273050" algn="l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2pPr>
            <a:lvl3pPr marL="811213" indent="-274638" algn="l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3pPr>
            <a:lvl4pPr marL="1074738" indent="-263525" algn="l">
              <a:defRPr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4pPr>
            <a:lvl5pPr marL="1347788" indent="-273050" algn="l">
              <a:defRPr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각 삼각형 20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18" name="직선 연결선 17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052900" y="-1776029"/>
            <a:ext cx="1800200" cy="990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7920181" y="2620315"/>
            <a:ext cx="1751437" cy="111331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311" y="4031423"/>
            <a:ext cx="98976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8311" y="2329851"/>
            <a:ext cx="98976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3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33500" y="2492899"/>
            <a:ext cx="7839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Thank You!</a:t>
            </a:r>
            <a:endParaRPr lang="en-US" altLang="ko-KR" sz="8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각 삼각형 23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60350"/>
            <a:ext cx="8915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981075"/>
            <a:ext cx="89154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" name="슬라이드 번호 개체 틀 14"/>
          <p:cNvSpPr>
            <a:spLocks noGrp="1"/>
          </p:cNvSpPr>
          <p:nvPr>
            <p:ph type="sldNum" sz="quarter" idx="4"/>
          </p:nvPr>
        </p:nvSpPr>
        <p:spPr>
          <a:xfrm>
            <a:off x="7548166" y="6627813"/>
            <a:ext cx="2311400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100" b="1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EAEFA24-F2F6-4F89-B39B-BD7873B20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0" r:id="rId3"/>
    <p:sldLayoutId id="2147483684" r:id="rId4"/>
    <p:sldLayoutId id="2147483683" r:id="rId5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65113" indent="-2651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714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17303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4363" indent="-2730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smtClean="0">
                <a:latin typeface="Arial" charset="0"/>
              </a:rPr>
              <a:t>Test Report of GS5001</a:t>
            </a:r>
            <a:br>
              <a:rPr lang="en-US" altLang="ko-KR" sz="3200" dirty="0" smtClean="0">
                <a:latin typeface="Arial" charset="0"/>
              </a:rPr>
            </a:br>
            <a:endParaRPr lang="en-US" altLang="ko-KR" sz="20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3584848" y="5733263"/>
            <a:ext cx="59711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G2G Solution</a:t>
            </a:r>
          </a:p>
          <a:p>
            <a:pPr algn="r">
              <a:defRPr/>
            </a:pPr>
            <a:r>
              <a:rPr lang="en-US" altLang="ko-KR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2017. 08. 29.</a:t>
            </a:r>
            <a:endParaRPr lang="en-US" altLang="ko-KR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584848" y="3987969"/>
            <a:ext cx="59711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20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Demo Kit. – </a:t>
            </a:r>
            <a:r>
              <a:rPr lang="ko-KR" altLang="en-US" sz="20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반응 유무에 따른 파형 관찰</a:t>
            </a:r>
            <a:endParaRPr lang="en-US" altLang="ko-KR" sz="2000" b="1" i="1" dirty="0" smtClean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r">
              <a:defRPr/>
            </a:pPr>
            <a:r>
              <a:rPr lang="en-US" altLang="ko-KR" sz="20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ver.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673080" y="1628800"/>
            <a:ext cx="3816424" cy="360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1" idx="0"/>
            <a:endCxn id="29" idx="1"/>
          </p:cNvCxnSpPr>
          <p:nvPr/>
        </p:nvCxnSpPr>
        <p:spPr>
          <a:xfrm rot="5400000" flipH="1" flipV="1">
            <a:off x="4525407" y="2569081"/>
            <a:ext cx="674706" cy="25385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Kit. </a:t>
            </a:r>
            <a:r>
              <a:rPr lang="ko-KR" altLang="en-US" dirty="0" smtClean="0"/>
              <a:t>의 전극과 인체의 연결도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6" name="타원 5"/>
          <p:cNvSpPr/>
          <p:nvPr/>
        </p:nvSpPr>
        <p:spPr>
          <a:xfrm>
            <a:off x="704528" y="3501008"/>
            <a:ext cx="3024336" cy="129614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56556" y="2276872"/>
            <a:ext cx="2520280" cy="37444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676636" y="278092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468724" y="2780928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 bwMode="auto">
          <a:xfrm>
            <a:off x="6132041" y="1880120"/>
            <a:ext cx="678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INP1</a:t>
            </a:r>
            <a:endParaRPr kumimoji="0" lang="ko-KR" alt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꺾인 연결선 11"/>
          <p:cNvCxnSpPr>
            <a:stCxn id="7" idx="0"/>
            <a:endCxn id="10" idx="1"/>
          </p:cNvCxnSpPr>
          <p:nvPr/>
        </p:nvCxnSpPr>
        <p:spPr>
          <a:xfrm rot="5400000" flipH="1" flipV="1">
            <a:off x="3618275" y="267163"/>
            <a:ext cx="716142" cy="431138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6132041" y="2283034"/>
            <a:ext cx="6783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INP2</a:t>
            </a:r>
            <a:endParaRPr kumimoji="0" lang="ko-KR" alt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" name="꺾인 연결선 14"/>
          <p:cNvCxnSpPr>
            <a:stCxn id="8" idx="0"/>
            <a:endCxn id="14" idx="1"/>
          </p:cNvCxnSpPr>
          <p:nvPr/>
        </p:nvCxnSpPr>
        <p:spPr>
          <a:xfrm rot="5400000" flipH="1" flipV="1">
            <a:off x="4215776" y="864664"/>
            <a:ext cx="313228" cy="35193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521472" y="4175714"/>
            <a:ext cx="144016" cy="14401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>
            <a:stCxn id="21" idx="4"/>
            <a:endCxn id="25" idx="1"/>
          </p:cNvCxnSpPr>
          <p:nvPr/>
        </p:nvCxnSpPr>
        <p:spPr>
          <a:xfrm rot="16200000" flipH="1">
            <a:off x="4624049" y="3289160"/>
            <a:ext cx="477422" cy="253856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 bwMode="auto">
          <a:xfrm>
            <a:off x="6132041" y="4612486"/>
            <a:ext cx="152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INN1 &amp; INN2</a:t>
            </a:r>
            <a:endParaRPr kumimoji="0" lang="ko-KR" alt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132041" y="3316342"/>
            <a:ext cx="111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RLD_REF</a:t>
            </a:r>
            <a:endParaRPr kumimoji="0" lang="ko-KR" altLang="en-US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593480" y="3224009"/>
            <a:ext cx="1217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귓볼</a:t>
            </a:r>
            <a:r>
              <a:rPr kumimoji="0"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클립 뒷면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593480" y="4807806"/>
            <a:ext cx="1217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귓볼</a:t>
            </a:r>
            <a:r>
              <a:rPr kumimoji="0"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클립 앞면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27775" y="1351801"/>
            <a:ext cx="11070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Demo Board</a:t>
            </a:r>
            <a:endParaRPr kumimoji="0" lang="ko-KR" altLang="en-US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01072" y="199277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601072" y="23956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601072" y="34290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601072" y="473579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4457424" y="5415607"/>
            <a:ext cx="8106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Measure</a:t>
            </a:r>
          </a:p>
          <a:p>
            <a:pPr algn="ctr"/>
            <a:r>
              <a:rPr kumimoji="0"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Point</a:t>
            </a:r>
            <a:endParaRPr kumimoji="0" lang="ko-KR" altLang="en-US" sz="12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13" name="직선 화살표 연결선 12"/>
          <p:cNvCxnSpPr>
            <a:stCxn id="31" idx="0"/>
            <a:endCxn id="28" idx="3"/>
          </p:cNvCxnSpPr>
          <p:nvPr/>
        </p:nvCxnSpPr>
        <p:spPr>
          <a:xfrm flipV="1">
            <a:off x="4862760" y="4858723"/>
            <a:ext cx="759403" cy="5568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1" idx="0"/>
            <a:endCxn id="27" idx="3"/>
          </p:cNvCxnSpPr>
          <p:nvPr/>
        </p:nvCxnSpPr>
        <p:spPr>
          <a:xfrm flipV="1">
            <a:off x="4862760" y="3551925"/>
            <a:ext cx="759403" cy="1863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0" idx="2"/>
            <a:endCxn id="26" idx="1"/>
          </p:cNvCxnSpPr>
          <p:nvPr/>
        </p:nvCxnSpPr>
        <p:spPr>
          <a:xfrm>
            <a:off x="4862760" y="1582633"/>
            <a:ext cx="759403" cy="8341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50" idx="2"/>
            <a:endCxn id="9" idx="1"/>
          </p:cNvCxnSpPr>
          <p:nvPr/>
        </p:nvCxnSpPr>
        <p:spPr>
          <a:xfrm>
            <a:off x="4862760" y="1582633"/>
            <a:ext cx="759403" cy="4312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4457424" y="1120968"/>
            <a:ext cx="8106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Measure</a:t>
            </a:r>
          </a:p>
          <a:p>
            <a:pPr algn="ctr"/>
            <a:r>
              <a:rPr kumimoji="0"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Point</a:t>
            </a:r>
            <a:endParaRPr kumimoji="0" lang="ko-KR" altLang="en-US" sz="12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2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전극간의 등가회로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7" y="1239318"/>
            <a:ext cx="8484567" cy="49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5934044" y="1442393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8" idx="3"/>
            <a:endCxn id="6" idx="1"/>
          </p:cNvCxnSpPr>
          <p:nvPr/>
        </p:nvCxnSpPr>
        <p:spPr>
          <a:xfrm>
            <a:off x="5403631" y="1211561"/>
            <a:ext cx="551504" cy="251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4980117" y="1073061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M4</a:t>
            </a:r>
            <a:endParaRPr kumimoji="0" lang="ko-KR" altLang="en-US" sz="12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34044" y="4483821"/>
            <a:ext cx="144016" cy="144016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3"/>
            <a:endCxn id="11" idx="3"/>
          </p:cNvCxnSpPr>
          <p:nvPr/>
        </p:nvCxnSpPr>
        <p:spPr>
          <a:xfrm flipV="1">
            <a:off x="5403631" y="4606746"/>
            <a:ext cx="551504" cy="2577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4980117" y="4725995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M3</a:t>
            </a:r>
            <a:endParaRPr kumimoji="0" lang="ko-KR" altLang="en-US" sz="1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32720" y="266255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 bwMode="auto">
          <a:xfrm>
            <a:off x="2292971" y="1906465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M2</a:t>
            </a:r>
            <a:endParaRPr kumimoji="0" lang="ko-KR" altLang="en-US" sz="12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20" name="직선 화살표 연결선 19"/>
          <p:cNvCxnSpPr>
            <a:stCxn id="19" idx="2"/>
            <a:endCxn id="17" idx="0"/>
          </p:cNvCxnSpPr>
          <p:nvPr/>
        </p:nvCxnSpPr>
        <p:spPr>
          <a:xfrm>
            <a:off x="2504728" y="2183464"/>
            <a:ext cx="0" cy="479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2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Z:\Product\GS5001\4_Test\Demo_Test\반응유무에_따른_파형관찰\20170829\demo.full.pa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1152"/>
            <a:ext cx="7620001" cy="52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500913" y="1194602"/>
            <a:ext cx="0" cy="468267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 bwMode="auto">
          <a:xfrm>
            <a:off x="3512840" y="900174"/>
            <a:ext cx="1633989" cy="2056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RLD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집게를 </a:t>
            </a:r>
            <a:r>
              <a:rPr kumimoji="0"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귓볼에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물림</a:t>
            </a:r>
          </a:p>
        </p:txBody>
      </p:sp>
      <p:cxnSp>
        <p:nvCxnSpPr>
          <p:cNvPr id="14" name="직선 화살표 연결선 13"/>
          <p:cNvCxnSpPr>
            <a:stCxn id="16" idx="1"/>
          </p:cNvCxnSpPr>
          <p:nvPr/>
        </p:nvCxnSpPr>
        <p:spPr>
          <a:xfrm flipH="1">
            <a:off x="3123522" y="1002989"/>
            <a:ext cx="389318" cy="168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 bwMode="auto">
          <a:xfrm>
            <a:off x="920552" y="900174"/>
            <a:ext cx="1310571" cy="2056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RLD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집게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벌림</a:t>
            </a:r>
          </a:p>
        </p:txBody>
      </p:sp>
      <p:cxnSp>
        <p:nvCxnSpPr>
          <p:cNvPr id="21" name="직선 화살표 연결선 20"/>
          <p:cNvCxnSpPr>
            <a:stCxn id="20" idx="3"/>
          </p:cNvCxnSpPr>
          <p:nvPr/>
        </p:nvCxnSpPr>
        <p:spPr>
          <a:xfrm>
            <a:off x="2231123" y="1002989"/>
            <a:ext cx="269790" cy="191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 bwMode="auto">
          <a:xfrm>
            <a:off x="7761312" y="2141051"/>
            <a:ext cx="914400" cy="2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808000"/>
                </a:solidFill>
              </a:rPr>
              <a:t>OUT2</a:t>
            </a:r>
            <a:endParaRPr kumimoji="0" lang="ko-KR" altLang="en-US" sz="1200" b="1" dirty="0" smtClean="0">
              <a:solidFill>
                <a:srgbClr val="808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7738230" y="4556212"/>
            <a:ext cx="914400" cy="2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FF33CC"/>
                </a:solidFill>
              </a:rPr>
              <a:t>INP</a:t>
            </a:r>
            <a:endParaRPr kumimoji="0" lang="ko-KR" altLang="en-US" sz="1200" b="1" dirty="0" smtClean="0">
              <a:solidFill>
                <a:srgbClr val="FF33CC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7738230" y="4318964"/>
            <a:ext cx="914400" cy="2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00B050"/>
                </a:solidFill>
              </a:rPr>
              <a:t>RLD_REF</a:t>
            </a:r>
            <a:endParaRPr kumimoji="0" lang="ko-KR" altLang="en-US" sz="1200" b="1" dirty="0" smtClean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1532078" y="3878140"/>
            <a:ext cx="93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1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(3.3V) VDD</a:t>
            </a:r>
            <a:r>
              <a:rPr kumimoji="0" lang="ko-KR" altLang="en-US" sz="11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▶</a:t>
            </a:r>
            <a:endParaRPr kumimoji="0" lang="ko-KR" altLang="en-US" sz="1100" b="1" dirty="0" smtClean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532078" y="1495481"/>
            <a:ext cx="93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100" b="1" dirty="0" smtClean="0">
                <a:solidFill>
                  <a:srgbClr val="8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(3.3V) VDD</a:t>
            </a:r>
            <a:r>
              <a:rPr kumimoji="0" lang="ko-KR" altLang="en-US" sz="1100" b="1" dirty="0" smtClean="0">
                <a:solidFill>
                  <a:srgbClr val="8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▶</a:t>
            </a:r>
            <a:endParaRPr kumimoji="0" lang="ko-KR" altLang="en-US" sz="1100" b="1" dirty="0" smtClean="0">
              <a:solidFill>
                <a:srgbClr val="808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정상 반응을 보이는 경우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7738230" y="4946074"/>
            <a:ext cx="914400" cy="2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0000FF"/>
                </a:solidFill>
              </a:rPr>
              <a:t>INN</a:t>
            </a:r>
            <a:endParaRPr kumimoji="0" lang="ko-KR" altLang="en-US" sz="1200" b="1" dirty="0" smtClean="0">
              <a:solidFill>
                <a:srgbClr val="0000FF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3123522" y="1194602"/>
            <a:ext cx="0" cy="468267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4520952" y="5373216"/>
            <a:ext cx="4032449" cy="3749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INN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레벨이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VDD/2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부근에 차이가 거의 없이 나타남</a:t>
            </a:r>
            <a:endParaRPr kumimoji="0"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INP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INN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impedance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유사하거나 아주 작기 때문</a:t>
            </a:r>
            <a:endParaRPr kumimoji="0"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770726" y="1997386"/>
            <a:ext cx="13681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ko-KR" altLang="en-US" sz="11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눈깜빡임</a:t>
            </a:r>
            <a:endParaRPr kumimoji="0" lang="ko-KR" altLang="en-US" sz="11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정상 반응을 </a:t>
            </a:r>
            <a:r>
              <a:rPr lang="ko-KR" altLang="en-US" dirty="0" smtClean="0"/>
              <a:t>보이지 않는 </a:t>
            </a:r>
            <a:r>
              <a:rPr lang="ko-KR" altLang="en-US" dirty="0"/>
              <a:t>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2050" name="Picture 2" descr="Z:\Product\GS5001\4_Test\Demo_Test\반응유무에_따른_파형관찰\20170829\demo.full.fail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67474"/>
            <a:ext cx="7620001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2314167" y="1194602"/>
            <a:ext cx="0" cy="468267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3495748" y="900174"/>
            <a:ext cx="1633989" cy="2056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RLD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집게를 </a:t>
            </a:r>
            <a:r>
              <a:rPr kumimoji="0"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귓볼에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물림</a:t>
            </a:r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3106430" y="1002989"/>
            <a:ext cx="389318" cy="168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auto">
          <a:xfrm>
            <a:off x="733806" y="900174"/>
            <a:ext cx="1310571" cy="2056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RLD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집게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벌림</a:t>
            </a: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>
            <a:off x="2044377" y="1002989"/>
            <a:ext cx="269790" cy="191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7761312" y="2141051"/>
            <a:ext cx="914400" cy="2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808000"/>
                </a:solidFill>
              </a:rPr>
              <a:t>OUT2</a:t>
            </a:r>
            <a:endParaRPr kumimoji="0" lang="ko-KR" altLang="en-US" sz="1200" b="1" dirty="0" smtClean="0">
              <a:solidFill>
                <a:srgbClr val="8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7738230" y="4526212"/>
            <a:ext cx="914400" cy="2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FF33CC"/>
                </a:solidFill>
              </a:rPr>
              <a:t>INP (2.5V)</a:t>
            </a:r>
            <a:endParaRPr kumimoji="0" lang="ko-KR" altLang="en-US" sz="1200" b="1" dirty="0" smtClean="0">
              <a:solidFill>
                <a:srgbClr val="FF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7738230" y="3962334"/>
            <a:ext cx="914400" cy="2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00B050"/>
                </a:solidFill>
              </a:rPr>
              <a:t>RLD_REF(2.8V)</a:t>
            </a:r>
            <a:endParaRPr kumimoji="0" lang="ko-KR" altLang="en-US" sz="1200" b="1" dirty="0" smtClean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738230" y="4869160"/>
            <a:ext cx="914400" cy="245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0000FF"/>
                </a:solidFill>
              </a:rPr>
              <a:t>INN(1.3V)</a:t>
            </a:r>
            <a:endParaRPr kumimoji="0" lang="ko-KR" altLang="en-US" sz="1200" b="1" dirty="0" smtClean="0">
              <a:solidFill>
                <a:srgbClr val="0000FF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3106430" y="1194602"/>
            <a:ext cx="0" cy="468267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4520952" y="5373216"/>
            <a:ext cx="4032449" cy="37490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INN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레벨 차이가 크게 나타남</a:t>
            </a:r>
            <a:endParaRPr kumimoji="0"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INP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INN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각각의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impedance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그 차이가 크기 때문</a:t>
            </a:r>
            <a:endParaRPr kumimoji="0"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770726" y="1997386"/>
            <a:ext cx="13681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ko-KR" altLang="en-US" sz="11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눈깜빡임에</a:t>
            </a:r>
            <a:r>
              <a:rPr kumimoji="0"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반응 없음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1352600" y="3878140"/>
            <a:ext cx="93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1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(3.3V) VDD</a:t>
            </a:r>
            <a:r>
              <a:rPr kumimoji="0" lang="ko-KR" altLang="en-US" sz="11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▶</a:t>
            </a:r>
            <a:endParaRPr kumimoji="0" lang="ko-KR" altLang="en-US" sz="1100" b="1" dirty="0" smtClean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352600" y="1495481"/>
            <a:ext cx="93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100" b="1" dirty="0" smtClean="0">
                <a:solidFill>
                  <a:srgbClr val="8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(3.3V) VDD</a:t>
            </a:r>
            <a:r>
              <a:rPr kumimoji="0" lang="ko-KR" altLang="en-US" sz="1100" b="1" dirty="0" smtClean="0">
                <a:solidFill>
                  <a:srgbClr val="8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▶</a:t>
            </a:r>
            <a:endParaRPr kumimoji="0" lang="ko-KR" altLang="en-US" sz="1100" b="1" dirty="0" smtClean="0">
              <a:solidFill>
                <a:srgbClr val="808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454802" y="4471296"/>
            <a:ext cx="0" cy="67789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26962" y="4847162"/>
            <a:ext cx="7323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468834" y="4745861"/>
            <a:ext cx="823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1.65V Level </a:t>
            </a:r>
            <a:r>
              <a:rPr kumimoji="0" lang="ko-KR" altLang="en-US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▶</a:t>
            </a:r>
            <a:endParaRPr kumimoji="0" lang="ko-KR" altLang="en-US" sz="900" b="1" dirty="0" smtClean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3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정상 반응을 보이지 않은 경우에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귓볼</a:t>
            </a:r>
            <a:r>
              <a:rPr lang="ko-KR" altLang="en-US" dirty="0" smtClean="0"/>
              <a:t> 클립을 강하게 눌렀을 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3074" name="Picture 2" descr="Z:\Product\GS5001\4_Test\Demo_Test\반응유무에_따른_파형관찰\20170829\demo.full.rld.pu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1153"/>
            <a:ext cx="7620001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3440657" y="908720"/>
            <a:ext cx="0" cy="493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5491240" y="908720"/>
            <a:ext cx="0" cy="49320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3453018" y="900174"/>
            <a:ext cx="2038222" cy="2056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RLD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집게를 강하게 누른 구간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72727" y="3351507"/>
            <a:ext cx="1986441" cy="1293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ko-KR" altLang="en-US" sz="1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귓볼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클립의 저항이 작아짐</a:t>
            </a:r>
            <a:endParaRPr kumimoji="0"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kumimoji="0"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0"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INN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레벨이 상승</a:t>
            </a:r>
            <a:endParaRPr kumimoji="0"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0"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kumimoji="0"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0"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RLD feedback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의해</a:t>
            </a:r>
            <a:endParaRPr kumimoji="0"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0"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RLD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전압이 내려감</a:t>
            </a:r>
            <a:endParaRPr kumimoji="0"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kumimoji="0"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0"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 </a:t>
            </a:r>
            <a:r>
              <a:rPr kumimoji="0"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전압도 같이 내려감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26962" y="4847162"/>
            <a:ext cx="7323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468834" y="4745861"/>
            <a:ext cx="823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1.65V Level </a:t>
            </a:r>
            <a:r>
              <a:rPr kumimoji="0" lang="ko-KR" altLang="en-US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▶</a:t>
            </a:r>
            <a:endParaRPr kumimoji="0" lang="ko-KR" altLang="en-US" sz="900" b="1" dirty="0" smtClean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07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큰 움직임에는 반응을 보이나 출력 파형이 </a:t>
            </a:r>
            <a:r>
              <a:rPr lang="en-US" altLang="ko-KR" dirty="0" smtClean="0"/>
              <a:t>Noisy </a:t>
            </a:r>
            <a:r>
              <a:rPr lang="ko-KR" altLang="en-US" dirty="0" smtClean="0"/>
              <a:t>한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4098" name="Picture 2" descr="Z:\Product\GS5001\4_Test\Demo_Test\반응유무에_따른_파형관찰\20170829\demp.response.nois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71114"/>
            <a:ext cx="7620001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2432720" y="1194602"/>
            <a:ext cx="0" cy="468267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auto">
          <a:xfrm>
            <a:off x="3427380" y="900174"/>
            <a:ext cx="1633989" cy="2056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RLD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집게를 </a:t>
            </a:r>
            <a:r>
              <a:rPr kumimoji="0"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귓볼에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물림</a:t>
            </a:r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>
            <a:off x="3038062" y="1002989"/>
            <a:ext cx="389318" cy="168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 bwMode="auto">
          <a:xfrm>
            <a:off x="852359" y="900174"/>
            <a:ext cx="1310571" cy="20562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RLD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집게</a:t>
            </a:r>
            <a:r>
              <a:rPr kumimoji="0"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벌림</a:t>
            </a: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>
          <a:xfrm>
            <a:off x="2162930" y="1002989"/>
            <a:ext cx="269790" cy="191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038062" y="1194602"/>
            <a:ext cx="0" cy="468267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auto">
          <a:xfrm>
            <a:off x="1471153" y="3878140"/>
            <a:ext cx="93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1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(3.3V) VDD</a:t>
            </a:r>
            <a:r>
              <a:rPr kumimoji="0" lang="ko-KR" altLang="en-US" sz="1100" b="1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▶</a:t>
            </a:r>
            <a:endParaRPr kumimoji="0" lang="ko-KR" altLang="en-US" sz="1100" b="1" dirty="0" smtClean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71153" y="1495481"/>
            <a:ext cx="93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100" b="1" dirty="0" smtClean="0">
                <a:solidFill>
                  <a:srgbClr val="8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(3.3V) VDD</a:t>
            </a:r>
            <a:r>
              <a:rPr kumimoji="0" lang="ko-KR" altLang="en-US" sz="1100" b="1" dirty="0" smtClean="0">
                <a:solidFill>
                  <a:srgbClr val="808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▶</a:t>
            </a:r>
            <a:endParaRPr kumimoji="0" lang="ko-KR" altLang="en-US" sz="1100" b="1" dirty="0" smtClean="0">
              <a:solidFill>
                <a:srgbClr val="808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26962" y="4847162"/>
            <a:ext cx="73231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auto">
          <a:xfrm>
            <a:off x="468834" y="4745861"/>
            <a:ext cx="823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1.65V Level </a:t>
            </a:r>
            <a:r>
              <a:rPr kumimoji="0" lang="ko-KR" altLang="en-US" sz="9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▶</a:t>
            </a:r>
            <a:endParaRPr kumimoji="0" lang="ko-KR" altLang="en-US" sz="900" b="1" dirty="0" smtClean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20952" y="5203939"/>
            <a:ext cx="4032449" cy="54418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INP, INN, RLD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전압 레벨은 낮아졌으나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INP-INN </a:t>
            </a:r>
            <a:r>
              <a:rPr kumimoji="0" lang="ko-KR" altLang="en-US" sz="1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전압차가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큼</a:t>
            </a:r>
            <a:endParaRPr kumimoji="0"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/>
              <a:buChar char="à"/>
            </a:pP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INN impedance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INP impedance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차이가 크기 때문</a:t>
            </a:r>
            <a:endParaRPr kumimoji="0"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INN impedance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0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INP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impedance</a:t>
            </a:r>
            <a:endParaRPr kumimoji="0" lang="ko-KR" altLang="en-US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8714508" y="4762953"/>
            <a:ext cx="108683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INP-INN=</a:t>
            </a:r>
            <a:r>
              <a:rPr kumimoji="0" lang="ko-KR" altLang="en-US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약 </a:t>
            </a:r>
            <a:r>
              <a:rPr kumimoji="0" lang="en-US" altLang="ko-KR" sz="9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300mV</a:t>
            </a:r>
            <a:endParaRPr kumimoji="0" lang="ko-KR" altLang="en-US" sz="9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현상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7" y="1239318"/>
            <a:ext cx="8484567" cy="49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5934044" y="1442393"/>
            <a:ext cx="144016" cy="144016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8" idx="3"/>
            <a:endCxn id="6" idx="1"/>
          </p:cNvCxnSpPr>
          <p:nvPr/>
        </p:nvCxnSpPr>
        <p:spPr>
          <a:xfrm>
            <a:off x="5403631" y="1211561"/>
            <a:ext cx="551504" cy="251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 bwMode="auto">
          <a:xfrm>
            <a:off x="4980117" y="1073061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M4</a:t>
            </a:r>
            <a:endParaRPr kumimoji="0" lang="ko-KR" altLang="en-US" sz="12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34044" y="4483821"/>
            <a:ext cx="144016" cy="144016"/>
          </a:xfrm>
          <a:prstGeom prst="ellipse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3"/>
            <a:endCxn id="11" idx="3"/>
          </p:cNvCxnSpPr>
          <p:nvPr/>
        </p:nvCxnSpPr>
        <p:spPr>
          <a:xfrm flipV="1">
            <a:off x="5403631" y="4606746"/>
            <a:ext cx="551504" cy="25774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 bwMode="auto">
          <a:xfrm>
            <a:off x="4980117" y="4725995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altLang="ko-KR" sz="1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M3</a:t>
            </a:r>
            <a:endParaRPr kumimoji="0" lang="ko-KR" altLang="en-US" sz="1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432720" y="2662550"/>
            <a:ext cx="144016" cy="14401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 bwMode="auto">
          <a:xfrm>
            <a:off x="2292971" y="1906465"/>
            <a:ext cx="4235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altLang="ko-KR" sz="1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M2</a:t>
            </a:r>
            <a:endParaRPr kumimoji="0" lang="ko-KR" altLang="en-US" sz="12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anose="020B0604030504040204" pitchFamily="34" charset="0"/>
            </a:endParaRPr>
          </a:p>
        </p:txBody>
      </p:sp>
      <p:cxnSp>
        <p:nvCxnSpPr>
          <p:cNvPr id="20" name="직선 화살표 연결선 19"/>
          <p:cNvCxnSpPr>
            <a:stCxn id="19" idx="2"/>
            <a:endCxn id="17" idx="0"/>
          </p:cNvCxnSpPr>
          <p:nvPr/>
        </p:nvCxnSpPr>
        <p:spPr>
          <a:xfrm>
            <a:off x="2504728" y="2183464"/>
            <a:ext cx="0" cy="4790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 bwMode="auto">
          <a:xfrm>
            <a:off x="461387" y="5551348"/>
            <a:ext cx="4707637" cy="79809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36000" tIns="18000" rIns="36000" bIns="1800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Rc1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Rc2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 크면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M2 &amp; M3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전위가 낮아짐</a:t>
            </a:r>
            <a:endParaRPr kumimoji="0"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(Rc1+Rbody)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Rc2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차이가 크면 </a:t>
            </a:r>
            <a:r>
              <a:rPr kumimoji="0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M2-M3 </a:t>
            </a:r>
            <a:r>
              <a:rPr kumimoji="0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전위차가 커짐</a:t>
            </a:r>
            <a:endParaRPr kumimoji="0"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kumimoji="0" lang="ko-KR" altLang="en-US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정상 반응이 나타나지 않는 경우의 가장 큰 원인으로 판단됨</a:t>
            </a:r>
            <a:endParaRPr kumimoji="0" lang="ko-KR" altLang="en-US" sz="11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04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Impedance Measure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892094"/>
            <a:ext cx="9286940" cy="1960842"/>
          </a:xfrm>
        </p:spPr>
        <p:txBody>
          <a:bodyPr/>
          <a:lstStyle/>
          <a:p>
            <a:r>
              <a:rPr lang="ko-KR" altLang="en-US" dirty="0" err="1" smtClean="0"/>
              <a:t>귓볼</a:t>
            </a:r>
            <a:r>
              <a:rPr lang="ko-KR" altLang="en-US" dirty="0" smtClean="0"/>
              <a:t> 클립 한 쪽에 </a:t>
            </a:r>
            <a:r>
              <a:rPr lang="en-US" altLang="ko-KR" dirty="0" smtClean="0"/>
              <a:t>3V </a:t>
            </a:r>
            <a:r>
              <a:rPr lang="ko-KR" altLang="en-US" dirty="0" smtClean="0"/>
              <a:t>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반대쪽에 </a:t>
            </a:r>
            <a:r>
              <a:rPr lang="en-US" altLang="ko-KR" dirty="0" smtClean="0"/>
              <a:t>GND </a:t>
            </a:r>
            <a:r>
              <a:rPr lang="ko-KR" altLang="en-US" dirty="0" smtClean="0"/>
              <a:t>연결한 상태에서 전류 측정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Dry : 1.5uA </a:t>
            </a:r>
            <a:r>
              <a:rPr lang="en-US" altLang="ko-KR" dirty="0" smtClean="0">
                <a:sym typeface="Wingdings" panose="05000000000000000000" pitchFamily="2" charset="2"/>
              </a:rPr>
              <a:t> 2Mohm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Wet : 50uA  60kohm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이마 전극의 한 쪽에 </a:t>
            </a:r>
            <a:r>
              <a:rPr lang="en-US" altLang="ko-KR" dirty="0" smtClean="0">
                <a:sym typeface="Wingdings" panose="05000000000000000000" pitchFamily="2" charset="2"/>
              </a:rPr>
              <a:t>3V </a:t>
            </a:r>
            <a:r>
              <a:rPr lang="ko-KR" altLang="en-US" dirty="0" smtClean="0">
                <a:sym typeface="Wingdings" panose="05000000000000000000" pitchFamily="2" charset="2"/>
              </a:rPr>
              <a:t>인가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반대쪽에 </a:t>
            </a:r>
            <a:r>
              <a:rPr lang="en-US" altLang="ko-KR" dirty="0" smtClean="0">
                <a:sym typeface="Wingdings" panose="05000000000000000000" pitchFamily="2" charset="2"/>
              </a:rPr>
              <a:t>GND </a:t>
            </a:r>
            <a:r>
              <a:rPr lang="ko-KR" altLang="en-US" dirty="0" smtClean="0">
                <a:sym typeface="Wingdings" panose="05000000000000000000" pitchFamily="2" charset="2"/>
              </a:rPr>
              <a:t>연결한 상태에서 전류 측정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60uA  50kohm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862845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테마">
      <a:majorFont>
        <a:latin typeface="휴먼엑스포"/>
        <a:ea typeface="휴먼엑스포"/>
        <a:cs typeface=""/>
      </a:majorFont>
      <a:minorFont>
        <a:latin typeface="휴먼엑스포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  <a:normAutofit/>
      </a:bodyPr>
      <a:lstStyle>
        <a:defPPr algn="r">
          <a:defRPr kumimoji="0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42890</TotalTime>
  <Words>346</Words>
  <Application>Microsoft Office PowerPoint</Application>
  <PresentationFormat>A4 용지(210x297mm)</PresentationFormat>
  <Paragraphs>89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3_Office 테마</vt:lpstr>
      <vt:lpstr>Test Report of GS5001 </vt:lpstr>
      <vt:lpstr>Demo Kit. 의 전극과 인체의 연결도</vt:lpstr>
      <vt:lpstr>전극간의 등가회로</vt:lpstr>
      <vt:lpstr>정상 반응을 보이는 경우</vt:lpstr>
      <vt:lpstr>정상 반응을 보이지 않는 경우</vt:lpstr>
      <vt:lpstr>정상 반응을 보이지 않은 경우에 귓볼 클립을 강하게 눌렀을 때</vt:lpstr>
      <vt:lpstr>큰 움직임에는 반응을 보이나 출력 파형이 Noisy 한 경우</vt:lpstr>
      <vt:lpstr>현상 분석</vt:lpstr>
      <vt:lpstr>Impedance Measure</vt:lpstr>
    </vt:vector>
  </TitlesOfParts>
  <Company>Clover Hitech, LSI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CH7500</dc:title>
  <dc:creator>Clover Hitech, LSI Division</dc:creator>
  <cp:lastModifiedBy>Registered User</cp:lastModifiedBy>
  <cp:revision>2606</cp:revision>
  <dcterms:created xsi:type="dcterms:W3CDTF">2006-10-05T04:04:58Z</dcterms:created>
  <dcterms:modified xsi:type="dcterms:W3CDTF">2017-08-29T07:48:14Z</dcterms:modified>
</cp:coreProperties>
</file>