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bel" panose="020B0604020202020204" charset="0"/>
      <p:regular r:id="rId22"/>
    </p:embeddedFont>
    <p:embeddedFont>
      <p:font typeface="Montserrat" panose="020B0604020202020204" charset="0"/>
      <p:regular r:id="rId23"/>
      <p:bold r:id="rId24"/>
    </p:embeddedFont>
    <p:embeddedFont>
      <p:font typeface="Jur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58A2C9-F889-476B-A61A-33595E18D04A}">
  <a:tblStyle styleId="{5358A2C9-F889-476B-A61A-33595E18D04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88F05BA-CD0F-4D39-8E65-33188C1B9209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1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4314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167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47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174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74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088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101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572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458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85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112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81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298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91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03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89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641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43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2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buFont typeface="Montserrat"/>
              <a:buNone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406825"/>
            <a:ext cx="4244100" cy="12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latin typeface="Abel"/>
                <a:ea typeface="Abel"/>
                <a:cs typeface="Abel"/>
                <a:sym typeface="Abel"/>
              </a:rPr>
              <a:t>Product:         CYBE (Correct Your Body Equilibrium)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100" dirty="0">
                <a:latin typeface="Abel"/>
                <a:ea typeface="Abel"/>
                <a:cs typeface="Abel"/>
                <a:sym typeface="Abel"/>
              </a:rPr>
              <a:t>Team:             CYBER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100" dirty="0">
                <a:latin typeface="Abel"/>
                <a:ea typeface="Abel"/>
                <a:cs typeface="Abel"/>
                <a:sym typeface="Abel"/>
              </a:rPr>
              <a:t>Presents by:  Department of Electronic Engineering, Keimyung </a:t>
            </a:r>
            <a:r>
              <a:rPr lang="en" sz="1100" dirty="0" smtClean="0">
                <a:latin typeface="Abel"/>
                <a:ea typeface="Abel"/>
                <a:cs typeface="Abel"/>
                <a:sym typeface="Abel"/>
              </a:rPr>
              <a:t>University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100" dirty="0" smtClean="0">
                <a:latin typeface="Abel"/>
                <a:ea typeface="Abel"/>
                <a:cs typeface="Abel"/>
                <a:sym typeface="Abel"/>
              </a:rPr>
              <a:t>                       계명대학교 </a:t>
            </a:r>
            <a:r>
              <a:rPr lang="en" sz="1100" dirty="0">
                <a:latin typeface="Abel"/>
                <a:ea typeface="Abel"/>
                <a:cs typeface="Abel"/>
                <a:sym typeface="Abel"/>
              </a:rPr>
              <a:t>공과대학원 전자공학과</a:t>
            </a:r>
          </a:p>
        </p:txBody>
      </p:sp>
      <p:sp>
        <p:nvSpPr>
          <p:cNvPr id="36" name="Shape 36"/>
          <p:cNvSpPr/>
          <p:nvPr/>
        </p:nvSpPr>
        <p:spPr>
          <a:xfrm rot="10800000">
            <a:off x="8620199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/>
          <p:nvPr/>
        </p:nvSpPr>
        <p:spPr>
          <a:xfrm rot="10800000" flipH="1">
            <a:off x="0" y="2572649"/>
            <a:ext cx="53999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 flipH="1">
            <a:off x="0" y="-2399"/>
            <a:ext cx="53999" cy="25751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97" y="3500774"/>
            <a:ext cx="2107751" cy="151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462200" y="1265825"/>
            <a:ext cx="5505300" cy="8550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792397" y="1113417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WCC 2016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2981125"/>
            <a:ext cx="36117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 b="1">
                <a:solidFill>
                  <a:srgbClr val="434343"/>
                </a:solidFill>
                <a:latin typeface="Jura"/>
                <a:ea typeface="Jura"/>
                <a:cs typeface="Jura"/>
                <a:sym typeface="Jura"/>
              </a:rPr>
              <a:t>Wearable Computer Contest 2016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Rectangle 76"/>
          <p:cNvSpPr/>
          <p:nvPr/>
        </p:nvSpPr>
        <p:spPr>
          <a:xfrm>
            <a:off x="1527243" y="881610"/>
            <a:ext cx="7454662" cy="4193414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hape 170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71" name="Shape 171"/>
          <p:cNvSpPr/>
          <p:nvPr/>
        </p:nvSpPr>
        <p:spPr>
          <a:xfrm>
            <a:off x="466639" y="156692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641481" y="150673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3F3F3"/>
                </a:solidFill>
              </a:rPr>
              <a:t>Hardware 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81201" y="987462"/>
            <a:ext cx="2247088" cy="1947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1378" y="2504944"/>
            <a:ext cx="2028552" cy="36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Roboto" pitchFamily="2" charset="0"/>
                <a:ea typeface="Roboto" pitchFamily="2" charset="0"/>
              </a:rPr>
              <a:t>Dry -</a:t>
            </a:r>
            <a:r>
              <a:rPr lang="en-US" sz="1000" dirty="0">
                <a:latin typeface="Roboto" pitchFamily="2" charset="0"/>
                <a:ea typeface="Roboto" pitchFamily="2" charset="0"/>
              </a:rPr>
              <a:t>E</a:t>
            </a:r>
            <a:r>
              <a:rPr lang="en-US" altLang="zh-CN" sz="1000" dirty="0" smtClean="0">
                <a:latin typeface="Roboto" pitchFamily="2" charset="0"/>
                <a:ea typeface="Roboto" pitchFamily="2" charset="0"/>
              </a:rPr>
              <a:t>lectrodes</a:t>
            </a:r>
            <a:endParaRPr lang="en-US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1378" y="2017290"/>
            <a:ext cx="2028551" cy="3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latin typeface="Roboto" pitchFamily="2" charset="0"/>
                <a:ea typeface="Roboto" pitchFamily="2" charset="0"/>
              </a:rPr>
              <a:t>AMP /Filter</a:t>
            </a:r>
            <a:endParaRPr lang="en-US" sz="11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1201" y="982852"/>
            <a:ext cx="2247088" cy="3714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smtClean="0">
                <a:latin typeface="Roboto" pitchFamily="2" charset="0"/>
                <a:ea typeface="Roboto" pitchFamily="2" charset="0"/>
              </a:rPr>
              <a:t>EMG Sensors (EMG Modules)</a:t>
            </a:r>
            <a:endParaRPr lang="en-US" sz="1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81378" y="1473765"/>
            <a:ext cx="2028551" cy="450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Roboto" pitchFamily="2" charset="0"/>
                <a:ea typeface="Roboto" pitchFamily="2" charset="0"/>
              </a:rPr>
              <a:t>Smooth EMG signal to A/D Conv.</a:t>
            </a:r>
            <a:endParaRPr lang="en-US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81202" y="3003715"/>
            <a:ext cx="2247088" cy="1947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81201" y="3008486"/>
            <a:ext cx="2247088" cy="3714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IMU Sensors (BNO055)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1733238" y="3573716"/>
            <a:ext cx="1164724" cy="46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latin typeface="Roboto" pitchFamily="2" charset="0"/>
                <a:ea typeface="Roboto" pitchFamily="2" charset="0"/>
              </a:rPr>
              <a:t>Accelerometer</a:t>
            </a:r>
            <a:endParaRPr lang="en-US" sz="1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40158" y="4091156"/>
            <a:ext cx="1148078" cy="375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latin typeface="Roboto" pitchFamily="2" charset="0"/>
                <a:ea typeface="Roboto" pitchFamily="2" charset="0"/>
              </a:rPr>
              <a:t>Gyroscope</a:t>
            </a:r>
            <a:endParaRPr lang="en-US" sz="1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40158" y="4515027"/>
            <a:ext cx="1157804" cy="385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latin typeface="Roboto" pitchFamily="2" charset="0"/>
                <a:ea typeface="Roboto" pitchFamily="2" charset="0"/>
              </a:rPr>
              <a:t>Magnetometer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89946" y="3769857"/>
            <a:ext cx="850794" cy="30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latin typeface="Roboto" pitchFamily="2" charset="0"/>
                <a:ea typeface="Roboto" pitchFamily="2" charset="0"/>
              </a:rPr>
              <a:t>Data Fusion</a:t>
            </a:r>
            <a:endParaRPr lang="en-US" sz="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89945" y="4128136"/>
            <a:ext cx="838693" cy="30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latin typeface="Roboto" pitchFamily="2" charset="0"/>
                <a:ea typeface="Roboto" pitchFamily="2" charset="0"/>
              </a:rPr>
              <a:t>Power Management</a:t>
            </a:r>
            <a:endParaRPr lang="en-US" sz="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7582" y="4485184"/>
            <a:ext cx="846242" cy="39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latin typeface="Roboto" pitchFamily="2" charset="0"/>
                <a:ea typeface="Roboto" pitchFamily="2" charset="0"/>
              </a:rPr>
              <a:t>UART and PC Interface</a:t>
            </a:r>
            <a:endParaRPr lang="en-US" sz="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2922468" y="3505424"/>
            <a:ext cx="1005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/>
              <a:t>MCU on Chip</a:t>
            </a:r>
            <a:endParaRPr lang="en-US" sz="6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159725" y="2700360"/>
            <a:ext cx="1085717" cy="53303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BATTERY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55509" y="2980167"/>
            <a:ext cx="3913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44658" y="1015939"/>
            <a:ext cx="4582624" cy="306166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15269" y="3435345"/>
            <a:ext cx="445036" cy="37838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latin typeface="Roboto" pitchFamily="2" charset="0"/>
                <a:ea typeface="Roboto" pitchFamily="2" charset="0"/>
              </a:rPr>
              <a:t>SPI</a:t>
            </a:r>
            <a:endParaRPr lang="en-US" sz="11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15269" y="2431910"/>
            <a:ext cx="1551872" cy="881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Roboto" pitchFamily="2" charset="0"/>
                <a:ea typeface="Roboto" pitchFamily="2" charset="0"/>
              </a:rPr>
              <a:t>Cortex</a:t>
            </a:r>
            <a:r>
              <a:rPr lang="en-US" sz="1400" baseline="30000" dirty="0" smtClean="0">
                <a:latin typeface="Roboto" pitchFamily="2" charset="0"/>
                <a:ea typeface="Roboto" pitchFamily="2" charset="0"/>
              </a:rPr>
              <a:t>TM</a:t>
            </a:r>
            <a:r>
              <a:rPr lang="en-US" sz="1600" dirty="0" smtClean="0">
                <a:latin typeface="Roboto" pitchFamily="2" charset="0"/>
                <a:ea typeface="Roboto" pitchFamily="2" charset="0"/>
              </a:rPr>
              <a:t>-M0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07861" y="2017495"/>
            <a:ext cx="630189" cy="564074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latin typeface="Roboto" pitchFamily="2" charset="0"/>
                <a:ea typeface="Roboto" pitchFamily="2" charset="0"/>
              </a:rPr>
              <a:t>ADC</a:t>
            </a:r>
            <a:endParaRPr lang="en-US" sz="11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29060" y="3435345"/>
            <a:ext cx="467000" cy="37838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latin typeface="Roboto" pitchFamily="2" charset="0"/>
                <a:ea typeface="Roboto" pitchFamily="2" charset="0"/>
              </a:rPr>
              <a:t>I</a:t>
            </a:r>
            <a:r>
              <a:rPr lang="en-US" sz="1000" b="1" baseline="30000" dirty="0" smtClean="0">
                <a:latin typeface="Roboto" pitchFamily="2" charset="0"/>
                <a:ea typeface="Roboto" pitchFamily="2" charset="0"/>
              </a:rPr>
              <a:t>2</a:t>
            </a:r>
            <a:r>
              <a:rPr lang="en-US" sz="10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12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80278" y="3444724"/>
            <a:ext cx="497280" cy="37838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latin typeface="Roboto" pitchFamily="2" charset="0"/>
                <a:ea typeface="Roboto" pitchFamily="2" charset="0"/>
              </a:rPr>
              <a:t>UART</a:t>
            </a:r>
            <a:endParaRPr lang="en-US" sz="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06255" y="2643718"/>
            <a:ext cx="630189" cy="535237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latin typeface="Roboto" pitchFamily="2" charset="0"/>
                <a:ea typeface="Roboto" pitchFamily="2" charset="0"/>
              </a:rPr>
              <a:t>GPIO</a:t>
            </a:r>
            <a:endParaRPr lang="en-US" sz="1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12833" y="3255132"/>
            <a:ext cx="630189" cy="561152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latin typeface="Roboto" pitchFamily="2" charset="0"/>
                <a:ea typeface="Roboto" pitchFamily="2" charset="0"/>
              </a:rPr>
              <a:t>TIMERS</a:t>
            </a:r>
            <a:endParaRPr lang="en-US" sz="9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383702" y="1711420"/>
            <a:ext cx="2298533" cy="234862"/>
          </a:xfrm>
          <a:prstGeom prst="round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latin typeface="Roboto" pitchFamily="2" charset="0"/>
                <a:ea typeface="Roboto" pitchFamily="2" charset="0"/>
              </a:rPr>
              <a:t>Clock Generation Unit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383702" y="1397427"/>
            <a:ext cx="2298533" cy="261187"/>
          </a:xfrm>
          <a:prstGeom prst="round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latin typeface="Roboto" pitchFamily="2" charset="0"/>
                <a:ea typeface="Roboto" pitchFamily="2" charset="0"/>
              </a:rPr>
              <a:t>Power Management Unit</a:t>
            </a:r>
            <a:endParaRPr lang="en-US" sz="105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13042" y="2019168"/>
            <a:ext cx="662089" cy="33458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RAM</a:t>
            </a:r>
            <a:endParaRPr lang="en-US" sz="1050" b="1" dirty="0"/>
          </a:p>
        </p:txBody>
      </p:sp>
      <p:sp>
        <p:nvSpPr>
          <p:cNvPr id="68" name="Rectangle 67"/>
          <p:cNvSpPr/>
          <p:nvPr/>
        </p:nvSpPr>
        <p:spPr>
          <a:xfrm>
            <a:off x="5921181" y="2019694"/>
            <a:ext cx="737888" cy="34073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/>
              <a:t>FLASH</a:t>
            </a:r>
            <a:endParaRPr lang="en-US" sz="600" b="1" dirty="0"/>
          </a:p>
        </p:txBody>
      </p:sp>
      <p:sp>
        <p:nvSpPr>
          <p:cNvPr id="69" name="Rectangle 68"/>
          <p:cNvSpPr/>
          <p:nvPr/>
        </p:nvSpPr>
        <p:spPr>
          <a:xfrm>
            <a:off x="4242864" y="974293"/>
            <a:ext cx="4582624" cy="3548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latin typeface="Roboto" pitchFamily="2" charset="0"/>
                <a:ea typeface="Roboto" pitchFamily="2" charset="0"/>
              </a:rPr>
              <a:t>Lilypad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Simblee BLE Board - RFD77101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37623" y="1490470"/>
            <a:ext cx="1832476" cy="240769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9689" y="1442270"/>
            <a:ext cx="1832476" cy="44116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Roboto" pitchFamily="2" charset="0"/>
                <a:ea typeface="Roboto" pitchFamily="2" charset="0"/>
              </a:rPr>
              <a:t>Transmitter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30803" y="2160842"/>
            <a:ext cx="766654" cy="37838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latin typeface="Roboto" pitchFamily="2" charset="0"/>
                <a:ea typeface="Roboto" pitchFamily="2" charset="0"/>
              </a:rPr>
              <a:t>Antenna</a:t>
            </a:r>
            <a:endParaRPr lang="en-US" sz="11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68458" y="2685276"/>
            <a:ext cx="1541810" cy="595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Roboto" pitchFamily="2" charset="0"/>
                <a:ea typeface="Roboto" pitchFamily="2" charset="0"/>
              </a:rPr>
              <a:t>Bluetooth Smart Stack 4.0</a:t>
            </a:r>
          </a:p>
          <a:p>
            <a:pPr algn="ctr"/>
            <a:r>
              <a:rPr lang="en-US" sz="1000" dirty="0" smtClean="0">
                <a:latin typeface="Roboto" pitchFamily="2" charset="0"/>
                <a:ea typeface="Roboto" pitchFamily="2" charset="0"/>
              </a:rPr>
              <a:t>Low Energy</a:t>
            </a:r>
            <a:endParaRPr lang="en-US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780273" y="2146728"/>
            <a:ext cx="720219" cy="37838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latin typeface="Roboto" pitchFamily="2" charset="0"/>
                <a:ea typeface="Roboto" pitchFamily="2" charset="0"/>
              </a:rPr>
              <a:t>2.4GHz Radio</a:t>
            </a:r>
            <a:endParaRPr lang="en-US" sz="11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76005" y="3367954"/>
            <a:ext cx="1526716" cy="376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Roboto" pitchFamily="2" charset="0"/>
                <a:ea typeface="Roboto" pitchFamily="2" charset="0"/>
              </a:rPr>
              <a:t>Simblee COM Stack</a:t>
            </a:r>
            <a:endParaRPr lang="en-US" sz="1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242864" y="4158117"/>
            <a:ext cx="4582624" cy="76330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Display Module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cxnSp>
        <p:nvCxnSpPr>
          <p:cNvPr id="183" name="Shape 183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84" name="Shape 184"/>
          <p:cNvSpPr/>
          <p:nvPr/>
        </p:nvSpPr>
        <p:spPr>
          <a:xfrm>
            <a:off x="462200" y="5391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635951" y="5699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Hardware II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87650" y="1494800"/>
            <a:ext cx="6420000" cy="311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3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IMU : 관성 측정 장치로써 현 자세의 상태에 대한 각도를 측정</a:t>
            </a:r>
          </a:p>
          <a:p>
            <a:pPr marL="914400" lvl="1" indent="-3111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3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(구부러짐을 측정하여 자세의 옳고 바름을 측정한다.)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3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EMG : 근전 기록 장치로써 현 자세에서 부착 위치에 대한 근육의 긴장도 측정</a:t>
            </a:r>
          </a:p>
          <a:p>
            <a:pPr marL="914400" lvl="1" indent="-3111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3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(근육의 긴장도를 측정하여 현 자세의 옳고 바름을 측정한다.)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3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Processing Module : 웨어러블에 적합한 아두이노 Lilypad를 사용함.</a:t>
            </a:r>
          </a:p>
          <a:p>
            <a:pPr marL="914400" lvl="1" indent="-3111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3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(Transceiver module과 결합된 제품으로 젳품의 크기를 줄여 착용감을 높임.)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3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Transceiver module : 센서와 스마트폰 사이의 통신을 무선으로 할 수 있게 해줌.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3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LED : 옷에 부착하여 스마트폰을 꺼내지 않고도현 자세의 상태를 알려줌.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7" name="Shape 197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98" name="Shape 198"/>
          <p:cNvSpPr/>
          <p:nvPr/>
        </p:nvSpPr>
        <p:spPr>
          <a:xfrm>
            <a:off x="462200" y="120862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635951" y="151613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Software I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cxnSp>
        <p:nvCxnSpPr>
          <p:cNvPr id="205" name="Shape 205"/>
          <p:cNvCxnSpPr/>
          <p:nvPr/>
        </p:nvCxnSpPr>
        <p:spPr>
          <a:xfrm rot="10800000" flipH="1">
            <a:off x="1262075" y="3469800"/>
            <a:ext cx="425100" cy="425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/>
          <p:nvPr/>
        </p:nvCxnSpPr>
        <p:spPr>
          <a:xfrm rot="10800000" flipH="1">
            <a:off x="2105500" y="2983950"/>
            <a:ext cx="94500" cy="94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/>
          <p:nvPr/>
        </p:nvCxnSpPr>
        <p:spPr>
          <a:xfrm rot="10800000" flipH="1">
            <a:off x="2753250" y="2383275"/>
            <a:ext cx="60900" cy="7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/>
          <p:nvPr/>
        </p:nvCxnSpPr>
        <p:spPr>
          <a:xfrm rot="10800000" flipH="1">
            <a:off x="3239050" y="1843500"/>
            <a:ext cx="67500" cy="7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09" name="Shape 209"/>
          <p:cNvCxnSpPr/>
          <p:nvPr/>
        </p:nvCxnSpPr>
        <p:spPr>
          <a:xfrm rot="10800000" flipH="1">
            <a:off x="3664150" y="1189225"/>
            <a:ext cx="303600" cy="3036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grpSp>
        <p:nvGrpSpPr>
          <p:cNvPr id="16" name="Group 15"/>
          <p:cNvGrpSpPr/>
          <p:nvPr/>
        </p:nvGrpSpPr>
        <p:grpSpPr>
          <a:xfrm>
            <a:off x="635951" y="885824"/>
            <a:ext cx="7564465" cy="3958972"/>
            <a:chOff x="2171932" y="578499"/>
            <a:chExt cx="9547317" cy="5482996"/>
          </a:xfrm>
        </p:grpSpPr>
        <p:grpSp>
          <p:nvGrpSpPr>
            <p:cNvPr id="17" name="Group 16"/>
            <p:cNvGrpSpPr/>
            <p:nvPr/>
          </p:nvGrpSpPr>
          <p:grpSpPr>
            <a:xfrm>
              <a:off x="2171932" y="578499"/>
              <a:ext cx="9547317" cy="5482996"/>
              <a:chOff x="4271319" y="871152"/>
              <a:chExt cx="3649361" cy="511569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71319" y="871152"/>
                <a:ext cx="3649361" cy="5115697"/>
              </a:xfrm>
              <a:prstGeom prst="rect">
                <a:avLst/>
              </a:prstGeom>
              <a:solidFill>
                <a:srgbClr val="FFFF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 smtClean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271319" y="871152"/>
                <a:ext cx="3649361" cy="4201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atin typeface="Roboto" pitchFamily="2" charset="0"/>
                    <a:ea typeface="Roboto" pitchFamily="2" charset="0"/>
                  </a:rPr>
                  <a:t>Software</a:t>
                </a:r>
                <a:endParaRPr lang="en-US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525255" y="4762472"/>
                <a:ext cx="3141488" cy="107949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latin typeface="Roboto" pitchFamily="2" charset="0"/>
                    <a:ea typeface="Roboto" pitchFamily="2" charset="0"/>
                  </a:rPr>
                  <a:t>Data Analysis Application</a:t>
                </a:r>
              </a:p>
              <a:p>
                <a:pPr algn="ctr"/>
                <a:r>
                  <a:rPr lang="en-US" dirty="0" smtClean="0">
                    <a:latin typeface="Roboto" pitchFamily="2" charset="0"/>
                    <a:ea typeface="Roboto" pitchFamily="2" charset="0"/>
                  </a:rPr>
                  <a:t>(Android)</a:t>
                </a:r>
                <a:endParaRPr lang="en-US" dirty="0">
                  <a:latin typeface="Roboto" pitchFamily="2" charset="0"/>
                  <a:ea typeface="Roboto" pitchFamily="2" charset="0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481569" y="2185070"/>
                <a:ext cx="3168072" cy="716546"/>
                <a:chOff x="4481570" y="4041862"/>
                <a:chExt cx="3168072" cy="716546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4481570" y="4041862"/>
                  <a:ext cx="1524000" cy="716546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latin typeface="Roboto" pitchFamily="2" charset="0"/>
                      <a:ea typeface="Roboto" pitchFamily="2" charset="0"/>
                    </a:rPr>
                    <a:t>IMU Sensors Module</a:t>
                  </a:r>
                  <a:endParaRPr lang="en-US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125642" y="4041862"/>
                  <a:ext cx="1524000" cy="716546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latin typeface="Roboto" pitchFamily="2" charset="0"/>
                      <a:ea typeface="Roboto" pitchFamily="2" charset="0"/>
                    </a:rPr>
                    <a:t>EMG Sensors Module</a:t>
                  </a:r>
                  <a:endParaRPr lang="en-US" dirty="0">
                    <a:latin typeface="Roboto" pitchFamily="2" charset="0"/>
                    <a:ea typeface="Roboto" pitchFamily="2" charset="0"/>
                  </a:endParaRPr>
                </a:p>
              </p:txBody>
            </p:sp>
          </p:grpSp>
          <p:sp>
            <p:nvSpPr>
              <p:cNvPr id="23" name="Rounded Rectangle 22"/>
              <p:cNvSpPr/>
              <p:nvPr/>
            </p:nvSpPr>
            <p:spPr>
              <a:xfrm>
                <a:off x="4508153" y="3073659"/>
                <a:ext cx="3141488" cy="154392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/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2702061" y="1222948"/>
              <a:ext cx="8308107" cy="6621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LED Module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418182" y="3057934"/>
            <a:ext cx="2720525" cy="620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Transmitter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37582" y="3045395"/>
            <a:ext cx="2702012" cy="620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ARM Cortex M0</a:t>
            </a:r>
          </a:p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(C/C++)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152" y="2603571"/>
            <a:ext cx="23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Processing Module </a:t>
            </a:r>
            <a:endParaRPr lang="en-US" sz="1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5" name="Shape 215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16" name="Shape 216"/>
          <p:cNvSpPr/>
          <p:nvPr/>
        </p:nvSpPr>
        <p:spPr>
          <a:xfrm>
            <a:off x="462200" y="5391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ctrTitle"/>
          </p:nvPr>
        </p:nvSpPr>
        <p:spPr>
          <a:xfrm>
            <a:off x="635951" y="5699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3F3F3"/>
                </a:solidFill>
              </a:rPr>
              <a:t>Algorithm for User Device</a:t>
            </a:r>
            <a:endParaRPr lang="en" sz="3000" dirty="0">
              <a:solidFill>
                <a:srgbClr val="F3F3F3"/>
              </a:solidFill>
            </a:endParaRP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Shape 223"/>
          <p:cNvCxnSpPr/>
          <p:nvPr/>
        </p:nvCxnSpPr>
        <p:spPr>
          <a:xfrm rot="10800000" flipH="1">
            <a:off x="2557575" y="1567100"/>
            <a:ext cx="1025700" cy="1045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77" name="Rectangle 76"/>
          <p:cNvSpPr/>
          <p:nvPr/>
        </p:nvSpPr>
        <p:spPr>
          <a:xfrm>
            <a:off x="4069147" y="1466886"/>
            <a:ext cx="1038652" cy="1991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tart</a:t>
            </a:r>
            <a:endParaRPr lang="en-US" sz="600" b="1" dirty="0"/>
          </a:p>
        </p:txBody>
      </p:sp>
      <p:sp>
        <p:nvSpPr>
          <p:cNvPr id="78" name="Rectangle 77"/>
          <p:cNvSpPr/>
          <p:nvPr/>
        </p:nvSpPr>
        <p:spPr>
          <a:xfrm>
            <a:off x="4069147" y="1795232"/>
            <a:ext cx="1038652" cy="1991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Initialize</a:t>
            </a:r>
            <a:endParaRPr lang="en-US" sz="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071533" y="2282711"/>
            <a:ext cx="1038652" cy="1991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data from App</a:t>
            </a:r>
          </a:p>
        </p:txBody>
      </p:sp>
      <p:sp>
        <p:nvSpPr>
          <p:cNvPr id="80" name="Diamond 79"/>
          <p:cNvSpPr/>
          <p:nvPr/>
        </p:nvSpPr>
        <p:spPr>
          <a:xfrm>
            <a:off x="3954537" y="2614645"/>
            <a:ext cx="1267872" cy="3491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Posture State?</a:t>
            </a:r>
            <a:endParaRPr lang="en-US" sz="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11812" y="3100258"/>
            <a:ext cx="767051" cy="1991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Yellow LED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073323" y="3598025"/>
            <a:ext cx="1038652" cy="1991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EMG sensors data in 3 seconds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4076306" y="3933177"/>
            <a:ext cx="1038652" cy="1991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IMU sensors data in 3 seconds </a:t>
            </a:r>
            <a:endParaRPr lang="en-US" sz="600" b="1" dirty="0"/>
          </a:p>
        </p:txBody>
      </p:sp>
      <p:sp>
        <p:nvSpPr>
          <p:cNvPr id="84" name="Diamond 83"/>
          <p:cNvSpPr/>
          <p:nvPr/>
        </p:nvSpPr>
        <p:spPr>
          <a:xfrm>
            <a:off x="3899310" y="4257606"/>
            <a:ext cx="1368830" cy="44248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waiting until sensors data is </a:t>
            </a:r>
            <a:r>
              <a:rPr lang="en-US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acquired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131823" y="2740767"/>
            <a:ext cx="1038652" cy="313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Sending Sensors Data to App</a:t>
            </a:r>
          </a:p>
          <a:p>
            <a:pPr algn="ctr"/>
            <a:r>
              <a:rPr lang="en-US" sz="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(Bluetooth)</a:t>
            </a:r>
            <a:endParaRPr lang="en-US" sz="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6" name="Straight Arrow Connector 85"/>
          <p:cNvCxnSpPr>
            <a:stCxn id="77" idx="2"/>
            <a:endCxn id="78" idx="0"/>
          </p:cNvCxnSpPr>
          <p:nvPr/>
        </p:nvCxnSpPr>
        <p:spPr>
          <a:xfrm>
            <a:off x="4588473" y="1666047"/>
            <a:ext cx="0" cy="1291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572654" y="2122404"/>
            <a:ext cx="42978" cy="3229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591455" y="1993218"/>
            <a:ext cx="0" cy="1291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590858" y="2153525"/>
            <a:ext cx="0" cy="1291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588473" y="2485460"/>
            <a:ext cx="0" cy="1291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479983" y="3099751"/>
            <a:ext cx="668558" cy="1991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 LED 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028405" y="3100258"/>
            <a:ext cx="690647" cy="1991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Green Led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588473" y="2964179"/>
            <a:ext cx="0" cy="1291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580113" y="3432854"/>
            <a:ext cx="42978" cy="3229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596230" y="3298911"/>
            <a:ext cx="0" cy="1291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598617" y="3465150"/>
            <a:ext cx="0" cy="1291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596525" y="3797185"/>
            <a:ext cx="0" cy="1291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583100" y="4132338"/>
            <a:ext cx="0" cy="1291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3811874" y="2789241"/>
            <a:ext cx="2388" cy="3064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362684" y="2789241"/>
            <a:ext cx="0" cy="3037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80" idx="1"/>
          </p:cNvCxnSpPr>
          <p:nvPr/>
        </p:nvCxnSpPr>
        <p:spPr>
          <a:xfrm>
            <a:off x="3811874" y="2789241"/>
            <a:ext cx="1426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222409" y="2789241"/>
            <a:ext cx="1426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811874" y="3448282"/>
            <a:ext cx="760780" cy="47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809636" y="3300593"/>
            <a:ext cx="0" cy="1541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4629663" y="3446312"/>
            <a:ext cx="71959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352986" y="3295548"/>
            <a:ext cx="0" cy="1541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4607022" y="2134066"/>
            <a:ext cx="2040800" cy="131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647821" y="2142511"/>
            <a:ext cx="0" cy="5850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588473" y="4826185"/>
            <a:ext cx="2059348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85" idx="2"/>
          </p:cNvCxnSpPr>
          <p:nvPr/>
        </p:nvCxnSpPr>
        <p:spPr>
          <a:xfrm flipV="1">
            <a:off x="6647821" y="3054282"/>
            <a:ext cx="3328" cy="17627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70673" y="2944784"/>
            <a:ext cx="6014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 posture</a:t>
            </a:r>
            <a:endParaRPr lang="en-US" sz="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560350" y="2933484"/>
            <a:ext cx="713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posture</a:t>
            </a:r>
            <a:endParaRPr lang="en-US" sz="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39043" y="2934788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Posture</a:t>
            </a:r>
            <a:endParaRPr lang="en-US" sz="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560350" y="4694384"/>
            <a:ext cx="2952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  <a:endParaRPr lang="en-US" sz="6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581895" y="4703578"/>
            <a:ext cx="0" cy="1291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29" name="Shape 229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30" name="Shape 230"/>
          <p:cNvSpPr/>
          <p:nvPr/>
        </p:nvSpPr>
        <p:spPr>
          <a:xfrm>
            <a:off x="462200" y="5391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635951" y="5699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3F3F3"/>
                </a:solidFill>
              </a:rPr>
              <a:t>Algorithm for Mobile Application</a:t>
            </a:r>
            <a:endParaRPr lang="en" sz="3000" dirty="0">
              <a:solidFill>
                <a:srgbClr val="F3F3F3"/>
              </a:solidFill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10452888" y="6826873"/>
            <a:ext cx="0" cy="112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41885" y="1245928"/>
            <a:ext cx="7069152" cy="3718789"/>
            <a:chOff x="841885" y="1245928"/>
            <a:chExt cx="7069152" cy="3718789"/>
          </a:xfrm>
        </p:grpSpPr>
        <p:grpSp>
          <p:nvGrpSpPr>
            <p:cNvPr id="3" name="Group 2"/>
            <p:cNvGrpSpPr/>
            <p:nvPr/>
          </p:nvGrpSpPr>
          <p:grpSpPr>
            <a:xfrm>
              <a:off x="841885" y="1245928"/>
              <a:ext cx="7069152" cy="3718789"/>
              <a:chOff x="841885" y="1245928"/>
              <a:chExt cx="7069152" cy="3718789"/>
            </a:xfrm>
          </p:grpSpPr>
          <p:cxnSp>
            <p:nvCxnSpPr>
              <p:cNvPr id="237" name="Shape 237"/>
              <p:cNvCxnSpPr/>
              <p:nvPr/>
            </p:nvCxnSpPr>
            <p:spPr>
              <a:xfrm rot="10800000" flipH="1">
                <a:off x="2408535" y="1579814"/>
                <a:ext cx="1025700" cy="1045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CCCCC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sp>
            <p:nvSpPr>
              <p:cNvPr id="61" name="Rectangle 60"/>
              <p:cNvSpPr/>
              <p:nvPr/>
            </p:nvSpPr>
            <p:spPr>
              <a:xfrm>
                <a:off x="3960410" y="1245928"/>
                <a:ext cx="837654" cy="1731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tart</a:t>
                </a:r>
                <a:endParaRPr lang="en-US" sz="600" b="1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960410" y="1531328"/>
                <a:ext cx="837654" cy="1731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Initialize</a:t>
                </a:r>
                <a:endParaRPr lang="en-US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538054" y="2487768"/>
                <a:ext cx="1011385" cy="2475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Gather sensors data in 3s from Device</a:t>
                </a:r>
              </a:p>
            </p:txBody>
          </p:sp>
          <p:cxnSp>
            <p:nvCxnSpPr>
              <p:cNvPr id="64" name="Straight Arrow Connector 63"/>
              <p:cNvCxnSpPr>
                <a:stCxn id="61" idx="2"/>
                <a:endCxn id="62" idx="0"/>
              </p:cNvCxnSpPr>
              <p:nvPr/>
            </p:nvCxnSpPr>
            <p:spPr>
              <a:xfrm>
                <a:off x="4379237" y="1419039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4373490" y="1704439"/>
                <a:ext cx="314" cy="1727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3002129" y="2374506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2987689" y="2346945"/>
                <a:ext cx="34661" cy="2807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2995551" y="2744898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Diamond 68"/>
              <p:cNvSpPr/>
              <p:nvPr/>
            </p:nvSpPr>
            <p:spPr>
              <a:xfrm>
                <a:off x="3842845" y="1880062"/>
                <a:ext cx="1057106" cy="374295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Which Mode?</a:t>
                </a:r>
                <a:endParaRPr lang="en-US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022921" y="2352377"/>
                <a:ext cx="2663897" cy="5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Parallelogram 72"/>
              <p:cNvSpPr/>
              <p:nvPr/>
            </p:nvSpPr>
            <p:spPr>
              <a:xfrm>
                <a:off x="2349261" y="2978224"/>
                <a:ext cx="563250" cy="300264"/>
              </a:xfrm>
              <a:prstGeom prst="parallelogram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EMG data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Parallelogram 73"/>
              <p:cNvSpPr/>
              <p:nvPr/>
            </p:nvSpPr>
            <p:spPr>
              <a:xfrm>
                <a:off x="3013024" y="2978224"/>
                <a:ext cx="563250" cy="300264"/>
              </a:xfrm>
              <a:prstGeom prst="parallelogram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IMU data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2640908" y="2865936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3341360" y="2865936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13024" y="2865936"/>
                <a:ext cx="3283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2582645" y="3276886"/>
                <a:ext cx="3108" cy="772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291540" y="3270556"/>
                <a:ext cx="3108" cy="772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584671" y="3354163"/>
                <a:ext cx="703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936580" y="3354163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Diamond 81"/>
              <p:cNvSpPr/>
              <p:nvPr/>
            </p:nvSpPr>
            <p:spPr>
              <a:xfrm>
                <a:off x="2327289" y="3472770"/>
                <a:ext cx="1230136" cy="369620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Features extracted?</a:t>
                </a:r>
                <a:endParaRPr lang="en-US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347159" y="3967326"/>
                <a:ext cx="1203543" cy="310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Received reference  features</a:t>
                </a:r>
                <a:endParaRPr lang="en-US" sz="600" b="1" dirty="0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2938506" y="3845429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2485165" y="4408885"/>
                <a:ext cx="837654" cy="2019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Right Posture</a:t>
                </a:r>
                <a:endParaRPr lang="en-US" sz="600" b="1" dirty="0"/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2936409" y="4277342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Parallelogram 86"/>
              <p:cNvSpPr/>
              <p:nvPr/>
            </p:nvSpPr>
            <p:spPr>
              <a:xfrm>
                <a:off x="5068084" y="2983872"/>
                <a:ext cx="563250" cy="300264"/>
              </a:xfrm>
              <a:prstGeom prst="parallelogram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EMG data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Parallelogram 87"/>
              <p:cNvSpPr/>
              <p:nvPr/>
            </p:nvSpPr>
            <p:spPr>
              <a:xfrm>
                <a:off x="5731848" y="2983872"/>
                <a:ext cx="563250" cy="300264"/>
              </a:xfrm>
              <a:prstGeom prst="parallelogram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</a:rPr>
                  <a:t>IMU data</a:t>
                </a:r>
                <a:endParaRPr lang="en-US" sz="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5359732" y="2871583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6060184" y="2871583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731848" y="2871583"/>
                <a:ext cx="3283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5301469" y="3282534"/>
                <a:ext cx="3108" cy="772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010364" y="3276204"/>
                <a:ext cx="3108" cy="772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303495" y="3359811"/>
                <a:ext cx="7038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363987" y="2871583"/>
                <a:ext cx="36117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Diamond 95"/>
              <p:cNvSpPr/>
              <p:nvPr/>
            </p:nvSpPr>
            <p:spPr>
              <a:xfrm>
                <a:off x="5116780" y="3482589"/>
                <a:ext cx="1230136" cy="369620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Features extracted?</a:t>
                </a:r>
                <a:endParaRPr lang="en-US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>
                <a:off x="5725156" y="3361710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5230668" y="2499909"/>
                <a:ext cx="1011385" cy="2353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Gather sensors data in 3s from Device</a:t>
                </a: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5714476" y="2750315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698768" y="2381935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/>
              <p:cNvSpPr/>
              <p:nvPr/>
            </p:nvSpPr>
            <p:spPr>
              <a:xfrm>
                <a:off x="5684328" y="2354374"/>
                <a:ext cx="34661" cy="2807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b="1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638609" y="2861831"/>
                <a:ext cx="3972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4373490" y="2244893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5236398" y="3969815"/>
                <a:ext cx="1011385" cy="2927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Classification Patterns</a:t>
                </a:r>
              </a:p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(based on Reference features)</a:t>
                </a:r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5732226" y="3843114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731848" y="4267837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6767495" y="3278488"/>
                <a:ext cx="1011385" cy="2403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Send Posture State to </a:t>
                </a:r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</a:t>
                </a:r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ser Device</a:t>
                </a:r>
                <a:endParaRPr lang="en-US" sz="600" b="1" dirty="0"/>
              </a:p>
            </p:txBody>
          </p:sp>
          <p:sp>
            <p:nvSpPr>
              <p:cNvPr id="109" name="Diamond 108"/>
              <p:cNvSpPr/>
              <p:nvPr/>
            </p:nvSpPr>
            <p:spPr>
              <a:xfrm>
                <a:off x="5116779" y="4385444"/>
                <a:ext cx="1230136" cy="369620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Posture Stage?</a:t>
                </a:r>
                <a:endParaRPr lang="en-US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33605" y="2187215"/>
                <a:ext cx="80663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Calibrating Mode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038330" y="2181295"/>
                <a:ext cx="67197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 smtClean="0"/>
                  <a:t>Normal Mode</a:t>
                </a:r>
                <a:endParaRPr lang="en-US" sz="600" b="1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767495" y="3636345"/>
                <a:ext cx="1011385" cy="2019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Display Information</a:t>
                </a:r>
                <a:endParaRPr lang="en-US" sz="600" b="1" dirty="0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 flipH="1" flipV="1">
                <a:off x="6330734" y="4561407"/>
                <a:ext cx="939071" cy="95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Rectangle 121"/>
              <p:cNvSpPr/>
              <p:nvPr/>
            </p:nvSpPr>
            <p:spPr>
              <a:xfrm>
                <a:off x="841885" y="3270556"/>
                <a:ext cx="1011385" cy="2403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Send Posture State to </a:t>
                </a:r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</a:t>
                </a:r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ser Device</a:t>
                </a:r>
                <a:endParaRPr lang="en-US" sz="600" b="1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842313" y="3629348"/>
                <a:ext cx="1011385" cy="2019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Display Information</a:t>
                </a:r>
                <a:endParaRPr lang="en-US" sz="600" b="1" dirty="0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5732727" y="4760994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tangle 125"/>
              <p:cNvSpPr/>
              <p:nvPr/>
            </p:nvSpPr>
            <p:spPr>
              <a:xfrm>
                <a:off x="6740599" y="4762766"/>
                <a:ext cx="1170438" cy="2019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Albert System </a:t>
                </a:r>
              </a:p>
              <a:p>
                <a:pPr algn="ctr"/>
                <a:r>
                  <a:rPr lang="en-US" sz="6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(Vibrate the Smart Phone)</a:t>
                </a:r>
                <a:endParaRPr lang="en-US" sz="600" b="1" dirty="0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5739036" y="4869690"/>
                <a:ext cx="973112" cy="578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5400000" flipH="1" flipV="1">
                <a:off x="6833753" y="4286792"/>
                <a:ext cx="916716" cy="57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rot="16200000">
                <a:off x="7239826" y="4515349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rot="16200000">
                <a:off x="6678182" y="4814320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7295971" y="3841589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V="1">
                <a:off x="7295794" y="3518829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5400000" flipH="1" flipV="1">
                <a:off x="6520048" y="2518520"/>
                <a:ext cx="1545199" cy="12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 flipH="1" flipV="1">
                <a:off x="5881130" y="3011246"/>
                <a:ext cx="1321249" cy="91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6350835" y="3664419"/>
                <a:ext cx="171574" cy="578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rot="5400000" flipH="1">
                <a:off x="6129832" y="1945495"/>
                <a:ext cx="0" cy="8309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16200000" flipV="1">
                <a:off x="1475544" y="3005469"/>
                <a:ext cx="1321249" cy="91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2146377" y="3664419"/>
                <a:ext cx="171574" cy="578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rot="16200000">
                <a:off x="2560513" y="1915056"/>
                <a:ext cx="0" cy="8783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H="1" flipV="1">
                <a:off x="1336381" y="4505106"/>
                <a:ext cx="1136276" cy="95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rot="5400000" flipH="1" flipV="1">
                <a:off x="1021174" y="4192622"/>
                <a:ext cx="626129" cy="57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flipV="1">
                <a:off x="1333952" y="3826277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1338097" y="3510897"/>
                <a:ext cx="0" cy="1122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4399236" y="1756128"/>
                <a:ext cx="2910370" cy="113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rot="5400000" flipH="1">
                <a:off x="4786882" y="1339615"/>
                <a:ext cx="0" cy="8309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5400000" flipH="1" flipV="1">
                <a:off x="590339" y="2494997"/>
                <a:ext cx="1499754" cy="12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1338097" y="1758591"/>
                <a:ext cx="3028716" cy="2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2912511" y="3790088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YES</a:t>
              </a:r>
              <a:endParaRPr lang="en-US" sz="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9098" y="3501276"/>
              <a:ext cx="3000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</a:t>
              </a:r>
              <a:endParaRPr lang="en-US" sz="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282033" y="4440788"/>
              <a:ext cx="854721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RIGHT, NORMAL POSTURE</a:t>
              </a:r>
              <a:endParaRPr lang="en-US" sz="4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744028" y="4748015"/>
              <a:ext cx="556563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BAD POSTURE</a:t>
              </a:r>
              <a:endParaRPr lang="en-US" sz="4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745903" y="3809237"/>
              <a:ext cx="3385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YES</a:t>
              </a:r>
              <a:endParaRPr lang="en-US" sz="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78993" y="3518829"/>
              <a:ext cx="3000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</a:t>
              </a:r>
              <a:endParaRPr lang="en-US" sz="600" b="1" dirty="0"/>
            </a:p>
          </p:txBody>
        </p:sp>
      </p:grp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3" name="Shape 243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44" name="Shape 244"/>
          <p:cNvSpPr/>
          <p:nvPr/>
        </p:nvSpPr>
        <p:spPr>
          <a:xfrm>
            <a:off x="423900" y="112586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597651" y="143337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3F3F3"/>
                </a:solidFill>
              </a:rPr>
              <a:t>Use-case Diagram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Rounded Rectangle 30"/>
          <p:cNvSpPr/>
          <p:nvPr/>
        </p:nvSpPr>
        <p:spPr>
          <a:xfrm>
            <a:off x="1940771" y="3801745"/>
            <a:ext cx="1824112" cy="31863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Roboto" pitchFamily="2" charset="0"/>
                <a:ea typeface="Roboto" pitchFamily="2" charset="0"/>
              </a:rPr>
              <a:t>Display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 Module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379292" y="836101"/>
            <a:ext cx="2044342" cy="3284277"/>
            <a:chOff x="2579099" y="972179"/>
            <a:chExt cx="2044342" cy="3284277"/>
          </a:xfrm>
        </p:grpSpPr>
        <p:sp>
          <p:nvSpPr>
            <p:cNvPr id="191" name="Rectangle 55"/>
            <p:cNvSpPr/>
            <p:nvPr/>
          </p:nvSpPr>
          <p:spPr>
            <a:xfrm>
              <a:off x="2579101" y="972179"/>
              <a:ext cx="2044340" cy="32842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56"/>
            <p:cNvSpPr/>
            <p:nvPr/>
          </p:nvSpPr>
          <p:spPr>
            <a:xfrm>
              <a:off x="3249675" y="2514049"/>
              <a:ext cx="363286" cy="19360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Roboto" pitchFamily="2" charset="0"/>
                  <a:ea typeface="Roboto" pitchFamily="2" charset="0"/>
                </a:rPr>
                <a:t>SPI</a:t>
              </a:r>
              <a:endParaRPr lang="en-US" sz="8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3" name="Rectangle 57"/>
            <p:cNvSpPr/>
            <p:nvPr/>
          </p:nvSpPr>
          <p:spPr>
            <a:xfrm>
              <a:off x="3394291" y="2002509"/>
              <a:ext cx="1107021" cy="4382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Roboto" pitchFamily="2" charset="0"/>
                  <a:ea typeface="Roboto" pitchFamily="2" charset="0"/>
                </a:rPr>
                <a:t>Cortex</a:t>
              </a:r>
              <a:r>
                <a:rPr lang="en-US" sz="1400" baseline="30000" dirty="0" smtClean="0">
                  <a:latin typeface="Roboto" pitchFamily="2" charset="0"/>
                  <a:ea typeface="Roboto" pitchFamily="2" charset="0"/>
                </a:rPr>
                <a:t>TM</a:t>
              </a:r>
              <a:r>
                <a:rPr lang="en-US" sz="1600" dirty="0" smtClean="0">
                  <a:latin typeface="Roboto" pitchFamily="2" charset="0"/>
                  <a:ea typeface="Roboto" pitchFamily="2" charset="0"/>
                </a:rPr>
                <a:t>-M0</a:t>
              </a:r>
              <a:endParaRPr lang="en-US" sz="1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4" name="Rectangle 58"/>
            <p:cNvSpPr/>
            <p:nvPr/>
          </p:nvSpPr>
          <p:spPr>
            <a:xfrm>
              <a:off x="2666372" y="1786103"/>
              <a:ext cx="653396" cy="25675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latin typeface="Roboto" pitchFamily="2" charset="0"/>
                  <a:ea typeface="Roboto" pitchFamily="2" charset="0"/>
                </a:rPr>
                <a:t>TIMERS</a:t>
              </a:r>
              <a:endParaRPr lang="en-US" sz="10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5" name="Rectangle 59"/>
            <p:cNvSpPr/>
            <p:nvPr/>
          </p:nvSpPr>
          <p:spPr>
            <a:xfrm>
              <a:off x="3638078" y="2517516"/>
              <a:ext cx="378749" cy="19360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Roboto" pitchFamily="2" charset="0"/>
                  <a:ea typeface="Roboto" pitchFamily="2" charset="0"/>
                </a:rPr>
                <a:t>I</a:t>
              </a:r>
              <a:r>
                <a:rPr lang="en-US" sz="800" b="1" baseline="30000" dirty="0" smtClean="0">
                  <a:latin typeface="Roboto" pitchFamily="2" charset="0"/>
                  <a:ea typeface="Roboto" pitchFamily="2" charset="0"/>
                </a:rPr>
                <a:t>2</a:t>
              </a:r>
              <a:r>
                <a:rPr lang="en-US" sz="800" b="1" dirty="0" smtClean="0">
                  <a:latin typeface="Roboto" pitchFamily="2" charset="0"/>
                  <a:ea typeface="Roboto" pitchFamily="2" charset="0"/>
                </a:rPr>
                <a:t>C</a:t>
              </a:r>
              <a:endParaRPr lang="en-US" sz="8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6" name="Rectangle 60"/>
            <p:cNvSpPr/>
            <p:nvPr/>
          </p:nvSpPr>
          <p:spPr>
            <a:xfrm>
              <a:off x="4047536" y="2512693"/>
              <a:ext cx="451247" cy="19360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Roboto" pitchFamily="2" charset="0"/>
                  <a:ea typeface="Roboto" pitchFamily="2" charset="0"/>
                </a:rPr>
                <a:t>UART</a:t>
              </a:r>
              <a:endParaRPr lang="en-US" sz="8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7" name="Rectangle 61"/>
            <p:cNvSpPr/>
            <p:nvPr/>
          </p:nvSpPr>
          <p:spPr>
            <a:xfrm>
              <a:off x="2658887" y="2117918"/>
              <a:ext cx="656443" cy="24888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latin typeface="Roboto" pitchFamily="2" charset="0"/>
                  <a:ea typeface="Roboto" pitchFamily="2" charset="0"/>
                </a:rPr>
                <a:t>GPIO</a:t>
              </a:r>
              <a:endParaRPr lang="en-US" sz="10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8" name="Rectangle 62"/>
            <p:cNvSpPr/>
            <p:nvPr/>
          </p:nvSpPr>
          <p:spPr>
            <a:xfrm>
              <a:off x="2663325" y="2436382"/>
              <a:ext cx="511827" cy="26819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latin typeface="Roboto" pitchFamily="2" charset="0"/>
                  <a:ea typeface="Roboto" pitchFamily="2" charset="0"/>
                </a:rPr>
                <a:t>ADC</a:t>
              </a:r>
              <a:endParaRPr lang="en-US" sz="10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9" name="Rounded Rectangle 63"/>
            <p:cNvSpPr/>
            <p:nvPr/>
          </p:nvSpPr>
          <p:spPr>
            <a:xfrm>
              <a:off x="2666372" y="1519547"/>
              <a:ext cx="1855859" cy="19877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Roboto" pitchFamily="2" charset="0"/>
                  <a:ea typeface="Roboto" pitchFamily="2" charset="0"/>
                </a:rPr>
                <a:t>Clock Generation Unit</a:t>
              </a:r>
            </a:p>
          </p:txBody>
        </p:sp>
        <p:sp>
          <p:nvSpPr>
            <p:cNvPr id="200" name="Rounded Rectangle 64"/>
            <p:cNvSpPr/>
            <p:nvPr/>
          </p:nvSpPr>
          <p:spPr>
            <a:xfrm>
              <a:off x="2666372" y="1261486"/>
              <a:ext cx="1855859" cy="18679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latin typeface="Roboto" pitchFamily="2" charset="0"/>
                  <a:ea typeface="Roboto" pitchFamily="2" charset="0"/>
                </a:rPr>
                <a:t>Power Management Unit</a:t>
              </a:r>
              <a:endParaRPr lang="en-US" sz="11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01" name="Rectangle 65"/>
            <p:cNvSpPr/>
            <p:nvPr/>
          </p:nvSpPr>
          <p:spPr>
            <a:xfrm>
              <a:off x="3390430" y="1784577"/>
              <a:ext cx="469980" cy="17118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Roboto" pitchFamily="2" charset="0"/>
                  <a:ea typeface="Roboto" pitchFamily="2" charset="0"/>
                </a:rPr>
                <a:t>RAM</a:t>
              </a:r>
              <a:endParaRPr lang="en-US" sz="105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02" name="Rectangle 66"/>
            <p:cNvSpPr/>
            <p:nvPr/>
          </p:nvSpPr>
          <p:spPr>
            <a:xfrm>
              <a:off x="3905907" y="1790240"/>
              <a:ext cx="594567" cy="1743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Roboto" pitchFamily="2" charset="0"/>
                  <a:ea typeface="Roboto" pitchFamily="2" charset="0"/>
                </a:rPr>
                <a:t>FLASH</a:t>
              </a:r>
              <a:endParaRPr lang="en-US" sz="10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03" name="Rectangle 67"/>
            <p:cNvSpPr/>
            <p:nvPr/>
          </p:nvSpPr>
          <p:spPr>
            <a:xfrm>
              <a:off x="2579099" y="972180"/>
              <a:ext cx="2044341" cy="2204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oboto" pitchFamily="2" charset="0"/>
                  <a:ea typeface="Roboto" pitchFamily="2" charset="0"/>
                </a:rPr>
                <a:t>Processing Module</a:t>
              </a:r>
              <a:endParaRPr lang="en-US" b="1" dirty="0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183" name="Group 47"/>
            <p:cNvGrpSpPr/>
            <p:nvPr/>
          </p:nvGrpSpPr>
          <p:grpSpPr>
            <a:xfrm>
              <a:off x="2663163" y="2764661"/>
              <a:ext cx="1842320" cy="1472732"/>
              <a:chOff x="4690026" y="912792"/>
              <a:chExt cx="2973078" cy="2370535"/>
            </a:xfrm>
          </p:grpSpPr>
          <p:grpSp>
            <p:nvGrpSpPr>
              <p:cNvPr id="184" name="Group 48"/>
              <p:cNvGrpSpPr/>
              <p:nvPr/>
            </p:nvGrpSpPr>
            <p:grpSpPr>
              <a:xfrm>
                <a:off x="4690026" y="912792"/>
                <a:ext cx="2973078" cy="2370535"/>
                <a:chOff x="5107948" y="440552"/>
                <a:chExt cx="4563999" cy="2995422"/>
              </a:xfrm>
            </p:grpSpPr>
            <p:sp>
              <p:nvSpPr>
                <p:cNvPr id="189" name="Rectangle 53"/>
                <p:cNvSpPr/>
                <p:nvPr/>
              </p:nvSpPr>
              <p:spPr>
                <a:xfrm>
                  <a:off x="5107948" y="440835"/>
                  <a:ext cx="4563999" cy="29951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54"/>
                <p:cNvSpPr/>
                <p:nvPr/>
              </p:nvSpPr>
              <p:spPr>
                <a:xfrm>
                  <a:off x="5126605" y="440552"/>
                  <a:ext cx="4543333" cy="6307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b="1" dirty="0" smtClean="0">
                      <a:latin typeface="Roboto" pitchFamily="2" charset="0"/>
                      <a:ea typeface="Roboto" pitchFamily="2" charset="0"/>
                    </a:rPr>
                    <a:t>Data </a:t>
                  </a:r>
                  <a:r>
                    <a:rPr lang="en-US" sz="900" b="1" dirty="0" smtClean="0">
                      <a:latin typeface="Roboto" pitchFamily="2" charset="0"/>
                      <a:ea typeface="Roboto" pitchFamily="2" charset="0"/>
                    </a:rPr>
                    <a:t>Transmitter</a:t>
                  </a:r>
                </a:p>
              </p:txBody>
            </p:sp>
          </p:grpSp>
          <p:sp>
            <p:nvSpPr>
              <p:cNvPr id="185" name="Rectangle 49"/>
              <p:cNvSpPr/>
              <p:nvPr/>
            </p:nvSpPr>
            <p:spPr>
              <a:xfrm>
                <a:off x="4871231" y="1482497"/>
                <a:ext cx="1363592" cy="37838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latin typeface="Roboto" pitchFamily="2" charset="0"/>
                    <a:ea typeface="Roboto" pitchFamily="2" charset="0"/>
                  </a:rPr>
                  <a:t>Antenna</a:t>
                </a:r>
                <a:endParaRPr lang="en-US" sz="8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86" name="Rectangle 50"/>
              <p:cNvSpPr/>
              <p:nvPr/>
            </p:nvSpPr>
            <p:spPr>
              <a:xfrm>
                <a:off x="4861440" y="1922474"/>
                <a:ext cx="2707305" cy="6455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latin typeface="Roboto" pitchFamily="2" charset="0"/>
                    <a:ea typeface="Roboto" pitchFamily="2" charset="0"/>
                  </a:rPr>
                  <a:t>Bluetooth Smart Stack 4.0</a:t>
                </a:r>
              </a:p>
              <a:p>
                <a:pPr algn="ctr"/>
                <a:r>
                  <a:rPr lang="en-US" sz="800" b="1" dirty="0" smtClean="0">
                    <a:latin typeface="Roboto" pitchFamily="2" charset="0"/>
                    <a:ea typeface="Roboto" pitchFamily="2" charset="0"/>
                  </a:rPr>
                  <a:t>Low Energy</a:t>
                </a:r>
                <a:endParaRPr lang="en-US" sz="8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87" name="Rectangle 51"/>
              <p:cNvSpPr/>
              <p:nvPr/>
            </p:nvSpPr>
            <p:spPr>
              <a:xfrm>
                <a:off x="6224928" y="1482495"/>
                <a:ext cx="1333923" cy="37838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smtClean="0">
                    <a:latin typeface="Roboto" pitchFamily="2" charset="0"/>
                    <a:ea typeface="Roboto" pitchFamily="2" charset="0"/>
                  </a:rPr>
                  <a:t>2.4GHz Radio</a:t>
                </a:r>
                <a:endParaRPr lang="en-US" sz="8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88" name="Rectangle 52"/>
              <p:cNvSpPr/>
              <p:nvPr/>
            </p:nvSpPr>
            <p:spPr>
              <a:xfrm>
                <a:off x="4860401" y="2638712"/>
                <a:ext cx="2708455" cy="52380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>
                    <a:latin typeface="Roboto" pitchFamily="2" charset="0"/>
                    <a:ea typeface="Roboto" pitchFamily="2" charset="0"/>
                  </a:rPr>
                  <a:t>Simblee COM Stack</a:t>
                </a:r>
                <a:endParaRPr lang="en-US" sz="900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895518" y="830483"/>
            <a:ext cx="2100485" cy="3769702"/>
            <a:chOff x="6629515" y="830483"/>
            <a:chExt cx="2100485" cy="3769702"/>
          </a:xfrm>
        </p:grpSpPr>
        <p:sp>
          <p:nvSpPr>
            <p:cNvPr id="149" name="Rectangle 13"/>
            <p:cNvSpPr/>
            <p:nvPr/>
          </p:nvSpPr>
          <p:spPr>
            <a:xfrm>
              <a:off x="6629515" y="830483"/>
              <a:ext cx="2100485" cy="37697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"/>
            <p:cNvSpPr/>
            <p:nvPr/>
          </p:nvSpPr>
          <p:spPr>
            <a:xfrm>
              <a:off x="6629515" y="830483"/>
              <a:ext cx="2100485" cy="33780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oboto" pitchFamily="2" charset="0"/>
                  <a:ea typeface="Roboto" pitchFamily="2" charset="0"/>
                </a:rPr>
                <a:t>MOBILE APPLICATION</a:t>
              </a:r>
              <a:endParaRPr lang="en-US" b="1" dirty="0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151" name="Group 15"/>
            <p:cNvGrpSpPr/>
            <p:nvPr/>
          </p:nvGrpSpPr>
          <p:grpSpPr>
            <a:xfrm>
              <a:off x="6778328" y="1304932"/>
              <a:ext cx="1814829" cy="3183417"/>
              <a:chOff x="6889306" y="419630"/>
              <a:chExt cx="2928713" cy="5124084"/>
            </a:xfrm>
          </p:grpSpPr>
          <p:sp>
            <p:nvSpPr>
              <p:cNvPr id="152" name="Rectangle 16"/>
              <p:cNvSpPr/>
              <p:nvPr/>
            </p:nvSpPr>
            <p:spPr>
              <a:xfrm>
                <a:off x="6890855" y="421771"/>
                <a:ext cx="2927164" cy="90270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7"/>
              <p:cNvSpPr/>
              <p:nvPr/>
            </p:nvSpPr>
            <p:spPr>
              <a:xfrm>
                <a:off x="6890082" y="419630"/>
                <a:ext cx="2927164" cy="35888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Roboto" pitchFamily="2" charset="0"/>
                    <a:ea typeface="Roboto" pitchFamily="2" charset="0"/>
                  </a:rPr>
                  <a:t>Data T</a:t>
                </a:r>
                <a:r>
                  <a:rPr lang="en-US" altLang="zh-CN" sz="1600" b="1" dirty="0" smtClean="0">
                    <a:latin typeface="Roboto" pitchFamily="2" charset="0"/>
                    <a:ea typeface="Roboto" pitchFamily="2" charset="0"/>
                  </a:rPr>
                  <a:t>ransmitter</a:t>
                </a:r>
                <a:endParaRPr lang="en-US" sz="16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54" name="Rectangle 18"/>
              <p:cNvSpPr/>
              <p:nvPr/>
            </p:nvSpPr>
            <p:spPr>
              <a:xfrm>
                <a:off x="6889306" y="1984421"/>
                <a:ext cx="2927940" cy="14352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9"/>
              <p:cNvSpPr/>
              <p:nvPr/>
            </p:nvSpPr>
            <p:spPr>
              <a:xfrm>
                <a:off x="6889306" y="1984420"/>
                <a:ext cx="2927940" cy="3747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Roboto" pitchFamily="2" charset="0"/>
                    <a:ea typeface="Roboto" pitchFamily="2" charset="0"/>
                  </a:rPr>
                  <a:t>Data Analysis</a:t>
                </a:r>
                <a:endParaRPr lang="en-US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56" name="Rectangle 20"/>
              <p:cNvSpPr/>
              <p:nvPr/>
            </p:nvSpPr>
            <p:spPr>
              <a:xfrm>
                <a:off x="6889306" y="4079656"/>
                <a:ext cx="2927940" cy="146405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21"/>
              <p:cNvSpPr/>
              <p:nvPr/>
            </p:nvSpPr>
            <p:spPr>
              <a:xfrm>
                <a:off x="6889306" y="4079656"/>
                <a:ext cx="2927940" cy="3871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Roboto" pitchFamily="2" charset="0"/>
                    <a:ea typeface="Roboto" pitchFamily="2" charset="0"/>
                  </a:rPr>
                  <a:t>Result Display</a:t>
                </a:r>
                <a:endParaRPr lang="en-US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58" name="Rounded Rectangle 22"/>
              <p:cNvSpPr/>
              <p:nvPr/>
            </p:nvSpPr>
            <p:spPr>
              <a:xfrm>
                <a:off x="7194064" y="2475184"/>
                <a:ext cx="2298533" cy="36807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latin typeface="Roboto" pitchFamily="2" charset="0"/>
                    <a:ea typeface="Roboto" pitchFamily="2" charset="0"/>
                  </a:rPr>
                  <a:t>Data Extraction</a:t>
                </a:r>
                <a:endParaRPr lang="en-US" sz="12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59" name="Rounded Rectangle 23"/>
              <p:cNvSpPr/>
              <p:nvPr/>
            </p:nvSpPr>
            <p:spPr>
              <a:xfrm>
                <a:off x="7194064" y="2910080"/>
                <a:ext cx="2298533" cy="39902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Roboto" pitchFamily="2" charset="0"/>
                    <a:ea typeface="Roboto" pitchFamily="2" charset="0"/>
                  </a:rPr>
                  <a:t>Classification</a:t>
                </a:r>
                <a:endParaRPr lang="en-US" sz="14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60" name="Rounded Rectangle 24"/>
              <p:cNvSpPr/>
              <p:nvPr/>
            </p:nvSpPr>
            <p:spPr>
              <a:xfrm>
                <a:off x="7022226" y="4588261"/>
                <a:ext cx="2674756" cy="38706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latin typeface="Roboto" pitchFamily="2" charset="0"/>
                    <a:ea typeface="Roboto" pitchFamily="2" charset="0"/>
                  </a:rPr>
                  <a:t>Information Display</a:t>
                </a:r>
                <a:endParaRPr lang="en-US" sz="12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61" name="Rounded Rectangle 25"/>
              <p:cNvSpPr/>
              <p:nvPr/>
            </p:nvSpPr>
            <p:spPr>
              <a:xfrm>
                <a:off x="7022226" y="5040159"/>
                <a:ext cx="2694888" cy="40453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latin typeface="Roboto" pitchFamily="2" charset="0"/>
                    <a:ea typeface="Roboto" pitchFamily="2" charset="0"/>
                  </a:rPr>
                  <a:t>Alert Notification</a:t>
                </a:r>
                <a:endParaRPr lang="en-US" sz="12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62" name="Rectangle 26"/>
              <p:cNvSpPr/>
              <p:nvPr/>
            </p:nvSpPr>
            <p:spPr>
              <a:xfrm>
                <a:off x="7167095" y="847135"/>
                <a:ext cx="2243756" cy="4182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Roboto" pitchFamily="2" charset="0"/>
                    <a:ea typeface="Roboto" pitchFamily="2" charset="0"/>
                  </a:rPr>
                  <a:t>Bluetooth</a:t>
                </a:r>
                <a:endParaRPr lang="en-US" sz="1400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  <p:pic>
        <p:nvPicPr>
          <p:cNvPr id="211" name="그림 2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" y="1756944"/>
            <a:ext cx="1383851" cy="2759637"/>
          </a:xfrm>
          <a:prstGeom prst="rect">
            <a:avLst/>
          </a:prstGeom>
          <a:solidFill>
            <a:srgbClr val="EFEFEF"/>
          </a:solidFill>
        </p:spPr>
      </p:pic>
      <p:cxnSp>
        <p:nvCxnSpPr>
          <p:cNvPr id="223" name="Straight Arrow Connector 303"/>
          <p:cNvCxnSpPr/>
          <p:nvPr/>
        </p:nvCxnSpPr>
        <p:spPr>
          <a:xfrm>
            <a:off x="1226127" y="2242954"/>
            <a:ext cx="5957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303"/>
          <p:cNvCxnSpPr/>
          <p:nvPr/>
        </p:nvCxnSpPr>
        <p:spPr>
          <a:xfrm>
            <a:off x="3855178" y="2246891"/>
            <a:ext cx="5241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301"/>
          <p:cNvCxnSpPr/>
          <p:nvPr/>
        </p:nvCxnSpPr>
        <p:spPr>
          <a:xfrm flipV="1">
            <a:off x="6417872" y="2240493"/>
            <a:ext cx="483408" cy="24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Shape 149"/>
          <p:cNvSpPr txBox="1"/>
          <p:nvPr/>
        </p:nvSpPr>
        <p:spPr>
          <a:xfrm>
            <a:off x="1059826" y="1974960"/>
            <a:ext cx="933806" cy="323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8750" lvl="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ko-KR" altLang="en-US" sz="900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자세 측정</a:t>
            </a:r>
            <a:endParaRPr lang="en" sz="900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6" name="Shape 149"/>
          <p:cNvSpPr txBox="1"/>
          <p:nvPr/>
        </p:nvSpPr>
        <p:spPr>
          <a:xfrm>
            <a:off x="997422" y="3677596"/>
            <a:ext cx="979917" cy="323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8750" lvl="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ko-KR" altLang="en-US" sz="900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정보 시각화</a:t>
            </a:r>
            <a:endParaRPr lang="en" sz="900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4" name="Shape 149"/>
          <p:cNvSpPr txBox="1"/>
          <p:nvPr/>
        </p:nvSpPr>
        <p:spPr>
          <a:xfrm>
            <a:off x="3619475" y="2209080"/>
            <a:ext cx="933806" cy="159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8750" lvl="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ko-KR" altLang="en-US" sz="900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정보처리</a:t>
            </a:r>
            <a:endParaRPr lang="en" sz="900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8" name="Shape 149"/>
          <p:cNvSpPr txBox="1"/>
          <p:nvPr/>
        </p:nvSpPr>
        <p:spPr>
          <a:xfrm>
            <a:off x="6174019" y="2202896"/>
            <a:ext cx="933806" cy="323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8750" lvl="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ko-KR" altLang="en-US" sz="900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정보전달</a:t>
            </a:r>
            <a:endParaRPr lang="en" sz="900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85" name="Straight Arrow Connector 303"/>
          <p:cNvCxnSpPr/>
          <p:nvPr/>
        </p:nvCxnSpPr>
        <p:spPr>
          <a:xfrm flipH="1">
            <a:off x="1302882" y="4345055"/>
            <a:ext cx="57414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Shape 149"/>
          <p:cNvSpPr txBox="1"/>
          <p:nvPr/>
        </p:nvSpPr>
        <p:spPr>
          <a:xfrm>
            <a:off x="3461278" y="4077505"/>
            <a:ext cx="1275843" cy="323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8750" lvl="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ko-KR" altLang="en-US" sz="900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정보전달 및 알림</a:t>
            </a:r>
            <a:endParaRPr lang="en" sz="900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1851738" y="836621"/>
            <a:ext cx="2007050" cy="3283757"/>
            <a:chOff x="1851738" y="836621"/>
            <a:chExt cx="2007050" cy="3283757"/>
          </a:xfrm>
        </p:grpSpPr>
        <p:sp>
          <p:nvSpPr>
            <p:cNvPr id="215" name="Rectangle 13"/>
            <p:cNvSpPr/>
            <p:nvPr/>
          </p:nvSpPr>
          <p:spPr>
            <a:xfrm>
              <a:off x="1851738" y="836621"/>
              <a:ext cx="2007050" cy="32837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14"/>
            <p:cNvSpPr/>
            <p:nvPr/>
          </p:nvSpPr>
          <p:spPr>
            <a:xfrm>
              <a:off x="1851738" y="836621"/>
              <a:ext cx="2007050" cy="20900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Roboto" pitchFamily="2" charset="0"/>
                  <a:ea typeface="Roboto" pitchFamily="2" charset="0"/>
                </a:rPr>
                <a:t>CYBE</a:t>
              </a:r>
              <a:endParaRPr lang="en-US" sz="1200" b="1" dirty="0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225" name="그룹 224"/>
            <p:cNvGrpSpPr/>
            <p:nvPr/>
          </p:nvGrpSpPr>
          <p:grpSpPr>
            <a:xfrm>
              <a:off x="1931572" y="1096214"/>
              <a:ext cx="1833311" cy="2602834"/>
              <a:chOff x="2103817" y="1068575"/>
              <a:chExt cx="1833311" cy="2602834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113016" y="1068575"/>
                <a:ext cx="1824112" cy="1227353"/>
                <a:chOff x="2348494" y="830483"/>
                <a:chExt cx="1454171" cy="1227353"/>
              </a:xfrm>
            </p:grpSpPr>
            <p:sp>
              <p:nvSpPr>
                <p:cNvPr id="168" name="Rectangle 32"/>
                <p:cNvSpPr/>
                <p:nvPr/>
              </p:nvSpPr>
              <p:spPr>
                <a:xfrm>
                  <a:off x="2348495" y="831541"/>
                  <a:ext cx="1454170" cy="12262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34"/>
                <p:cNvSpPr/>
                <p:nvPr/>
              </p:nvSpPr>
              <p:spPr>
                <a:xfrm>
                  <a:off x="2415858" y="1804180"/>
                  <a:ext cx="1320193" cy="173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Roboto" pitchFamily="2" charset="0"/>
                      <a:ea typeface="Roboto" pitchFamily="2" charset="0"/>
                    </a:rPr>
                    <a:t>Dry-electrodes</a:t>
                  </a:r>
                  <a:endParaRPr lang="en-US" sz="1000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171" name="Rectangle 35"/>
                <p:cNvSpPr/>
                <p:nvPr/>
              </p:nvSpPr>
              <p:spPr>
                <a:xfrm>
                  <a:off x="2421743" y="1525672"/>
                  <a:ext cx="1314308" cy="2011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Roboto" pitchFamily="2" charset="0"/>
                      <a:ea typeface="Roboto" pitchFamily="2" charset="0"/>
                    </a:rPr>
                    <a:t>AMP/F</a:t>
                  </a:r>
                  <a:r>
                    <a:rPr lang="en-US" altLang="zh-CN" sz="1000" dirty="0" smtClean="0">
                      <a:latin typeface="Roboto" pitchFamily="2" charset="0"/>
                      <a:ea typeface="Roboto" pitchFamily="2" charset="0"/>
                    </a:rPr>
                    <a:t>ilter</a:t>
                  </a:r>
                  <a:endParaRPr lang="en-US" sz="1000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172" name="Rectangle 36"/>
                <p:cNvSpPr/>
                <p:nvPr/>
              </p:nvSpPr>
              <p:spPr>
                <a:xfrm>
                  <a:off x="2348494" y="830483"/>
                  <a:ext cx="1454171" cy="2204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Roboto" pitchFamily="2" charset="0"/>
                      <a:ea typeface="Roboto" pitchFamily="2" charset="0"/>
                    </a:rPr>
                    <a:t>EMG Sensors Module </a:t>
                  </a:r>
                  <a:endParaRPr lang="en-US" sz="10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173" name="Rectangle 37"/>
                <p:cNvSpPr/>
                <p:nvPr/>
              </p:nvSpPr>
              <p:spPr>
                <a:xfrm>
                  <a:off x="2427628" y="1131857"/>
                  <a:ext cx="1314308" cy="31315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latin typeface="Roboto" pitchFamily="2" charset="0"/>
                      <a:ea typeface="Roboto" pitchFamily="2" charset="0"/>
                    </a:rPr>
                    <a:t>Smooth EMG Signal to A/D Conv.</a:t>
                  </a:r>
                  <a:endParaRPr lang="en-US" sz="1000" dirty="0">
                    <a:latin typeface="Roboto" pitchFamily="2" charset="0"/>
                    <a:ea typeface="Roboto" pitchFamily="2" charset="0"/>
                  </a:endParaRPr>
                </a:p>
              </p:txBody>
            </p:sp>
          </p:grpSp>
          <p:grpSp>
            <p:nvGrpSpPr>
              <p:cNvPr id="224" name="그룹 223"/>
              <p:cNvGrpSpPr/>
              <p:nvPr/>
            </p:nvGrpSpPr>
            <p:grpSpPr>
              <a:xfrm>
                <a:off x="2103817" y="2343493"/>
                <a:ext cx="1827400" cy="1327916"/>
                <a:chOff x="1459163" y="2439886"/>
                <a:chExt cx="2212303" cy="1327916"/>
              </a:xfrm>
            </p:grpSpPr>
            <p:sp>
              <p:nvSpPr>
                <p:cNvPr id="169" name="Rectangle 33"/>
                <p:cNvSpPr/>
                <p:nvPr/>
              </p:nvSpPr>
              <p:spPr>
                <a:xfrm>
                  <a:off x="1459164" y="2439886"/>
                  <a:ext cx="2212302" cy="13279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38"/>
                <p:cNvSpPr/>
                <p:nvPr/>
              </p:nvSpPr>
              <p:spPr>
                <a:xfrm>
                  <a:off x="1459163" y="2446835"/>
                  <a:ext cx="2211090" cy="23076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Roboto" pitchFamily="2" charset="0"/>
                      <a:ea typeface="Roboto" pitchFamily="2" charset="0"/>
                    </a:rPr>
                    <a:t>IMU Sensors Module</a:t>
                  </a:r>
                  <a:endParaRPr lang="en-US" sz="10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175" name="Rectangle 39"/>
                <p:cNvSpPr/>
                <p:nvPr/>
              </p:nvSpPr>
              <p:spPr>
                <a:xfrm>
                  <a:off x="1499966" y="2740665"/>
                  <a:ext cx="1039915" cy="3088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latin typeface="Roboto" pitchFamily="2" charset="0"/>
                      <a:ea typeface="Roboto" pitchFamily="2" charset="0"/>
                    </a:rPr>
                    <a:t>Accelerometer</a:t>
                  </a:r>
                  <a:endParaRPr lang="en-US" sz="11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176" name="Rectangle 40"/>
                <p:cNvSpPr/>
                <p:nvPr/>
              </p:nvSpPr>
              <p:spPr>
                <a:xfrm>
                  <a:off x="1504935" y="3112681"/>
                  <a:ext cx="1034945" cy="26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latin typeface="Roboto" pitchFamily="2" charset="0"/>
                      <a:ea typeface="Roboto" pitchFamily="2" charset="0"/>
                    </a:rPr>
                    <a:t>Gyroscope</a:t>
                  </a:r>
                  <a:endParaRPr lang="en-US" sz="11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177" name="Rectangle 41"/>
                <p:cNvSpPr/>
                <p:nvPr/>
              </p:nvSpPr>
              <p:spPr>
                <a:xfrm>
                  <a:off x="1499966" y="3438523"/>
                  <a:ext cx="1039915" cy="2830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latin typeface="Roboto" pitchFamily="2" charset="0"/>
                      <a:ea typeface="Roboto" pitchFamily="2" charset="0"/>
                    </a:rPr>
                    <a:t>Magnetometer</a:t>
                  </a:r>
                </a:p>
              </p:txBody>
            </p:sp>
            <p:sp>
              <p:nvSpPr>
                <p:cNvPr id="178" name="Rectangle 42"/>
                <p:cNvSpPr/>
                <p:nvPr/>
              </p:nvSpPr>
              <p:spPr>
                <a:xfrm>
                  <a:off x="2580682" y="2737810"/>
                  <a:ext cx="1039348" cy="9838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43"/>
                <p:cNvSpPr/>
                <p:nvPr/>
              </p:nvSpPr>
              <p:spPr>
                <a:xfrm>
                  <a:off x="2637220" y="2926264"/>
                  <a:ext cx="934644" cy="1629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Roboto" pitchFamily="2" charset="0"/>
                      <a:ea typeface="Roboto" pitchFamily="2" charset="0"/>
                    </a:rPr>
                    <a:t>Data Fusion</a:t>
                  </a:r>
                  <a:endParaRPr lang="en-US" sz="10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180" name="Rectangle 44"/>
                <p:cNvSpPr/>
                <p:nvPr/>
              </p:nvSpPr>
              <p:spPr>
                <a:xfrm>
                  <a:off x="2632140" y="3118679"/>
                  <a:ext cx="939724" cy="277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Roboto" pitchFamily="2" charset="0"/>
                      <a:ea typeface="Roboto" pitchFamily="2" charset="0"/>
                    </a:rPr>
                    <a:t>Power Management</a:t>
                  </a:r>
                  <a:endParaRPr lang="en-US" sz="10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181" name="Rectangle 45"/>
                <p:cNvSpPr/>
                <p:nvPr/>
              </p:nvSpPr>
              <p:spPr>
                <a:xfrm>
                  <a:off x="2632140" y="3417171"/>
                  <a:ext cx="939724" cy="26563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Roboto" pitchFamily="2" charset="0"/>
                      <a:ea typeface="Roboto" pitchFamily="2" charset="0"/>
                    </a:rPr>
                    <a:t>UART and I</a:t>
                  </a:r>
                  <a:r>
                    <a:rPr lang="en-US" sz="1000" b="1" baseline="30000" dirty="0" smtClean="0">
                      <a:latin typeface="Roboto" pitchFamily="2" charset="0"/>
                      <a:ea typeface="Roboto" pitchFamily="2" charset="0"/>
                    </a:rPr>
                    <a:t>2</a:t>
                  </a:r>
                  <a:r>
                    <a:rPr lang="en-US" sz="1000" b="1" dirty="0" smtClean="0">
                      <a:latin typeface="Roboto" pitchFamily="2" charset="0"/>
                      <a:ea typeface="Roboto" pitchFamily="2" charset="0"/>
                    </a:rPr>
                    <a:t>C Interface</a:t>
                  </a:r>
                  <a:endParaRPr lang="en-US" sz="10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580681" y="2732115"/>
                  <a:ext cx="104594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chemeClr val="bg1">
                          <a:lumMod val="95000"/>
                        </a:schemeClr>
                      </a:solidFill>
                      <a:latin typeface="Roboto" pitchFamily="2" charset="0"/>
                      <a:ea typeface="Roboto" pitchFamily="2" charset="0"/>
                    </a:rPr>
                    <a:t>MCU on Chip</a:t>
                  </a:r>
                  <a:endParaRPr lang="en-US" sz="600" dirty="0">
                    <a:solidFill>
                      <a:schemeClr val="bg1">
                        <a:lumMod val="95000"/>
                      </a:schemeClr>
                    </a:solidFill>
                    <a:latin typeface="Roboto" pitchFamily="2" charset="0"/>
                    <a:ea typeface="Roboto" pitchFamily="2" charset="0"/>
                  </a:endParaRPr>
                </a:p>
              </p:txBody>
            </p:sp>
          </p:grpSp>
        </p:grpSp>
        <p:sp>
          <p:nvSpPr>
            <p:cNvPr id="288" name="Rounded Rectangle 30"/>
            <p:cNvSpPr/>
            <p:nvPr/>
          </p:nvSpPr>
          <p:spPr>
            <a:xfrm>
              <a:off x="1930494" y="3753790"/>
              <a:ext cx="1824112" cy="31863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Roboto" pitchFamily="2" charset="0"/>
                  <a:ea typeface="Roboto" pitchFamily="2" charset="0"/>
                </a:rPr>
                <a:t>Display</a:t>
              </a:r>
              <a:r>
                <a:rPr lang="en-US" dirty="0" smtClean="0">
                  <a:latin typeface="Roboto" pitchFamily="2" charset="0"/>
                  <a:ea typeface="Roboto" pitchFamily="2" charset="0"/>
                </a:rPr>
                <a:t> Module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267" name="Shape 149"/>
          <p:cNvSpPr txBox="1"/>
          <p:nvPr/>
        </p:nvSpPr>
        <p:spPr>
          <a:xfrm>
            <a:off x="3627951" y="3683005"/>
            <a:ext cx="933806" cy="323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8750" lvl="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ko-KR" altLang="en-US" sz="900" dirty="0" smtClean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정보전달</a:t>
            </a:r>
            <a:endParaRPr lang="en" sz="900" dirty="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53" name="Straight Arrow Connector 303"/>
          <p:cNvCxnSpPr>
            <a:endCxn id="166" idx="3"/>
          </p:cNvCxnSpPr>
          <p:nvPr/>
        </p:nvCxnSpPr>
        <p:spPr>
          <a:xfrm flipH="1">
            <a:off x="3764883" y="3961062"/>
            <a:ext cx="616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303"/>
          <p:cNvCxnSpPr/>
          <p:nvPr/>
        </p:nvCxnSpPr>
        <p:spPr>
          <a:xfrm flipH="1">
            <a:off x="1302882" y="3961062"/>
            <a:ext cx="6276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303"/>
          <p:cNvCxnSpPr>
            <a:stCxn id="152" idx="2"/>
          </p:cNvCxnSpPr>
          <p:nvPr/>
        </p:nvCxnSpPr>
        <p:spPr>
          <a:xfrm flipH="1">
            <a:off x="7945343" y="1867080"/>
            <a:ext cx="6883" cy="383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Arrow Connector 303"/>
          <p:cNvCxnSpPr>
            <a:stCxn id="154" idx="2"/>
            <a:endCxn id="157" idx="0"/>
          </p:cNvCxnSpPr>
          <p:nvPr/>
        </p:nvCxnSpPr>
        <p:spPr>
          <a:xfrm>
            <a:off x="7951506" y="3168778"/>
            <a:ext cx="0" cy="410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Shape 72"/>
          <p:cNvSpPr txBox="1">
            <a:spLocks noGrp="1"/>
          </p:cNvSpPr>
          <p:nvPr>
            <p:ph type="subTitle" idx="1"/>
          </p:nvPr>
        </p:nvSpPr>
        <p:spPr>
          <a:xfrm>
            <a:off x="4674870" y="4804425"/>
            <a:ext cx="3420055" cy="27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5741082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57" name="Shape 257"/>
          <p:cNvSpPr/>
          <p:nvPr/>
        </p:nvSpPr>
        <p:spPr>
          <a:xfrm>
            <a:off x="462200" y="5391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635951" y="5699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Design Concept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700" y="2133100"/>
            <a:ext cx="3778575" cy="26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7449" y="1142750"/>
            <a:ext cx="2246550" cy="15882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690800" y="1452225"/>
            <a:ext cx="3630300" cy="7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소제 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0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스판덱스와 나일론 혹은 폴리에스테르로 신축성이 뛰어나 센서를 효과적으로 몸에 부착시킴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690800" y="2236425"/>
            <a:ext cx="3630300" cy="6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착용감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0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뛰어난 신축성으로 인해서 동작에 불편함을 최소화함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715400" y="2956725"/>
            <a:ext cx="3630300" cy="18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디자인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0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뛰어난 신축성으로 인해서 신체 사이즈에 크게 구애받지 않음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0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스판덱스 소재를 사용하여 신체에 완전히 밀착되게 함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0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목뼈와  척추에 IMU를 부착함으로써 효율적으로 움직임에 따른 차이를 구별해낼 수 있음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0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허리부근 척추의 양 옆에 EMG를 부착함으로써 효과적으로 움직임에 따른 근육 긴장도를 측정함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424" y="1565871"/>
            <a:ext cx="2862600" cy="28559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</p:pic>
      <p:cxnSp>
        <p:nvCxnSpPr>
          <p:cNvPr id="274" name="Shape 274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75" name="Shape 275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62200" y="5391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635951" y="5699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Expected Output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901025" y="2097725"/>
            <a:ext cx="10674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즉각적인 효과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161650" y="2832587"/>
            <a:ext cx="10674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장기적인 이점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645250" y="2847962"/>
            <a:ext cx="10674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부가적인 이점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901025" y="3567475"/>
            <a:ext cx="10674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이스템 이점</a:t>
            </a:r>
          </a:p>
        </p:txBody>
      </p:sp>
      <p:cxnSp>
        <p:nvCxnSpPr>
          <p:cNvPr id="287" name="Shape 287"/>
          <p:cNvCxnSpPr/>
          <p:nvPr/>
        </p:nvCxnSpPr>
        <p:spPr>
          <a:xfrm>
            <a:off x="4651000" y="1761000"/>
            <a:ext cx="30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88" name="Shape 288"/>
          <p:cNvCxnSpPr/>
          <p:nvPr/>
        </p:nvCxnSpPr>
        <p:spPr>
          <a:xfrm>
            <a:off x="5685000" y="3231725"/>
            <a:ext cx="197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89" name="Shape 289"/>
          <p:cNvCxnSpPr/>
          <p:nvPr/>
        </p:nvCxnSpPr>
        <p:spPr>
          <a:xfrm>
            <a:off x="993275" y="2420225"/>
            <a:ext cx="258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90" name="Shape 290"/>
          <p:cNvCxnSpPr/>
          <p:nvPr/>
        </p:nvCxnSpPr>
        <p:spPr>
          <a:xfrm>
            <a:off x="993275" y="3858900"/>
            <a:ext cx="289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291" name="Shape 291"/>
          <p:cNvSpPr txBox="1"/>
          <p:nvPr/>
        </p:nvSpPr>
        <p:spPr>
          <a:xfrm>
            <a:off x="5950950" y="1438525"/>
            <a:ext cx="10674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즉각적인 효과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011150" y="2920950"/>
            <a:ext cx="10674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부가적인 이점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995012" y="3536400"/>
            <a:ext cx="10674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시스템 이점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995000" y="2097725"/>
            <a:ext cx="1067400" cy="3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장기적인 이점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875925" y="2420225"/>
            <a:ext cx="2092200" cy="103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허리디스크, 목 디스크 등의 질병을 예방한다.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코어를 강화시킨다.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다이어트 효과를 가진다.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5866025" y="1816125"/>
            <a:ext cx="2299200" cy="103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신체적 피로를 줄인다. 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기도가 열려서 숨쉬는 것을 쉽게 한다.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기억력을 향상 시킨다.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5882125" y="3310275"/>
            <a:ext cx="2452500" cy="103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올바른 자세를 통하여 척추의 혈액 순환을 돕는다. 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뇌에 전달되는 혈액의 양을 증대시켜 작업의 효율성을 높인다.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995025" y="3858900"/>
            <a:ext cx="2299200" cy="103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누적 정보를 통해 스트레칭 필요 부위를 찾고, 권유함으로써 신체의 피로해소를 돕는다.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4" name="Shape 304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05" name="Shape 305"/>
          <p:cNvSpPr/>
          <p:nvPr/>
        </p:nvSpPr>
        <p:spPr>
          <a:xfrm>
            <a:off x="462200" y="5391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635951" y="5699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Prototype Budget Breakdown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graphicFrame>
        <p:nvGraphicFramePr>
          <p:cNvPr id="312" name="Shape 312"/>
          <p:cNvGraphicFramePr/>
          <p:nvPr>
            <p:extLst>
              <p:ext uri="{D42A27DB-BD31-4B8C-83A1-F6EECF244321}">
                <p14:modId xmlns:p14="http://schemas.microsoft.com/office/powerpoint/2010/main" val="1587608531"/>
              </p:ext>
            </p:extLst>
          </p:nvPr>
        </p:nvGraphicFramePr>
        <p:xfrm>
          <a:off x="676475" y="1329137"/>
          <a:ext cx="7722250" cy="3380724"/>
        </p:xfrm>
        <a:graphic>
          <a:graphicData uri="http://schemas.openxmlformats.org/drawingml/2006/table">
            <a:tbl>
              <a:tblPr>
                <a:noFill/>
                <a:tableStyleId>{988F05BA-CD0F-4D39-8E65-33188C1B9209}</a:tableStyleId>
              </a:tblPr>
              <a:tblGrid>
                <a:gridCol w="579600"/>
                <a:gridCol w="1994475"/>
                <a:gridCol w="1858125"/>
                <a:gridCol w="1287025"/>
                <a:gridCol w="843825"/>
                <a:gridCol w="1159200"/>
              </a:tblGrid>
              <a:tr h="3623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번호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품목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부품명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단가 (KRW)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수량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금액 (KRW)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1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MCU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Abel"/>
                          <a:ea typeface="Abel"/>
                          <a:cs typeface="Abel"/>
                          <a:sym typeface="Abel"/>
                        </a:rPr>
                        <a:t>Lilypad Simblee BLE Board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Abel"/>
                          <a:ea typeface="Abel"/>
                          <a:cs typeface="Abel"/>
                          <a:sym typeface="Abel"/>
                        </a:rPr>
                        <a:t> 30,800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1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30,800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2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IMU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BNO055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42,000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2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84,000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3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Abel"/>
                          <a:ea typeface="Abel"/>
                          <a:cs typeface="Abel"/>
                          <a:sym typeface="Abel"/>
                        </a:rPr>
                        <a:t>EMG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EMG SENSOR #2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99,000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Abel"/>
                          <a:ea typeface="Abel"/>
                          <a:cs typeface="Abel"/>
                          <a:sym typeface="Abel"/>
                        </a:rPr>
                        <a:t>2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Abel"/>
                          <a:ea typeface="Abel"/>
                          <a:cs typeface="Abel"/>
                          <a:sym typeface="Abel"/>
                        </a:rPr>
                        <a:t> 198,000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4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옷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래쉬가드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50,000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1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50,000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Abel"/>
                          <a:ea typeface="Abel"/>
                          <a:cs typeface="Abel"/>
                          <a:sym typeface="Abel"/>
                        </a:rPr>
                        <a:t>LED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Abel"/>
                          <a:ea typeface="Abel"/>
                          <a:cs typeface="Abel"/>
                          <a:sym typeface="Abel"/>
                        </a:rPr>
                        <a:t>NS-LED-01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15,000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1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15,000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6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BATTERY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LPCS333759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3,000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1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3,000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기타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Abel"/>
                          <a:ea typeface="Abel"/>
                          <a:cs typeface="Abel"/>
                          <a:sym typeface="Abel"/>
                        </a:rPr>
                        <a:t>Dry electrodes, etc.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Abel"/>
                          <a:ea typeface="Abel"/>
                          <a:cs typeface="Abel"/>
                          <a:sym typeface="Abel"/>
                        </a:rPr>
                        <a:t> 600,000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1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600,000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62350">
                <a:tc gridSpan="5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Abel"/>
                          <a:ea typeface="Abel"/>
                          <a:cs typeface="Abel"/>
                          <a:sym typeface="Abel"/>
                        </a:rPr>
                        <a:t>합계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Abel"/>
                          <a:ea typeface="Abel"/>
                          <a:cs typeface="Abel"/>
                          <a:sym typeface="Abel"/>
                        </a:rPr>
                        <a:t> 980,800 (KRW)</a:t>
                      </a:r>
                    </a:p>
                  </a:txBody>
                  <a:tcPr marL="91425" marR="91425" marT="91425" marB="914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8" name="Shape 318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19" name="Shape 319"/>
          <p:cNvSpPr/>
          <p:nvPr/>
        </p:nvSpPr>
        <p:spPr>
          <a:xfrm>
            <a:off x="462200" y="1864225"/>
            <a:ext cx="7002300" cy="87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ubTitle" idx="1"/>
          </p:nvPr>
        </p:nvSpPr>
        <p:spPr>
          <a:xfrm>
            <a:off x="685800" y="2828721"/>
            <a:ext cx="77724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감사합니다 :)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ctrTitle"/>
          </p:nvPr>
        </p:nvSpPr>
        <p:spPr>
          <a:xfrm>
            <a:off x="646272" y="1668935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 b="0">
                <a:solidFill>
                  <a:srgbClr val="FFFFFF"/>
                </a:solidFill>
              </a:rPr>
              <a:t>Thank You !</a:t>
            </a:r>
          </a:p>
        </p:txBody>
      </p:sp>
      <p:sp>
        <p:nvSpPr>
          <p:cNvPr id="322" name="Shape 322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433362" y="3813386"/>
            <a:ext cx="751497" cy="97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850" y="3945725"/>
            <a:ext cx="972525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" name="Shape 51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462200" y="1581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35951" y="1889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b="0">
                <a:solidFill>
                  <a:srgbClr val="FFFFFF"/>
                </a:solidFill>
              </a:rPr>
              <a:t>IPR</a:t>
            </a:r>
            <a:r>
              <a:rPr lang="en" sz="3600">
                <a:solidFill>
                  <a:srgbClr val="FFFFFF"/>
                </a:solidFill>
              </a:rPr>
              <a:t> </a:t>
            </a:r>
            <a:r>
              <a:rPr lang="en" sz="3000" b="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(지적재산권) 확인사항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761300" y="983237"/>
            <a:ext cx="7706100" cy="3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본 행사는 KAIST가 주관하며 삼성전자가 후원하는 행사임.</a:t>
            </a:r>
          </a:p>
          <a:p>
            <a:pPr marL="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dirty="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직무발명(국책과제, 산업체과제의 연구결과 및 시작품의 실시권 등이 참가 팀 소속 기관에 귀속되는 경우)인 경우 본 대회에 참가할 수 없다.</a:t>
            </a:r>
          </a:p>
          <a:p>
            <a:pPr marL="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dirty="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아이디어를 제안한 참가팀이 제안 아이디어에 대한 권리 및 지식재산권을 가지며, "삼성전자"는 우수 아이디어에 대한 통상실시권 및 지식재산권 양도 등에 대해 우선적으로 협상 할 수 있는 권리를 가진다.</a:t>
            </a: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buNone/>
            </a:pPr>
            <a:endParaRPr sz="1000" dirty="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통상실시권의 사용대가, 실시범위, 사용기간 등에 대하여는 "삼성전자"와 아이디어를 제안한 참가팀이 협상하여 결정한다.</a:t>
            </a: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buNone/>
            </a:pPr>
            <a:endParaRPr sz="1000" dirty="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우선협상권은 아이디어를 제안한 참가팀이 당해 아이디어에 대한 지식재산권을 처분하려고 하거나 제3자로부터</a:t>
            </a:r>
          </a:p>
          <a:p>
            <a:pPr marL="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선의의 처분 제안을 받은 그날로부터 4개월 동안 유효하다.</a:t>
            </a: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buNone/>
            </a:pPr>
            <a:endParaRPr sz="1000" dirty="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위 사항을 확인하고 응모합니다.</a:t>
            </a:r>
          </a:p>
          <a:p>
            <a:pPr lvl="0">
              <a:spcBef>
                <a:spcPts val="0"/>
              </a:spcBef>
              <a:buNone/>
            </a:pPr>
            <a:endParaRPr sz="1000" dirty="0">
              <a:solidFill>
                <a:srgbClr val="434343"/>
              </a:solidFill>
            </a:endParaRP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(본선 진출팀의 작품 내용 및 개발보고서 등은 대회 홈페이지에 게시될 수 있습니다.)</a:t>
            </a:r>
          </a:p>
          <a:p>
            <a:pPr marL="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lvl="0" indent="2736850" algn="ctr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2016년   5월   30일	참가팀  대표자명 : 김정훈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                                                                                                                      KAIST 시스템설계응용연구센터 귀중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5" name="Shape 65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6" name="Shape 66"/>
          <p:cNvSpPr/>
          <p:nvPr/>
        </p:nvSpPr>
        <p:spPr>
          <a:xfrm>
            <a:off x="462200" y="5391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35951" y="5699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b="0">
                <a:solidFill>
                  <a:srgbClr val="FFFFFF"/>
                </a:solidFill>
              </a:rPr>
              <a:t>Index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058400" y="1652050"/>
            <a:ext cx="4261500" cy="31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Font typeface="Abel"/>
              <a:buAutoNum type="arabicPeriod"/>
            </a:pPr>
            <a:r>
              <a:rPr lang="en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Idea &amp; Keyword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Font typeface="Abel"/>
              <a:buAutoNum type="arabicPeriod"/>
            </a:pPr>
            <a:r>
              <a:rPr lang="en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System Architecture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Font typeface="Abel"/>
              <a:buAutoNum type="arabicPeriod"/>
            </a:pPr>
            <a:r>
              <a:rPr lang="en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Human Computer Interaction (HCI)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Font typeface="Abel"/>
              <a:buAutoNum type="arabicPeriod"/>
            </a:pPr>
            <a:r>
              <a:rPr lang="en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System Flow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Font typeface="Abel"/>
              <a:buAutoNum type="arabicPeriod"/>
            </a:pPr>
            <a:r>
              <a:rPr lang="en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Hardware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Font typeface="Abel"/>
              <a:buAutoNum type="arabicPeriod"/>
            </a:pPr>
            <a:r>
              <a:rPr lang="en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Software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Font typeface="Abel"/>
              <a:buAutoNum type="arabicPeriod"/>
            </a:pPr>
            <a:r>
              <a:rPr lang="en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Use-Case Diagram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Font typeface="Abel"/>
              <a:buAutoNum type="arabicPeriod"/>
            </a:pPr>
            <a:r>
              <a:rPr lang="en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Design</a:t>
            </a:r>
          </a:p>
          <a:p>
            <a:pPr marL="457200" lvl="0" indent="-228600" rtl="0">
              <a:lnSpc>
                <a:spcPct val="90000"/>
              </a:lnSpc>
              <a:spcBef>
                <a:spcPts val="0"/>
              </a:spcBef>
              <a:buClr>
                <a:srgbClr val="666666"/>
              </a:buClr>
              <a:buFont typeface="Abel"/>
              <a:buAutoNum type="arabicPeriod"/>
            </a:pPr>
            <a:r>
              <a:rPr lang="en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Prototype Budget Breakdown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0975" y="1198712"/>
            <a:ext cx="91440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0" name="Shape 80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1" name="Shape 81"/>
          <p:cNvSpPr/>
          <p:nvPr/>
        </p:nvSpPr>
        <p:spPr>
          <a:xfrm>
            <a:off x="462200" y="5391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635951" y="5699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팀 정보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588075" y="1596962"/>
          <a:ext cx="8004950" cy="2749960"/>
        </p:xfrm>
        <a:graphic>
          <a:graphicData uri="http://schemas.openxmlformats.org/drawingml/2006/table">
            <a:tbl>
              <a:tblPr>
                <a:noFill/>
                <a:tableStyleId>{5358A2C9-F889-476B-A61A-33595E18D04A}</a:tableStyleId>
              </a:tblPr>
              <a:tblGrid>
                <a:gridCol w="726825"/>
                <a:gridCol w="1421625"/>
                <a:gridCol w="992100"/>
                <a:gridCol w="1060500"/>
                <a:gridCol w="851550"/>
                <a:gridCol w="1799475"/>
                <a:gridCol w="1152875"/>
              </a:tblGrid>
              <a:tr h="396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666666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Name 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University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Major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Grade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E-mail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Hp. No.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70750">
                <a:tc>
                  <a:txBody>
                    <a:bodyPr/>
                    <a:lstStyle/>
                    <a:p>
                      <a:pPr lvl="0" indent="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팀장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김정훈</a:t>
                      </a:r>
                    </a:p>
                  </a:txBody>
                  <a:tcPr marL="91425" marR="91425" marT="91425" marB="91425" anchor="ctr"/>
                </a:tc>
                <a:tc row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계명대학교 </a:t>
                      </a:r>
                    </a:p>
                  </a:txBody>
                  <a:tcPr marL="91425" marR="91425" marT="91425" marB="91425" anchor="ctr"/>
                </a:tc>
                <a:tc rowSpan="5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전자공학과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3학년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brother7032@naver.com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010-8280-7032</a:t>
                      </a:r>
                    </a:p>
                  </a:txBody>
                  <a:tcPr marL="91425" marR="91425" marT="91425" marB="91425" anchor="ctr"/>
                </a:tc>
              </a:tr>
              <a:tr h="470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팀원1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Chong Teak Wei</a:t>
                      </a: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석사1기</a:t>
                      </a: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chongteakwei@gmail.com</a:t>
                      </a: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010-9919-9215</a:t>
                      </a: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</a:tr>
              <a:tr h="470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팀원2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Tran Viet Cuong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석사1기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vietcuong89ks@gmail.com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010-6865-1512</a:t>
                      </a:r>
                    </a:p>
                  </a:txBody>
                  <a:tcPr marL="91425" marR="91425" marT="91425" marB="91425" anchor="ctr"/>
                </a:tc>
              </a:tr>
              <a:tr h="470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팀원3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박서영</a:t>
                      </a: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4학년</a:t>
                      </a: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lulili@naver.com</a:t>
                      </a: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010-7132-3606</a:t>
                      </a: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</a:tr>
              <a:tr h="470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팀원4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이수민</a:t>
                      </a: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3학년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leporine1019@naver.com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010-9069-6376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4" name="Shape 94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5" name="Shape 95"/>
          <p:cNvSpPr/>
          <p:nvPr/>
        </p:nvSpPr>
        <p:spPr>
          <a:xfrm>
            <a:off x="462200" y="1581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35951" y="1889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Idea &amp; Keyword 아이디어 개요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57675" y="1169825"/>
            <a:ext cx="3630300" cy="342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개발 배경및 목적(장점)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현대인들의 자세걱정! (Wellness에 부합한) CYBE로 고쳐보자!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우리는 하루 대부분을 앉아 보낸다. 대부분을 몸에 해로운 구부정한 자세로 시간을 보낸다.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자세는 건강의 기초이며 우리 몸의 모든 측면에 영향을 미친다.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CYBE를 사용하면 올바른 자세를 장시간 유지할 수 있고, 이는 다음과 같은 이점을 가진다.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코어를 강화시킨다.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일상의 생활에서의 피로를 줄일 수 있다.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두뇌회전이 빨라져 생산성을 증대시킨다.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바르지 못한 자세로 인한 고통을 줄일 수 있다.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963350" y="1169825"/>
            <a:ext cx="2387100" cy="17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주요 기술 및 기능 개요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Inertial Measurement Unit (IMU)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Electromyography Sensor (EMG)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Microcontroller Unit (MCU)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Transceiver Module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Signal Processing Application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6350450" y="2144650"/>
            <a:ext cx="475500" cy="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" name="Shape 105"/>
          <p:cNvSpPr txBox="1"/>
          <p:nvPr/>
        </p:nvSpPr>
        <p:spPr>
          <a:xfrm>
            <a:off x="6723000" y="1438450"/>
            <a:ext cx="2168400" cy="15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기울어진 자세 및 신체의 긴장도를 측정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스마트폰과 연동하여 자세관리를 위한 서비스를 제공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475" y="2779724"/>
            <a:ext cx="2954174" cy="208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2" name="Shape 112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13" name="Shape 113"/>
          <p:cNvSpPr/>
          <p:nvPr/>
        </p:nvSpPr>
        <p:spPr>
          <a:xfrm>
            <a:off x="462200" y="125021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635951" y="155772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3F3F3"/>
                </a:solidFill>
              </a:rPr>
              <a:t>System Architecture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589644" y="1304840"/>
            <a:ext cx="2385392" cy="8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0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EMG와 IMU가 부착된 의류(래쉬가드)로 제작.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0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착용한 사용자의 신체정보를 수집, 블루투스를 사용해 무선으로 스마트폰에 전송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0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안드로이드 앱으로 데이터를 저장 및 분석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0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LED 및 앱으로 정보 알림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3505" y="854386"/>
            <a:ext cx="6007035" cy="4030700"/>
            <a:chOff x="771955" y="235857"/>
            <a:chExt cx="9693961" cy="6487886"/>
          </a:xfrm>
        </p:grpSpPr>
        <p:grpSp>
          <p:nvGrpSpPr>
            <p:cNvPr id="13" name="Group 12"/>
            <p:cNvGrpSpPr/>
            <p:nvPr/>
          </p:nvGrpSpPr>
          <p:grpSpPr>
            <a:xfrm>
              <a:off x="771955" y="235857"/>
              <a:ext cx="6184002" cy="6487886"/>
              <a:chOff x="1127555" y="261257"/>
              <a:chExt cx="6184002" cy="648788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127555" y="261257"/>
                <a:ext cx="6184002" cy="648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377811" y="915950"/>
                <a:ext cx="5675797" cy="5734393"/>
                <a:chOff x="1765925" y="500199"/>
                <a:chExt cx="5675797" cy="5734393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1765925" y="5721715"/>
                  <a:ext cx="5646842" cy="512877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b="1" dirty="0" smtClean="0">
                      <a:latin typeface="Roboto" pitchFamily="2" charset="0"/>
                      <a:ea typeface="Roboto" pitchFamily="2" charset="0"/>
                    </a:rPr>
                    <a:t>Display</a:t>
                  </a:r>
                  <a:r>
                    <a:rPr lang="en-US" sz="1200" b="1" dirty="0" smtClean="0">
                      <a:latin typeface="Roboto" pitchFamily="2" charset="0"/>
                      <a:ea typeface="Roboto" pitchFamily="2" charset="0"/>
                    </a:rPr>
                    <a:t> Module</a:t>
                  </a:r>
                  <a:endParaRPr lang="en-US" sz="12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1765925" y="500199"/>
                  <a:ext cx="5646842" cy="2876550"/>
                  <a:chOff x="1765925" y="500199"/>
                  <a:chExt cx="5646842" cy="2876550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1765928" y="500199"/>
                    <a:ext cx="5646839" cy="28765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3039325" y="2904454"/>
                    <a:ext cx="586259" cy="3783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b="1" dirty="0" smtClean="0">
                        <a:latin typeface="Roboto" pitchFamily="2" charset="0"/>
                        <a:ea typeface="Roboto" pitchFamily="2" charset="0"/>
                      </a:rPr>
                      <a:t>SPI</a:t>
                    </a:r>
                    <a:endParaRPr lang="en-US" sz="8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3081455" y="2002366"/>
                    <a:ext cx="1786475" cy="78473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latin typeface="Roboto" pitchFamily="2" charset="0"/>
                        <a:ea typeface="Roboto" pitchFamily="2" charset="0"/>
                      </a:rPr>
                      <a:t>Cortex</a:t>
                    </a:r>
                    <a:r>
                      <a:rPr lang="en-US" sz="1050" baseline="30000" dirty="0" smtClean="0">
                        <a:latin typeface="Roboto" pitchFamily="2" charset="0"/>
                        <a:ea typeface="Roboto" pitchFamily="2" charset="0"/>
                      </a:rPr>
                      <a:t>TM</a:t>
                    </a:r>
                    <a:r>
                      <a:rPr lang="en-US" sz="1100" dirty="0" smtClean="0">
                        <a:latin typeface="Roboto" pitchFamily="2" charset="0"/>
                        <a:ea typeface="Roboto" pitchFamily="2" charset="0"/>
                      </a:rPr>
                      <a:t>-M0</a:t>
                    </a:r>
                    <a:endParaRPr lang="en-US" sz="1100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938609" y="1543402"/>
                    <a:ext cx="977607" cy="56407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900" b="1" dirty="0" smtClean="0">
                        <a:latin typeface="Roboto" pitchFamily="2" charset="0"/>
                        <a:ea typeface="Roboto" pitchFamily="2" charset="0"/>
                      </a:rPr>
                      <a:t>TIMERS</a:t>
                    </a:r>
                    <a:endParaRPr lang="en-US" sz="10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3659854" y="2907105"/>
                    <a:ext cx="527190" cy="3783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b="1" dirty="0" smtClean="0">
                        <a:latin typeface="Roboto" pitchFamily="2" charset="0"/>
                        <a:ea typeface="Roboto" pitchFamily="2" charset="0"/>
                      </a:rPr>
                      <a:t>I</a:t>
                    </a:r>
                    <a:r>
                      <a:rPr lang="en-US" sz="700" b="1" baseline="30000" dirty="0" smtClean="0">
                        <a:latin typeface="Roboto" pitchFamily="2" charset="0"/>
                        <a:ea typeface="Roboto" pitchFamily="2" charset="0"/>
                      </a:rPr>
                      <a:t>2</a:t>
                    </a:r>
                    <a:r>
                      <a:rPr lang="en-US" sz="700" b="1" dirty="0" smtClean="0">
                        <a:latin typeface="Roboto" pitchFamily="2" charset="0"/>
                        <a:ea typeface="Roboto" pitchFamily="2" charset="0"/>
                      </a:rPr>
                      <a:t>C</a:t>
                    </a:r>
                    <a:endParaRPr lang="en-US" sz="8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232404" y="2913073"/>
                    <a:ext cx="631446" cy="3783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b="1" dirty="0" smtClean="0">
                        <a:latin typeface="Roboto" pitchFamily="2" charset="0"/>
                        <a:ea typeface="Roboto" pitchFamily="2" charset="0"/>
                      </a:rPr>
                      <a:t>UART</a:t>
                    </a:r>
                    <a:endParaRPr lang="en-US" sz="8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933694" y="2146263"/>
                    <a:ext cx="968767" cy="535236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00" b="1" dirty="0" smtClean="0">
                        <a:latin typeface="Roboto" pitchFamily="2" charset="0"/>
                        <a:ea typeface="Roboto" pitchFamily="2" charset="0"/>
                      </a:rPr>
                      <a:t>GPIO</a:t>
                    </a:r>
                    <a:endParaRPr lang="en-US" sz="10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933692" y="2727544"/>
                    <a:ext cx="958003" cy="561153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000" b="1" dirty="0" smtClean="0">
                        <a:latin typeface="Roboto" pitchFamily="2" charset="0"/>
                        <a:ea typeface="Roboto" pitchFamily="2" charset="0"/>
                      </a:rPr>
                      <a:t>ADC</a:t>
                    </a:r>
                    <a:endParaRPr lang="en-US" sz="10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64" name="Rounded Rectangle 63"/>
                  <p:cNvSpPr/>
                  <p:nvPr/>
                </p:nvSpPr>
                <p:spPr>
                  <a:xfrm>
                    <a:off x="1906763" y="1237326"/>
                    <a:ext cx="2994926" cy="234862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 smtClean="0">
                        <a:latin typeface="Roboto" pitchFamily="2" charset="0"/>
                        <a:ea typeface="Roboto" pitchFamily="2" charset="0"/>
                      </a:rPr>
                      <a:t>Clock Generation Unit</a:t>
                    </a:r>
                  </a:p>
                </p:txBody>
              </p:sp>
              <p:sp>
                <p:nvSpPr>
                  <p:cNvPr id="65" name="Rounded Rectangle 64"/>
                  <p:cNvSpPr/>
                  <p:nvPr/>
                </p:nvSpPr>
                <p:spPr>
                  <a:xfrm>
                    <a:off x="1906763" y="923334"/>
                    <a:ext cx="2994926" cy="261188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 smtClean="0">
                        <a:latin typeface="Roboto" pitchFamily="2" charset="0"/>
                        <a:ea typeface="Roboto" pitchFamily="2" charset="0"/>
                      </a:rPr>
                      <a:t>Power Management Unit</a:t>
                    </a:r>
                    <a:endParaRPr lang="en-US" sz="10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3081456" y="1546746"/>
                    <a:ext cx="758439" cy="334580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Roboto" pitchFamily="2" charset="0"/>
                        <a:ea typeface="Roboto" pitchFamily="2" charset="0"/>
                      </a:rPr>
                      <a:t>RAM</a:t>
                    </a:r>
                    <a:endParaRPr lang="en-US" sz="105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3908438" y="1545439"/>
                    <a:ext cx="959493" cy="340737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 smtClean="0">
                        <a:latin typeface="Roboto" pitchFamily="2" charset="0"/>
                        <a:ea typeface="Roboto" pitchFamily="2" charset="0"/>
                      </a:rPr>
                      <a:t>FLASH</a:t>
                    </a:r>
                    <a:endParaRPr lang="en-US" sz="10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1765925" y="500199"/>
                    <a:ext cx="5646842" cy="3549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latin typeface="Roboto" pitchFamily="2" charset="0"/>
                        <a:ea typeface="Roboto" pitchFamily="2" charset="0"/>
                      </a:rPr>
                      <a:t>Processing Module</a:t>
                    </a:r>
                    <a:endParaRPr lang="en-US" sz="12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1765925" y="3464496"/>
                  <a:ext cx="1972734" cy="21410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871579" y="3468088"/>
                  <a:ext cx="3570143" cy="213743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840931" y="5220652"/>
                  <a:ext cx="1790981" cy="2822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 smtClean="0">
                      <a:latin typeface="Roboto" pitchFamily="2" charset="0"/>
                      <a:ea typeface="Roboto" pitchFamily="2" charset="0"/>
                    </a:rPr>
                    <a:t>Dry-electrodes</a:t>
                  </a:r>
                  <a:endParaRPr lang="en-US" sz="8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844922" y="4812476"/>
                  <a:ext cx="1782997" cy="3280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 smtClean="0">
                      <a:latin typeface="Roboto" pitchFamily="2" charset="0"/>
                      <a:ea typeface="Roboto" pitchFamily="2" charset="0"/>
                    </a:rPr>
                    <a:t>AMP/F</a:t>
                  </a:r>
                  <a:r>
                    <a:rPr lang="en-US" altLang="zh-CN" sz="800" b="1" dirty="0" smtClean="0">
                      <a:latin typeface="Roboto" pitchFamily="2" charset="0"/>
                      <a:ea typeface="Roboto" pitchFamily="2" charset="0"/>
                    </a:rPr>
                    <a:t>ilter</a:t>
                  </a:r>
                  <a:endParaRPr lang="en-US" sz="8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766049" y="3462794"/>
                  <a:ext cx="1972610" cy="60448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Roboto" pitchFamily="2" charset="0"/>
                      <a:ea typeface="Roboto" pitchFamily="2" charset="0"/>
                    </a:rPr>
                    <a:t>EMG Sensors Module </a:t>
                  </a:r>
                  <a:endParaRPr lang="en-US" sz="10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855626" y="4209122"/>
                  <a:ext cx="1782997" cy="5107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b="1" dirty="0" smtClean="0">
                      <a:latin typeface="Roboto" pitchFamily="2" charset="0"/>
                      <a:ea typeface="Roboto" pitchFamily="2" charset="0"/>
                    </a:rPr>
                    <a:t>Smooth EMG Signal to A/D Conv.</a:t>
                  </a:r>
                  <a:endParaRPr lang="en-US" sz="7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871577" y="3479273"/>
                  <a:ext cx="3568186" cy="37144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smtClean="0">
                      <a:latin typeface="Roboto" pitchFamily="2" charset="0"/>
                      <a:ea typeface="Roboto" pitchFamily="2" charset="0"/>
                    </a:rPr>
                    <a:t>IMU Sensors Module</a:t>
                  </a:r>
                  <a:endParaRPr lang="en-US" sz="10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937424" y="3952227"/>
                  <a:ext cx="1678181" cy="4971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Roboto" pitchFamily="2" charset="0"/>
                      <a:ea typeface="Roboto" pitchFamily="2" charset="0"/>
                    </a:rPr>
                    <a:t>Accelerometer</a:t>
                  </a:r>
                  <a:endParaRPr lang="en-US" sz="9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945444" y="4551030"/>
                  <a:ext cx="1670161" cy="4283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Roboto" pitchFamily="2" charset="0"/>
                      <a:ea typeface="Roboto" pitchFamily="2" charset="0"/>
                    </a:rPr>
                    <a:t>Gyroscope</a:t>
                  </a:r>
                  <a:endParaRPr lang="en-US" sz="10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937424" y="5075511"/>
                  <a:ext cx="1678181" cy="4556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smtClean="0">
                      <a:latin typeface="Roboto" pitchFamily="2" charset="0"/>
                      <a:ea typeface="Roboto" pitchFamily="2" charset="0"/>
                    </a:rPr>
                    <a:t>Magnetometer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681450" y="3947631"/>
                  <a:ext cx="1677266" cy="158355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772689" y="4250970"/>
                  <a:ext cx="1508298" cy="26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b="1" dirty="0" smtClean="0">
                      <a:latin typeface="Roboto" pitchFamily="2" charset="0"/>
                      <a:ea typeface="Roboto" pitchFamily="2" charset="0"/>
                    </a:rPr>
                    <a:t>Data Fusion</a:t>
                  </a:r>
                  <a:endParaRPr lang="en-US" sz="7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764491" y="4560685"/>
                  <a:ext cx="1516496" cy="4467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b="1" dirty="0" smtClean="0">
                      <a:latin typeface="Roboto" pitchFamily="2" charset="0"/>
                      <a:ea typeface="Roboto" pitchFamily="2" charset="0"/>
                    </a:rPr>
                    <a:t>Power Management</a:t>
                  </a:r>
                  <a:endParaRPr lang="en-US" sz="7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764491" y="5041143"/>
                  <a:ext cx="1516496" cy="4275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b="1" dirty="0" smtClean="0">
                      <a:latin typeface="Roboto" pitchFamily="2" charset="0"/>
                      <a:ea typeface="Roboto" pitchFamily="2" charset="0"/>
                    </a:rPr>
                    <a:t>UART and I</a:t>
                  </a:r>
                  <a:r>
                    <a:rPr lang="en-US" sz="700" b="1" baseline="30000" dirty="0" smtClean="0">
                      <a:latin typeface="Roboto" pitchFamily="2" charset="0"/>
                      <a:ea typeface="Roboto" pitchFamily="2" charset="0"/>
                    </a:rPr>
                    <a:t>2</a:t>
                  </a:r>
                  <a:r>
                    <a:rPr lang="en-US" sz="700" b="1" dirty="0" smtClean="0">
                      <a:latin typeface="Roboto" pitchFamily="2" charset="0"/>
                      <a:ea typeface="Roboto" pitchFamily="2" charset="0"/>
                    </a:rPr>
                    <a:t>C Interface</a:t>
                  </a:r>
                  <a:endParaRPr lang="en-US" sz="700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681448" y="3938464"/>
                  <a:ext cx="1687919" cy="346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chemeClr val="bg1">
                          <a:lumMod val="95000"/>
                        </a:schemeClr>
                      </a:solidFill>
                      <a:latin typeface="Roboto" pitchFamily="2" charset="0"/>
                      <a:ea typeface="Roboto" pitchFamily="2" charset="0"/>
                    </a:rPr>
                    <a:t>MCU on Chip</a:t>
                  </a:r>
                  <a:endParaRPr lang="en-US" sz="600" dirty="0">
                    <a:solidFill>
                      <a:schemeClr val="bg1">
                        <a:lumMod val="95000"/>
                      </a:schemeClr>
                    </a:solidFill>
                    <a:latin typeface="Roboto" pitchFamily="2" charset="0"/>
                    <a:ea typeface="Roboto" pitchFamily="2" charset="0"/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4970232" y="923109"/>
                  <a:ext cx="2363332" cy="2370535"/>
                  <a:chOff x="5011003" y="912792"/>
                  <a:chExt cx="2363332" cy="2370535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5011003" y="912792"/>
                    <a:ext cx="2363332" cy="2370535"/>
                    <a:chOff x="5600682" y="440552"/>
                    <a:chExt cx="3627972" cy="2995422"/>
                  </a:xfrm>
                </p:grpSpPr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600682" y="440835"/>
                      <a:ext cx="3627972" cy="29951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5617109" y="440552"/>
                      <a:ext cx="3611545" cy="630725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900" b="1" dirty="0" smtClean="0">
                          <a:latin typeface="Roboto" pitchFamily="2" charset="0"/>
                          <a:ea typeface="Roboto" pitchFamily="2" charset="0"/>
                        </a:rPr>
                        <a:t>Data </a:t>
                      </a:r>
                      <a:r>
                        <a:rPr lang="en-US" sz="900" b="1" dirty="0" smtClean="0">
                          <a:latin typeface="Roboto" pitchFamily="2" charset="0"/>
                          <a:ea typeface="Roboto" pitchFamily="2" charset="0"/>
                        </a:rPr>
                        <a:t>Transmitter</a:t>
                      </a:r>
                    </a:p>
                  </p:txBody>
                </p:sp>
              </p:grpSp>
              <p:sp>
                <p:nvSpPr>
                  <p:cNvPr id="50" name="Rectangle 49"/>
                  <p:cNvSpPr/>
                  <p:nvPr/>
                </p:nvSpPr>
                <p:spPr>
                  <a:xfrm>
                    <a:off x="5142196" y="1482819"/>
                    <a:ext cx="977693" cy="3783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b="1" dirty="0" smtClean="0">
                        <a:latin typeface="Roboto" pitchFamily="2" charset="0"/>
                        <a:ea typeface="Roboto" pitchFamily="2" charset="0"/>
                      </a:rPr>
                      <a:t>Antenna</a:t>
                    </a:r>
                    <a:endParaRPr lang="en-US" sz="8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5153727" y="1922474"/>
                    <a:ext cx="2152066" cy="64558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b="1" dirty="0" smtClean="0">
                        <a:latin typeface="Roboto" pitchFamily="2" charset="0"/>
                        <a:ea typeface="Roboto" pitchFamily="2" charset="0"/>
                      </a:rPr>
                      <a:t>Bluetooth Smart Stack 4.0</a:t>
                    </a:r>
                  </a:p>
                  <a:p>
                    <a:pPr algn="ctr"/>
                    <a:r>
                      <a:rPr lang="en-US" sz="700" b="1" dirty="0" smtClean="0">
                        <a:latin typeface="Roboto" pitchFamily="2" charset="0"/>
                        <a:ea typeface="Roboto" pitchFamily="2" charset="0"/>
                      </a:rPr>
                      <a:t>Low Energy</a:t>
                    </a:r>
                    <a:endParaRPr lang="en-US" sz="8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6190636" y="1492622"/>
                    <a:ext cx="1115157" cy="37838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700" b="1" dirty="0" smtClean="0">
                        <a:latin typeface="Roboto" pitchFamily="2" charset="0"/>
                        <a:ea typeface="Roboto" pitchFamily="2" charset="0"/>
                      </a:rPr>
                      <a:t>2.4GHz Radio</a:t>
                    </a:r>
                    <a:endParaRPr lang="en-US" sz="7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5152812" y="2638712"/>
                    <a:ext cx="2152981" cy="523804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b="1" dirty="0" smtClean="0">
                        <a:latin typeface="Roboto" pitchFamily="2" charset="0"/>
                        <a:ea typeface="Roboto" pitchFamily="2" charset="0"/>
                      </a:rPr>
                      <a:t>Simblee COM Stack</a:t>
                    </a:r>
                    <a:endParaRPr lang="en-US" sz="900" b="1" dirty="0">
                      <a:latin typeface="Roboto" pitchFamily="2" charset="0"/>
                      <a:ea typeface="Roboto" pitchFamily="2" charset="0"/>
                    </a:endParaRPr>
                  </a:p>
                </p:txBody>
              </p:sp>
            </p:grpSp>
          </p:grpSp>
          <p:sp>
            <p:nvSpPr>
              <p:cNvPr id="30" name="Rectangle 29"/>
              <p:cNvSpPr/>
              <p:nvPr/>
            </p:nvSpPr>
            <p:spPr>
              <a:xfrm>
                <a:off x="1127555" y="261257"/>
                <a:ext cx="6184002" cy="54374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Roboto" pitchFamily="2" charset="0"/>
                    <a:ea typeface="Roboto" pitchFamily="2" charset="0"/>
                  </a:rPr>
                  <a:t>USER</a:t>
                </a:r>
                <a:endParaRPr lang="en-US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076220" y="235857"/>
              <a:ext cx="3389696" cy="648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6220" y="235857"/>
              <a:ext cx="3389696" cy="54374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oboto" pitchFamily="2" charset="0"/>
                  <a:ea typeface="Roboto" pitchFamily="2" charset="0"/>
                </a:rPr>
                <a:t>MOBILE APPLICATION</a:t>
              </a:r>
              <a:endParaRPr lang="en-US" b="1" dirty="0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316370" y="1574870"/>
              <a:ext cx="2927940" cy="4274518"/>
              <a:chOff x="6889306" y="994962"/>
              <a:chExt cx="2927940" cy="427451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890079" y="997103"/>
                <a:ext cx="2927164" cy="90270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889306" y="994962"/>
                <a:ext cx="2927164" cy="35888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latin typeface="Roboto" pitchFamily="2" charset="0"/>
                    <a:ea typeface="Roboto" pitchFamily="2" charset="0"/>
                  </a:rPr>
                  <a:t>Data T</a:t>
                </a:r>
                <a:r>
                  <a:rPr lang="en-US" altLang="zh-CN" sz="1200" b="1" dirty="0" smtClean="0">
                    <a:latin typeface="Roboto" pitchFamily="2" charset="0"/>
                    <a:ea typeface="Roboto" pitchFamily="2" charset="0"/>
                  </a:rPr>
                  <a:t>ransmitter</a:t>
                </a:r>
                <a:endParaRPr lang="en-US" sz="12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89306" y="2127766"/>
                <a:ext cx="2927940" cy="143528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89306" y="2127764"/>
                <a:ext cx="2927940" cy="3747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latin typeface="Roboto" pitchFamily="2" charset="0"/>
                    <a:ea typeface="Roboto" pitchFamily="2" charset="0"/>
                  </a:rPr>
                  <a:t>Data Analysis</a:t>
                </a:r>
                <a:endParaRPr lang="en-US" sz="12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89306" y="3805422"/>
                <a:ext cx="2927940" cy="146405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889306" y="3805422"/>
                <a:ext cx="2927940" cy="38717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latin typeface="Roboto" pitchFamily="2" charset="0"/>
                    <a:ea typeface="Roboto" pitchFamily="2" charset="0"/>
                  </a:rPr>
                  <a:t>Result Display</a:t>
                </a:r>
                <a:endParaRPr lang="en-US" sz="12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194065" y="2618528"/>
                <a:ext cx="2298533" cy="36807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latin typeface="Roboto" pitchFamily="2" charset="0"/>
                    <a:ea typeface="Roboto" pitchFamily="2" charset="0"/>
                  </a:rPr>
                  <a:t>Data Extraction</a:t>
                </a:r>
                <a:endParaRPr lang="en-US" sz="105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194065" y="3053425"/>
                <a:ext cx="2298533" cy="39902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latin typeface="Roboto" pitchFamily="2" charset="0"/>
                    <a:ea typeface="Roboto" pitchFamily="2" charset="0"/>
                  </a:rPr>
                  <a:t>Classification</a:t>
                </a:r>
                <a:endParaRPr lang="en-US" sz="140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7022226" y="4314027"/>
                <a:ext cx="2674756" cy="38706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latin typeface="Roboto" pitchFamily="2" charset="0"/>
                    <a:ea typeface="Roboto" pitchFamily="2" charset="0"/>
                  </a:rPr>
                  <a:t>Information Display</a:t>
                </a:r>
                <a:endParaRPr lang="en-US" sz="105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7022226" y="4765926"/>
                <a:ext cx="2694888" cy="404531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latin typeface="Roboto" pitchFamily="2" charset="0"/>
                    <a:ea typeface="Roboto" pitchFamily="2" charset="0"/>
                  </a:rPr>
                  <a:t>Alert Notification</a:t>
                </a:r>
                <a:endParaRPr lang="en-US" sz="1050" b="1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166319" y="1422467"/>
                <a:ext cx="2243755" cy="4182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latin typeface="Roboto" pitchFamily="2" charset="0"/>
                    <a:ea typeface="Roboto" pitchFamily="2" charset="0"/>
                  </a:rPr>
                  <a:t>Built-in  Bluetooth</a:t>
                </a:r>
                <a:endParaRPr lang="en-US" sz="1100" b="1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6" name="Shape 126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27" name="Shape 127"/>
          <p:cNvSpPr/>
          <p:nvPr/>
        </p:nvSpPr>
        <p:spPr>
          <a:xfrm>
            <a:off x="462200" y="2343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635951" y="2651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Human Computer Interaction (HCI)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015300" y="1666400"/>
            <a:ext cx="2604900" cy="28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사용자가 자신의 바른    	자세를 설정함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신체의 기울어짐, 긴장도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데이터를 주고 받음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사용자의 현재 상태에 대한 정보를 주고 받음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사용자가 자발적으로 바른 자세를 취하도록 유도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근육에 따른 스트레칭 정보 제공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자세의 바른정도를 제공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스트레칭 정보 제공</a:t>
            </a:r>
          </a:p>
          <a:p>
            <a:pPr lvl="0">
              <a:spcBef>
                <a:spcPts val="0"/>
              </a:spcBef>
              <a:buNone/>
            </a:pPr>
            <a:endParaRPr sz="1100" b="1">
              <a:solidFill>
                <a:srgbClr val="666666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49" y="984513"/>
            <a:ext cx="5253256" cy="371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6600" y="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1" name="Shape 141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42" name="Shape 142"/>
          <p:cNvSpPr/>
          <p:nvPr/>
        </p:nvSpPr>
        <p:spPr>
          <a:xfrm>
            <a:off x="462200" y="110525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635951" y="141276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System Flow I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9296346" y="3843404"/>
            <a:ext cx="2361678" cy="109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9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사용자의 현재 상태에 대한 정보를 주고 받음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9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자세의 바른 정도를 판단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9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알림 기능 제공/ 데이터 저장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9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자발적인 자세 수정 유도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242406" y="893726"/>
            <a:ext cx="2994241" cy="2298549"/>
            <a:chOff x="494188" y="766847"/>
            <a:chExt cx="2370643" cy="1953948"/>
          </a:xfrm>
        </p:grpSpPr>
        <p:sp>
          <p:nvSpPr>
            <p:cNvPr id="236" name="Rectangle 235"/>
            <p:cNvSpPr/>
            <p:nvPr/>
          </p:nvSpPr>
          <p:spPr>
            <a:xfrm>
              <a:off x="494188" y="769129"/>
              <a:ext cx="2370643" cy="1951666"/>
            </a:xfrm>
            <a:prstGeom prst="rect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94188" y="766847"/>
              <a:ext cx="2362937" cy="261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EMG Sensors Module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06091" y="1022135"/>
              <a:ext cx="1015325" cy="30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Roboto" pitchFamily="2" charset="0"/>
                  <a:ea typeface="Roboto" pitchFamily="2" charset="0"/>
                </a:rPr>
                <a:t>EMG Sensor 1</a:t>
              </a:r>
              <a:endParaRPr lang="en-US" sz="11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694937" y="1020160"/>
              <a:ext cx="1079108" cy="309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Roboto" pitchFamily="2" charset="0"/>
                  <a:ea typeface="Roboto" pitchFamily="2" charset="0"/>
                </a:rPr>
                <a:t>EMG Sensor 2</a:t>
              </a:r>
              <a:endParaRPr lang="en-US" sz="1100" dirty="0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240" name="Group 239"/>
            <p:cNvGrpSpPr/>
            <p:nvPr/>
          </p:nvGrpSpPr>
          <p:grpSpPr>
            <a:xfrm>
              <a:off x="545022" y="1381637"/>
              <a:ext cx="2229020" cy="1268711"/>
              <a:chOff x="3934718" y="3481823"/>
              <a:chExt cx="1926873" cy="767074"/>
            </a:xfrm>
          </p:grpSpPr>
          <p:pic>
            <p:nvPicPr>
              <p:cNvPr id="241" name="Picture 2" descr="https://qph.is.quoracdn.net/main-qimg-bcd7c1b412df48b94eadcf1981d0835b?convert_to_webp=tru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489" y="3481823"/>
                <a:ext cx="597573" cy="501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2" name="Picture 241"/>
              <p:cNvPicPr>
                <a:picLocks noChangeAspect="1"/>
              </p:cNvPicPr>
              <p:nvPr/>
            </p:nvPicPr>
            <p:blipFill>
              <a:blip r:embed="rId5">
                <a:biLevel thresh="25000"/>
              </a:blip>
              <a:stretch>
                <a:fillRect/>
              </a:stretch>
            </p:blipFill>
            <p:spPr>
              <a:xfrm>
                <a:off x="4154294" y="3974665"/>
                <a:ext cx="303121" cy="172277"/>
              </a:xfrm>
              <a:prstGeom prst="rect">
                <a:avLst/>
              </a:prstGeom>
            </p:spPr>
          </p:pic>
          <p:pic>
            <p:nvPicPr>
              <p:cNvPr id="243" name="Picture 242"/>
              <p:cNvPicPr>
                <a:picLocks noChangeAspect="1"/>
              </p:cNvPicPr>
              <p:nvPr/>
            </p:nvPicPr>
            <p:blipFill>
              <a:blip r:embed="rId6">
                <a:biLevel thresh="25000"/>
              </a:blip>
              <a:stretch>
                <a:fillRect/>
              </a:stretch>
            </p:blipFill>
            <p:spPr>
              <a:xfrm>
                <a:off x="4697316" y="3968355"/>
                <a:ext cx="351126" cy="183087"/>
              </a:xfrm>
              <a:prstGeom prst="rect">
                <a:avLst/>
              </a:prstGeom>
            </p:spPr>
          </p:pic>
          <p:pic>
            <p:nvPicPr>
              <p:cNvPr id="244" name="Picture 243"/>
              <p:cNvPicPr>
                <a:picLocks noChangeAspect="1"/>
              </p:cNvPicPr>
              <p:nvPr/>
            </p:nvPicPr>
            <p:blipFill>
              <a:blip r:embed="rId7">
                <a:biLevel thresh="25000"/>
              </a:blip>
              <a:stretch>
                <a:fillRect/>
              </a:stretch>
            </p:blipFill>
            <p:spPr>
              <a:xfrm>
                <a:off x="5209908" y="3955613"/>
                <a:ext cx="464324" cy="237246"/>
              </a:xfrm>
              <a:prstGeom prst="rect">
                <a:avLst/>
              </a:prstGeom>
            </p:spPr>
          </p:pic>
          <p:pic>
            <p:nvPicPr>
              <p:cNvPr id="245" name="Picture 24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7271" y="3620796"/>
                <a:ext cx="358440" cy="290399"/>
              </a:xfrm>
              <a:prstGeom prst="rect">
                <a:avLst/>
              </a:prstGeom>
            </p:spPr>
          </p:pic>
          <p:pic>
            <p:nvPicPr>
              <p:cNvPr id="246" name="Picture 24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7693" y="3613356"/>
                <a:ext cx="459578" cy="267076"/>
              </a:xfrm>
              <a:prstGeom prst="rect">
                <a:avLst/>
              </a:prstGeom>
            </p:spPr>
          </p:pic>
          <p:sp>
            <p:nvSpPr>
              <p:cNvPr id="247" name="Rectangle 246"/>
              <p:cNvSpPr/>
              <p:nvPr/>
            </p:nvSpPr>
            <p:spPr>
              <a:xfrm>
                <a:off x="5362353" y="3637143"/>
                <a:ext cx="499238" cy="221982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Roboto" pitchFamily="2" charset="0"/>
                    <a:ea typeface="Roboto" pitchFamily="2" charset="0"/>
                  </a:rPr>
                  <a:t>Low and High Filters</a:t>
                </a:r>
                <a:endParaRPr lang="en-US" sz="900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3934718" y="4127484"/>
                <a:ext cx="753896" cy="118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Roboto" pitchFamily="2" charset="0"/>
                    <a:ea typeface="Roboto" pitchFamily="2" charset="0"/>
                  </a:rPr>
                  <a:t>Raw EMG Signal</a:t>
                </a:r>
                <a:endParaRPr lang="en-US" sz="900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4664764" y="4127484"/>
                <a:ext cx="467621" cy="118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Roboto" pitchFamily="2" charset="0"/>
                    <a:ea typeface="Roboto" pitchFamily="2" charset="0"/>
                  </a:rPr>
                  <a:t>R</a:t>
                </a:r>
                <a:r>
                  <a:rPr lang="en-US" sz="900" dirty="0" smtClean="0">
                    <a:latin typeface="Roboto" pitchFamily="2" charset="0"/>
                    <a:ea typeface="Roboto" pitchFamily="2" charset="0"/>
                  </a:rPr>
                  <a:t>ectified</a:t>
                </a:r>
                <a:endParaRPr lang="en-US" sz="900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5133247" y="4130257"/>
                <a:ext cx="688461" cy="118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Roboto" pitchFamily="2" charset="0"/>
                    <a:ea typeface="Roboto" pitchFamily="2" charset="0"/>
                  </a:rPr>
                  <a:t>Smooth Signal</a:t>
                </a:r>
                <a:endParaRPr lang="en-US" sz="900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242406" y="3303309"/>
            <a:ext cx="2994235" cy="1560639"/>
            <a:chOff x="4406902" y="2498773"/>
            <a:chExt cx="2782180" cy="1560639"/>
          </a:xfrm>
        </p:grpSpPr>
        <p:sp>
          <p:nvSpPr>
            <p:cNvPr id="252" name="Rectangle 251"/>
            <p:cNvSpPr/>
            <p:nvPr/>
          </p:nvSpPr>
          <p:spPr>
            <a:xfrm>
              <a:off x="4406902" y="2498773"/>
              <a:ext cx="2782180" cy="1560639"/>
            </a:xfrm>
            <a:prstGeom prst="rect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4433865" y="2777001"/>
              <a:ext cx="2732493" cy="1218220"/>
              <a:chOff x="904599" y="3775865"/>
              <a:chExt cx="2732493" cy="121822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983092" y="3784319"/>
                <a:ext cx="1217456" cy="3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latin typeface="Roboto" pitchFamily="2" charset="0"/>
                    <a:ea typeface="Roboto" pitchFamily="2" charset="0"/>
                  </a:rPr>
                  <a:t>IMU Sensor 1</a:t>
                </a:r>
                <a:endParaRPr lang="en-US" sz="1100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306005" y="3775865"/>
                <a:ext cx="1247262" cy="3234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latin typeface="Roboto" pitchFamily="2" charset="0"/>
                    <a:ea typeface="Roboto" pitchFamily="2" charset="0"/>
                  </a:rPr>
                  <a:t>IMU Sensor 2</a:t>
                </a:r>
                <a:endParaRPr lang="en-US" sz="1100" dirty="0">
                  <a:latin typeface="Roboto" pitchFamily="2" charset="0"/>
                  <a:ea typeface="Roboto" pitchFamily="2" charset="0"/>
                </a:endParaRPr>
              </a:p>
            </p:txBody>
          </p:sp>
          <p:pic>
            <p:nvPicPr>
              <p:cNvPr id="256" name="Picture 12" descr="https://d30y9cdsu7xlg0.cloudfront.net/png/51888-200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276" y="4182636"/>
                <a:ext cx="525603" cy="525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7" name="Picture 14" descr="https://cdn4.iconfinder.com/data/icons/travel-set/100/compass-512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6488" y="4182635"/>
                <a:ext cx="525604" cy="525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8" name="Picture 16" descr="https://lh5.ggpht.com/Nnp1nbYDsL9Ym2T9EipRwJWAeget_9oyqqqoLCy12gwNvo_GSd9Bik30NnH4DYSNqoJu=h900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109" y="4199313"/>
                <a:ext cx="514560" cy="5145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9" name="TextBox 258"/>
              <p:cNvSpPr txBox="1"/>
              <p:nvPr/>
            </p:nvSpPr>
            <p:spPr>
              <a:xfrm>
                <a:off x="904599" y="4760905"/>
                <a:ext cx="8915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Roboto" pitchFamily="2" charset="0"/>
                    <a:ea typeface="Roboto" pitchFamily="2" charset="0"/>
                  </a:rPr>
                  <a:t>A</a:t>
                </a:r>
                <a:r>
                  <a:rPr lang="en-US" sz="900" dirty="0" smtClean="0">
                    <a:latin typeface="Roboto" pitchFamily="2" charset="0"/>
                    <a:ea typeface="Roboto" pitchFamily="2" charset="0"/>
                  </a:rPr>
                  <a:t>ccelerometer</a:t>
                </a:r>
                <a:endParaRPr lang="en-US" sz="900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1898600" y="4760905"/>
                <a:ext cx="6944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Roboto" pitchFamily="2" charset="0"/>
                    <a:ea typeface="Roboto" pitchFamily="2" charset="0"/>
                  </a:rPr>
                  <a:t>Gyroscope</a:t>
                </a:r>
                <a:endParaRPr lang="en-US" sz="900" dirty="0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724663" y="4763253"/>
                <a:ext cx="9124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latin typeface="Roboto" pitchFamily="2" charset="0"/>
                    <a:ea typeface="Roboto" pitchFamily="2" charset="0"/>
                  </a:rPr>
                  <a:t>Magnetometer</a:t>
                </a:r>
                <a:endParaRPr lang="en-US" sz="900" dirty="0">
                  <a:latin typeface="Roboto" pitchFamily="2" charset="0"/>
                  <a:ea typeface="Roboto" pitchFamily="2" charset="0"/>
                </a:endParaRPr>
              </a:p>
            </p:txBody>
          </p:sp>
        </p:grpSp>
      </p:grpSp>
      <p:grpSp>
        <p:nvGrpSpPr>
          <p:cNvPr id="262" name="Group 261"/>
          <p:cNvGrpSpPr/>
          <p:nvPr/>
        </p:nvGrpSpPr>
        <p:grpSpPr>
          <a:xfrm>
            <a:off x="6207263" y="874746"/>
            <a:ext cx="2746237" cy="3842133"/>
            <a:chOff x="8285047" y="659171"/>
            <a:chExt cx="3773788" cy="5541417"/>
          </a:xfrm>
        </p:grpSpPr>
        <p:grpSp>
          <p:nvGrpSpPr>
            <p:cNvPr id="263" name="Group 262"/>
            <p:cNvGrpSpPr/>
            <p:nvPr/>
          </p:nvGrpSpPr>
          <p:grpSpPr>
            <a:xfrm>
              <a:off x="8285047" y="659171"/>
              <a:ext cx="3547900" cy="5541417"/>
              <a:chOff x="8256148" y="169309"/>
              <a:chExt cx="3547900" cy="5541417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8256148" y="169309"/>
                <a:ext cx="3547900" cy="5541417"/>
              </a:xfrm>
              <a:prstGeom prst="rect">
                <a:avLst/>
              </a:prstGeom>
              <a:ln w="19050"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407765" y="630320"/>
                <a:ext cx="3167163" cy="4932721"/>
                <a:chOff x="6917323" y="994962"/>
                <a:chExt cx="3529102" cy="4278640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>
                  <a:off x="6918097" y="997102"/>
                  <a:ext cx="3505971" cy="10436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6917323" y="994962"/>
                  <a:ext cx="3505971" cy="3063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Roboto" pitchFamily="2" charset="0"/>
                      <a:ea typeface="Roboto" pitchFamily="2" charset="0"/>
                    </a:rPr>
                    <a:t>Data Transmitter</a:t>
                  </a:r>
                  <a:endParaRPr lang="en-US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941228" y="2283132"/>
                  <a:ext cx="3505197" cy="1253555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941228" y="2283130"/>
                  <a:ext cx="3505197" cy="3447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Roboto" pitchFamily="2" charset="0"/>
                      <a:ea typeface="Roboto" pitchFamily="2" charset="0"/>
                    </a:rPr>
                    <a:t>Data Analysis</a:t>
                  </a:r>
                  <a:endParaRPr lang="en-US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6935702" y="3809544"/>
                  <a:ext cx="3504425" cy="146405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6925516" y="3812095"/>
                  <a:ext cx="3504424" cy="32957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Roboto" pitchFamily="2" charset="0"/>
                      <a:ea typeface="Roboto" pitchFamily="2" charset="0"/>
                    </a:rPr>
                    <a:t>Results Display</a:t>
                  </a:r>
                  <a:endParaRPr lang="en-US" b="1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273" name="Rounded Rectangle 272"/>
                <p:cNvSpPr/>
                <p:nvPr/>
              </p:nvSpPr>
              <p:spPr>
                <a:xfrm>
                  <a:off x="7669308" y="2711811"/>
                  <a:ext cx="2069653" cy="335122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latin typeface="Roboto" pitchFamily="2" charset="0"/>
                      <a:ea typeface="Roboto" pitchFamily="2" charset="0"/>
                    </a:rPr>
                    <a:t>Data Extraction</a:t>
                  </a:r>
                  <a:endParaRPr lang="en-US" sz="1050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274" name="Rounded Rectangle 273"/>
                <p:cNvSpPr/>
                <p:nvPr/>
              </p:nvSpPr>
              <p:spPr>
                <a:xfrm>
                  <a:off x="7669308" y="3130893"/>
                  <a:ext cx="2069653" cy="346007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latin typeface="Roboto" pitchFamily="2" charset="0"/>
                      <a:ea typeface="Roboto" pitchFamily="2" charset="0"/>
                    </a:rPr>
                    <a:t>Classification</a:t>
                  </a:r>
                  <a:endParaRPr lang="en-US" sz="1050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275" name="Rounded Rectangle 274"/>
                <p:cNvSpPr/>
                <p:nvPr/>
              </p:nvSpPr>
              <p:spPr>
                <a:xfrm>
                  <a:off x="7579879" y="4220671"/>
                  <a:ext cx="2298533" cy="449524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Roboto" pitchFamily="2" charset="0"/>
                      <a:ea typeface="Roboto" pitchFamily="2" charset="0"/>
                    </a:rPr>
                    <a:t>Information Display</a:t>
                  </a:r>
                  <a:endParaRPr lang="en-US" sz="1100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276" name="Rounded Rectangle 275"/>
                <p:cNvSpPr/>
                <p:nvPr/>
              </p:nvSpPr>
              <p:spPr>
                <a:xfrm>
                  <a:off x="7578886" y="4716015"/>
                  <a:ext cx="2298533" cy="434616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latin typeface="Roboto" pitchFamily="2" charset="0"/>
                      <a:ea typeface="Roboto" pitchFamily="2" charset="0"/>
                    </a:rPr>
                    <a:t>Alert Notification</a:t>
                  </a:r>
                  <a:endParaRPr lang="en-US" sz="1100" dirty="0">
                    <a:latin typeface="Roboto" pitchFamily="2" charset="0"/>
                    <a:ea typeface="Roboto" pitchFamily="2" charset="0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7403281" y="1377753"/>
                  <a:ext cx="2601705" cy="29031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latin typeface="Roboto" pitchFamily="2" charset="0"/>
                      <a:ea typeface="Roboto" pitchFamily="2" charset="0"/>
                    </a:rPr>
                    <a:t>Posture Stage</a:t>
                  </a:r>
                  <a:endParaRPr lang="en-US" sz="1200" dirty="0">
                    <a:latin typeface="Roboto" pitchFamily="2" charset="0"/>
                    <a:ea typeface="Roboto" pitchFamily="2" charset="0"/>
                  </a:endParaRPr>
                </a:p>
              </p:txBody>
            </p:sp>
          </p:grpSp>
        </p:grpSp>
        <p:sp>
          <p:nvSpPr>
            <p:cNvPr id="264" name="TextBox 263"/>
            <p:cNvSpPr txBox="1"/>
            <p:nvPr/>
          </p:nvSpPr>
          <p:spPr>
            <a:xfrm>
              <a:off x="8289723" y="662773"/>
              <a:ext cx="3769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EMG Sensors Module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258172" y="1955962"/>
            <a:ext cx="2994073" cy="992790"/>
            <a:chOff x="4396122" y="11694"/>
            <a:chExt cx="3469545" cy="2579285"/>
          </a:xfrm>
        </p:grpSpPr>
        <p:sp>
          <p:nvSpPr>
            <p:cNvPr id="279" name="Rectangle 278"/>
            <p:cNvSpPr/>
            <p:nvPr/>
          </p:nvSpPr>
          <p:spPr>
            <a:xfrm>
              <a:off x="4549306" y="11694"/>
              <a:ext cx="3097784" cy="2579285"/>
            </a:xfrm>
            <a:prstGeom prst="rect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396122" y="46931"/>
              <a:ext cx="346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Processing Module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4679529" y="721818"/>
              <a:ext cx="1321585" cy="16145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Cortex</a:t>
              </a:r>
              <a:r>
                <a:rPr lang="en-US" sz="1000" baseline="30000" dirty="0" smtClean="0"/>
                <a:t>TM</a:t>
              </a:r>
              <a:r>
                <a:rPr lang="en-US" sz="1050" dirty="0" smtClean="0"/>
                <a:t>-M0</a:t>
              </a:r>
              <a:endParaRPr lang="en-US" sz="105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6087093" y="740544"/>
              <a:ext cx="1464094" cy="16145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Roboto" pitchFamily="2" charset="0"/>
                  <a:ea typeface="Roboto" pitchFamily="2" charset="0"/>
                </a:rPr>
                <a:t>Data </a:t>
              </a:r>
            </a:p>
            <a:p>
              <a:pPr algn="ctr"/>
              <a:r>
                <a:rPr lang="en-US" sz="1200" b="1" dirty="0" smtClean="0">
                  <a:latin typeface="Roboto" pitchFamily="2" charset="0"/>
                  <a:ea typeface="Roboto" pitchFamily="2" charset="0"/>
                </a:rPr>
                <a:t>Transmitter</a:t>
              </a:r>
              <a:endParaRPr lang="en-US" sz="1200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283" name="Rounded Rectangle 282"/>
          <p:cNvSpPr/>
          <p:nvPr/>
        </p:nvSpPr>
        <p:spPr>
          <a:xfrm>
            <a:off x="3605512" y="4087653"/>
            <a:ext cx="2207646" cy="61783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LED MODULE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429409" y="1231283"/>
            <a:ext cx="1236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Roboto" pitchFamily="2" charset="0"/>
                <a:ea typeface="Roboto" pitchFamily="2" charset="0"/>
              </a:rPr>
              <a:t>ADC</a:t>
            </a:r>
            <a:endParaRPr lang="en-US" sz="9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3214568" y="3645756"/>
            <a:ext cx="1047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Roboto" pitchFamily="2" charset="0"/>
                <a:ea typeface="Roboto" pitchFamily="2" charset="0"/>
              </a:rPr>
              <a:t>I2C PROTOCOL</a:t>
            </a:r>
            <a:endParaRPr lang="en-US" sz="9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86" name="Straight Arrow Connector 285"/>
          <p:cNvCxnSpPr/>
          <p:nvPr/>
        </p:nvCxnSpPr>
        <p:spPr>
          <a:xfrm flipH="1">
            <a:off x="4058086" y="1421302"/>
            <a:ext cx="397" cy="50411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>
            <a:off x="3226914" y="1458841"/>
            <a:ext cx="82086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 flipH="1" flipV="1">
            <a:off x="4058086" y="2957415"/>
            <a:ext cx="8837" cy="66807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3235352" y="3587029"/>
            <a:ext cx="82086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4681348" y="3000373"/>
            <a:ext cx="10730" cy="107538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H="1">
            <a:off x="5322763" y="1451850"/>
            <a:ext cx="397" cy="50411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 flipV="1">
            <a:off x="5286006" y="1484735"/>
            <a:ext cx="921257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V="1">
            <a:off x="4487769" y="2510724"/>
            <a:ext cx="377253" cy="1299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6634967" y="1765909"/>
            <a:ext cx="1699123" cy="2320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Roboto" pitchFamily="2" charset="0"/>
                <a:ea typeface="Roboto" pitchFamily="2" charset="0"/>
              </a:rPr>
              <a:t>Sensors Data </a:t>
            </a:r>
            <a:endParaRPr lang="en-US" sz="12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H="1">
            <a:off x="6375400" y="1615426"/>
            <a:ext cx="204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6396249" y="1866970"/>
            <a:ext cx="205789" cy="1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H="1">
            <a:off x="8408351" y="1613219"/>
            <a:ext cx="503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H="1" flipV="1">
            <a:off x="8893804" y="1597997"/>
            <a:ext cx="9782" cy="249328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H="1">
            <a:off x="8624924" y="4083965"/>
            <a:ext cx="297418" cy="36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6200000" flipH="1">
            <a:off x="7384246" y="2131393"/>
            <a:ext cx="1856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6200000" flipH="1">
            <a:off x="7377521" y="3340955"/>
            <a:ext cx="1856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7677" y="3271507"/>
            <a:ext cx="298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IMU Sensors Module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6600" y="-750"/>
            <a:ext cx="5145000" cy="5145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5" name="Shape 155"/>
          <p:cNvCxnSpPr/>
          <p:nvPr/>
        </p:nvCxnSpPr>
        <p:spPr>
          <a:xfrm rot="10800000" flipH="1">
            <a:off x="6600" y="-162"/>
            <a:ext cx="5145000" cy="5145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56" name="Shape 156"/>
          <p:cNvSpPr/>
          <p:nvPr/>
        </p:nvSpPr>
        <p:spPr>
          <a:xfrm>
            <a:off x="462200" y="539150"/>
            <a:ext cx="8196300" cy="6441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rot="10800000">
            <a:off x="8620200" y="-125"/>
            <a:ext cx="523800" cy="5238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10800000" flipH="1">
            <a:off x="0" y="-2400"/>
            <a:ext cx="54000" cy="2575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 rot="10800000" flipH="1">
            <a:off x="0" y="2572650"/>
            <a:ext cx="54000" cy="2572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635951" y="569901"/>
            <a:ext cx="7772400" cy="6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System Flow II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8080249" y="4367175"/>
            <a:ext cx="987551" cy="7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5490025" y="4804425"/>
            <a:ext cx="2604900" cy="4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39650" y="1237551"/>
            <a:ext cx="3712895" cy="17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제품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 b="1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입력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현재 사용자의 자세에 대한 기울기를 입력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현재 사용자의 허리 근육의 긴장도를 입력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 b="1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출력 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자세에 대한 정보(기울기, 긴장도)를 어플리케이션으로 전달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자세가 좋은지 아닌지를 입력 받아 LED로 표현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846018" y="3141948"/>
            <a:ext cx="4251278" cy="199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어플리케이션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자세가 좋은지 아닌지 판단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바르지 못한 자세라면 경고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LED로 자세에 대한 정보 전달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자세에 대한 정보를 분석 및 저장  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자세에 따른 근육의 피로도 측정 및 저장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주 단위로 각각의 근육의 누적 피로도 확인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○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근육에 따른 적절한 스트레칭 안내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" name="Shape 149"/>
          <p:cNvSpPr txBox="1"/>
          <p:nvPr/>
        </p:nvSpPr>
        <p:spPr>
          <a:xfrm>
            <a:off x="5490025" y="1600811"/>
            <a:ext cx="3130175" cy="1451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사용자의 현재 상태에 대한 정보를 주고 받음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자세의 바른 정도를 판단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알림 기능 제공/ 데이터 저장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bel"/>
              <a:buChar char="●"/>
            </a:pPr>
            <a:r>
              <a:rPr lang="en" sz="1100" dirty="0">
                <a:solidFill>
                  <a:srgbClr val="666666"/>
                </a:solidFill>
                <a:latin typeface="Abel"/>
                <a:ea typeface="Abel"/>
                <a:cs typeface="Abel"/>
                <a:sym typeface="Abel"/>
              </a:rPr>
              <a:t>자발적인 자세 수정 유도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151600" y="1887161"/>
            <a:ext cx="0" cy="27616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1413</Words>
  <Application>Microsoft Office PowerPoint</Application>
  <PresentationFormat>On-screen Show (16:9)</PresentationFormat>
  <Paragraphs>454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Abel</vt:lpstr>
      <vt:lpstr>Montserrat</vt:lpstr>
      <vt:lpstr>Roboto</vt:lpstr>
      <vt:lpstr>Jura</vt:lpstr>
      <vt:lpstr>simple-light</vt:lpstr>
      <vt:lpstr>WCC 2016</vt:lpstr>
      <vt:lpstr>IPR (지적재산권) 확인사항</vt:lpstr>
      <vt:lpstr>Index</vt:lpstr>
      <vt:lpstr>팀 정보</vt:lpstr>
      <vt:lpstr>Idea &amp; Keyword 아이디어 개요</vt:lpstr>
      <vt:lpstr>System Architecture</vt:lpstr>
      <vt:lpstr>Human Computer Interaction (HCI)</vt:lpstr>
      <vt:lpstr>System Flow I</vt:lpstr>
      <vt:lpstr>System Flow II</vt:lpstr>
      <vt:lpstr>Hardware I</vt:lpstr>
      <vt:lpstr>Hardware II</vt:lpstr>
      <vt:lpstr>Software I</vt:lpstr>
      <vt:lpstr>Algorithm for User Device</vt:lpstr>
      <vt:lpstr>Algorithm for Mobile Application</vt:lpstr>
      <vt:lpstr>Use-case Diagram</vt:lpstr>
      <vt:lpstr>Design Concept</vt:lpstr>
      <vt:lpstr>Expected Output</vt:lpstr>
      <vt:lpstr>Prototype Budget Breakdown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 2016</dc:title>
  <dc:creator>Cuong V. Tran</dc:creator>
  <cp:lastModifiedBy>Cuong V. Tran</cp:lastModifiedBy>
  <cp:revision>34</cp:revision>
  <dcterms:modified xsi:type="dcterms:W3CDTF">2016-05-30T02:02:56Z</dcterms:modified>
</cp:coreProperties>
</file>