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64" r:id="rId4"/>
    <p:sldId id="265" r:id="rId5"/>
    <p:sldId id="266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D4F9F-687A-4B7A-A7D7-ACF1D540BD0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F4B47-D7CA-4507-94C6-136DCB32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18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20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99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39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17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3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4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A200-27EE-4778-9578-81C1F678B96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0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A200-27EE-4778-9578-81C1F678B96B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D95F-1FE1-4A58-A01C-09308EE3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unfounder.com/wiki/index.php?title=Bluetooth_4.0_HM-10_Master_Slave_Module" TargetMode="External"/><Relationship Id="rId4" Type="http://schemas.openxmlformats.org/officeDocument/2006/relationships/hyperlink" Target="http://tinyurl.com/mlth3t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914399" y="4542433"/>
            <a:ext cx="5321643" cy="171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67" dirty="0">
                <a:latin typeface="Abel"/>
                <a:ea typeface="Abel"/>
                <a:cs typeface="Abel"/>
                <a:sym typeface="Abel"/>
              </a:rPr>
              <a:t>Department of Electronics Engineering, </a:t>
            </a:r>
            <a:r>
              <a:rPr lang="en" sz="1467" dirty="0" smtClean="0">
                <a:latin typeface="Abel"/>
                <a:ea typeface="Abel"/>
                <a:cs typeface="Abel"/>
                <a:sym typeface="Abel"/>
              </a:rPr>
              <a:t>Keimyung University</a:t>
            </a:r>
            <a:endParaRPr lang="en" sz="1467" dirty="0">
              <a:latin typeface="Abel"/>
              <a:ea typeface="Abel"/>
              <a:cs typeface="Abel"/>
              <a:sym typeface="Abel"/>
            </a:endParaRPr>
          </a:p>
          <a:p>
            <a:pPr algn="l">
              <a:spcBef>
                <a:spcPts val="0"/>
              </a:spcBef>
            </a:pPr>
            <a:r>
              <a:rPr lang="en" sz="1467" dirty="0" smtClean="0">
                <a:latin typeface="Abel"/>
                <a:ea typeface="Abel"/>
                <a:cs typeface="Abel"/>
                <a:sym typeface="Abel"/>
              </a:rPr>
              <a:t>23th June </a:t>
            </a:r>
            <a:r>
              <a:rPr lang="en" sz="1467" dirty="0">
                <a:latin typeface="Abel"/>
                <a:ea typeface="Abel"/>
                <a:cs typeface="Abel"/>
                <a:sym typeface="Abel"/>
              </a:rPr>
              <a:t>2016</a:t>
            </a:r>
          </a:p>
          <a:p>
            <a:pPr algn="l">
              <a:spcBef>
                <a:spcPts val="0"/>
              </a:spcBef>
            </a:pPr>
            <a:r>
              <a:rPr lang="en" sz="1467" dirty="0">
                <a:latin typeface="Abel"/>
                <a:ea typeface="Abel"/>
                <a:cs typeface="Abel"/>
                <a:sym typeface="Abel"/>
              </a:rPr>
              <a:t>By Tran Viet Cuong</a:t>
            </a:r>
          </a:p>
        </p:txBody>
      </p:sp>
      <p:sp>
        <p:nvSpPr>
          <p:cNvPr id="36" name="Shape 36"/>
          <p:cNvSpPr/>
          <p:nvPr/>
        </p:nvSpPr>
        <p:spPr>
          <a:xfrm rot="10800000">
            <a:off x="11493599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7" name="Shape 37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/>
          <p:nvPr/>
        </p:nvSpPr>
        <p:spPr>
          <a:xfrm rot="10800000" flipH="1">
            <a:off x="1" y="3430199"/>
            <a:ext cx="71999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" name="Shape 39"/>
          <p:cNvSpPr/>
          <p:nvPr/>
        </p:nvSpPr>
        <p:spPr>
          <a:xfrm rot="10800000" flipH="1">
            <a:off x="1" y="-3198"/>
            <a:ext cx="71999" cy="343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330" y="4667699"/>
            <a:ext cx="2810335" cy="201442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/>
          <p:nvPr/>
        </p:nvSpPr>
        <p:spPr>
          <a:xfrm>
            <a:off x="616267" y="1687767"/>
            <a:ext cx="7035999" cy="1139999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056529" y="1484556"/>
            <a:ext cx="10363200" cy="1546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8000">
                <a:solidFill>
                  <a:srgbClr val="FFFFFF"/>
                </a:solidFill>
              </a:rPr>
              <a:t>Seminar </a:t>
            </a:r>
            <a:r>
              <a:rPr lang="en" sz="8000" smtClean="0">
                <a:solidFill>
                  <a:srgbClr val="FFFFFF"/>
                </a:solidFill>
              </a:rPr>
              <a:t>9</a:t>
            </a:r>
            <a:endParaRPr lang="en" sz="8000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914400" y="3974833"/>
            <a:ext cx="48156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867" b="1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39650688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165757" cy="697556"/>
          </a:xfrm>
        </p:spPr>
        <p:txBody>
          <a:bodyPr/>
          <a:lstStyle/>
          <a:p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865"/>
            <a:ext cx="10515600" cy="4900098"/>
          </a:xfrm>
        </p:spPr>
        <p:txBody>
          <a:bodyPr/>
          <a:lstStyle/>
          <a:p>
            <a:r>
              <a:rPr lang="en-US" dirty="0" smtClean="0"/>
              <a:t>Neural Network: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 perceptron Learning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Multi-Perceptron Learning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Support Vector Machine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to implement Algorithm on Python through examples </a:t>
            </a:r>
            <a:r>
              <a:rPr lang="en-US" b="1" baseline="30000" dirty="0" smtClean="0"/>
              <a:t>[1]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242854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/>
          <a:lstStyle/>
          <a:p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9816"/>
            <a:ext cx="10515600" cy="4867147"/>
          </a:xfrm>
        </p:spPr>
        <p:txBody>
          <a:bodyPr/>
          <a:lstStyle/>
          <a:p>
            <a:r>
              <a:rPr lang="en-US" dirty="0" smtClean="0"/>
              <a:t>How to handle with data?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Nominal Data (color, not sorted or ordered)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Ordinal Data (ordered or sorted)</a:t>
            </a:r>
          </a:p>
          <a:p>
            <a:r>
              <a:rPr lang="en-US" dirty="0" smtClean="0"/>
              <a:t>Parameters and arguments: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Features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Learning 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</a:t>
            </a:r>
            <a:r>
              <a:rPr lang="en-US" dirty="0" smtClean="0"/>
              <a:t>oops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-&gt; to avoid overfitting and get the highest accuracy </a:t>
            </a:r>
          </a:p>
        </p:txBody>
      </p:sp>
    </p:spTree>
    <p:extLst>
      <p:ext uri="{BB962C8B-B14F-4D97-AF65-F5344CB8AC3E}">
        <p14:creationId xmlns:p14="http://schemas.microsoft.com/office/powerpoint/2010/main" val="8122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/>
          <a:lstStyle/>
          <a:p>
            <a:r>
              <a:rPr lang="en-US" b="1" dirty="0" smtClean="0"/>
              <a:t>EMG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388"/>
            <a:ext cx="10515600" cy="492622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Training Data: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For each gesture takes 1256 samples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DWT level 3: using cA3 and cD3 to extract MAV and RMS features and label classifications </a:t>
            </a:r>
            <a:r>
              <a:rPr lang="en-US" b="1" baseline="30000" dirty="0" smtClean="0"/>
              <a:t>[2]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Fit features </a:t>
            </a:r>
            <a:r>
              <a:rPr lang="en-US" dirty="0"/>
              <a:t>and </a:t>
            </a:r>
            <a:r>
              <a:rPr lang="en-US" dirty="0" smtClean="0"/>
              <a:t>into SVM or MPL</a:t>
            </a:r>
          </a:p>
          <a:p>
            <a:r>
              <a:rPr lang="en-US" b="1" dirty="0" smtClean="0"/>
              <a:t>Predicting data: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256 samples for each window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DWT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Predict data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Adjusting parameters and features for accuracy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Getting Data and Processing Data should be implemented in 0.3s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8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934"/>
          </a:xfrm>
        </p:spPr>
        <p:txBody>
          <a:bodyPr/>
          <a:lstStyle/>
          <a:p>
            <a:r>
              <a:rPr lang="en-US" dirty="0" smtClean="0"/>
              <a:t>Active EMG for dry Electrodes </a:t>
            </a:r>
            <a:r>
              <a:rPr lang="en-US" b="1" baseline="30000" dirty="0" smtClean="0"/>
              <a:t>[3]</a:t>
            </a:r>
            <a:endParaRPr lang="en-US" b="1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92" y="1376127"/>
            <a:ext cx="6323122" cy="3161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93" y="4768755"/>
            <a:ext cx="5484812" cy="1871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945" y="2265406"/>
            <a:ext cx="4004971" cy="37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3" name="Shape 63"/>
          <p:cNvSpPr/>
          <p:nvPr/>
        </p:nvSpPr>
        <p:spPr>
          <a:xfrm rot="10800000">
            <a:off x="11493600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4" name="Shape 64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5" name="Shape 65"/>
          <p:cNvSpPr/>
          <p:nvPr/>
        </p:nvSpPr>
        <p:spPr>
          <a:xfrm rot="10800000" flipH="1">
            <a:off x="0" y="3430200"/>
            <a:ext cx="72000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" name="Shape 66"/>
          <p:cNvSpPr/>
          <p:nvPr/>
        </p:nvSpPr>
        <p:spPr>
          <a:xfrm rot="10800000" flipH="1">
            <a:off x="0" y="-3200"/>
            <a:ext cx="72000" cy="3433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" name="Shape 67"/>
          <p:cNvSpPr/>
          <p:nvPr/>
        </p:nvSpPr>
        <p:spPr>
          <a:xfrm>
            <a:off x="726600" y="1028345"/>
            <a:ext cx="10112400" cy="11400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726600" y="603316"/>
            <a:ext cx="10363200" cy="1546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267" dirty="0">
                <a:solidFill>
                  <a:srgbClr val="FFFFFF"/>
                </a:solidFill>
              </a:rPr>
              <a:t>in next 2 weeks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10773666" y="5822901"/>
            <a:ext cx="1316735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851628" y="2732717"/>
            <a:ext cx="10113144" cy="202216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380990" indent="-38099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Trying to make active EMG</a:t>
            </a:r>
            <a:endParaRPr lang="en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  <a:p>
            <a:pPr marL="380990" indent="-38099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Try to make application for IMU + EMG</a:t>
            </a:r>
          </a:p>
          <a:p>
            <a:pPr marL="380990" indent="-38099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7320033" y="6405900"/>
            <a:ext cx="347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333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30054936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1" name="Shape 181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/>
          <p:nvPr/>
        </p:nvSpPr>
        <p:spPr>
          <a:xfrm>
            <a:off x="616267" y="617267"/>
            <a:ext cx="10928400" cy="8588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3" name="Shape 183"/>
          <p:cNvSpPr/>
          <p:nvPr/>
        </p:nvSpPr>
        <p:spPr>
          <a:xfrm rot="10800000">
            <a:off x="11493600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" name="Shape 184"/>
          <p:cNvSpPr/>
          <p:nvPr/>
        </p:nvSpPr>
        <p:spPr>
          <a:xfrm rot="10800000" flipH="1">
            <a:off x="0" y="-3200"/>
            <a:ext cx="72000" cy="3433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" name="Shape 185"/>
          <p:cNvSpPr/>
          <p:nvPr/>
        </p:nvSpPr>
        <p:spPr>
          <a:xfrm rot="10800000" flipH="1">
            <a:off x="0" y="3430200"/>
            <a:ext cx="72000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847935" y="658268"/>
            <a:ext cx="10363200" cy="8588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800" dirty="0">
                <a:solidFill>
                  <a:srgbClr val="FFFFFF"/>
                </a:solidFill>
              </a:rPr>
              <a:t>Reference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10773666" y="5822901"/>
            <a:ext cx="1316735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>
            <a:spLocks noGrp="1"/>
          </p:cNvSpPr>
          <p:nvPr>
            <p:ph type="subTitle" idx="1"/>
          </p:nvPr>
        </p:nvSpPr>
        <p:spPr>
          <a:xfrm>
            <a:off x="7320033" y="6405900"/>
            <a:ext cx="347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333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062" y="1787412"/>
            <a:ext cx="10393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[1] 	</a:t>
            </a:r>
            <a:r>
              <a:rPr lang="en-US" sz="2400" dirty="0" smtClean="0"/>
              <a:t>Python Machine Learning (Sebastian </a:t>
            </a:r>
            <a:r>
              <a:rPr lang="en-US" sz="2400" dirty="0" err="1" smtClean="0"/>
              <a:t>Rashka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[</a:t>
            </a:r>
            <a:r>
              <a:rPr lang="en-US" sz="2400" dirty="0"/>
              <a:t>2] 	</a:t>
            </a:r>
            <a:r>
              <a:rPr lang="en-US" sz="2400" dirty="0" smtClean="0"/>
              <a:t>Wavelet Analysis based feature extraction for pattern classification from Single channel acquired EMG signal (</a:t>
            </a:r>
            <a:r>
              <a:rPr lang="en-US" sz="2400" dirty="0" err="1" smtClean="0"/>
              <a:t>Sachin</a:t>
            </a:r>
            <a:r>
              <a:rPr lang="en-US" sz="2400" dirty="0" smtClean="0"/>
              <a:t> Sharma and Gaurav Kumar)</a:t>
            </a:r>
          </a:p>
          <a:p>
            <a:r>
              <a:rPr lang="en-US" sz="2400" dirty="0" smtClean="0"/>
              <a:t>[</a:t>
            </a:r>
            <a:r>
              <a:rPr lang="en-US" sz="2400" dirty="0"/>
              <a:t>3] 	</a:t>
            </a:r>
            <a:r>
              <a:rPr lang="en-US" sz="2400" dirty="0" smtClean="0"/>
              <a:t>Active surface electromyography sensor (</a:t>
            </a:r>
            <a:r>
              <a:rPr lang="en-US" sz="2400" dirty="0" smtClean="0">
                <a:hlinkClick r:id="rId4"/>
              </a:rPr>
              <a:t>link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[4]	</a:t>
            </a:r>
            <a:r>
              <a:rPr lang="en-US" sz="2400" dirty="0" smtClean="0">
                <a:hlinkClick r:id="rId5"/>
              </a:rPr>
              <a:t>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5277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69" name="Shape 269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70" name="Shape 270"/>
          <p:cNvSpPr/>
          <p:nvPr/>
        </p:nvSpPr>
        <p:spPr>
          <a:xfrm>
            <a:off x="616267" y="2485634"/>
            <a:ext cx="9336400" cy="1162799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1"/>
          </p:nvPr>
        </p:nvSpPr>
        <p:spPr>
          <a:xfrm>
            <a:off x="914400" y="3771628"/>
            <a:ext cx="1036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endParaRPr sz="1867" b="1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ctrTitle"/>
          </p:nvPr>
        </p:nvSpPr>
        <p:spPr>
          <a:xfrm>
            <a:off x="861696" y="2225247"/>
            <a:ext cx="10363200" cy="1546399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rgbClr val="FFFFFF"/>
                </a:solidFill>
              </a:rPr>
              <a:t>A</a:t>
            </a:r>
            <a:r>
              <a:rPr lang="en" dirty="0" smtClean="0">
                <a:solidFill>
                  <a:srgbClr val="FFFFFF"/>
                </a:solidFill>
              </a:rPr>
              <a:t>ny Questions </a:t>
            </a:r>
            <a:r>
              <a:rPr lang="en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273" name="Shape 273"/>
          <p:cNvSpPr/>
          <p:nvPr/>
        </p:nvSpPr>
        <p:spPr>
          <a:xfrm rot="10800000">
            <a:off x="11493599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4" name="Shape 274"/>
          <p:cNvSpPr/>
          <p:nvPr/>
        </p:nvSpPr>
        <p:spPr>
          <a:xfrm rot="10800000" flipH="1">
            <a:off x="1" y="-3198"/>
            <a:ext cx="71999" cy="3433599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5" name="Shape 275"/>
          <p:cNvSpPr/>
          <p:nvPr/>
        </p:nvSpPr>
        <p:spPr>
          <a:xfrm rot="10800000" flipH="1">
            <a:off x="1" y="3430199"/>
            <a:ext cx="71999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10773666" y="5822901"/>
            <a:ext cx="1316735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>
            <a:spLocks noGrp="1"/>
          </p:cNvSpPr>
          <p:nvPr>
            <p:ph type="subTitle" idx="1"/>
          </p:nvPr>
        </p:nvSpPr>
        <p:spPr>
          <a:xfrm>
            <a:off x="7320033" y="6405900"/>
            <a:ext cx="347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333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13569697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8800" y="-1000"/>
            <a:ext cx="6860000" cy="6860000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42" name="Shape 342"/>
          <p:cNvCxnSpPr/>
          <p:nvPr/>
        </p:nvCxnSpPr>
        <p:spPr>
          <a:xfrm rot="10800000" flipH="1">
            <a:off x="8800" y="-216"/>
            <a:ext cx="6860000" cy="6860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343" name="Shape 343"/>
          <p:cNvSpPr/>
          <p:nvPr/>
        </p:nvSpPr>
        <p:spPr>
          <a:xfrm>
            <a:off x="616267" y="2485633"/>
            <a:ext cx="9336400" cy="11628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4" name="Shape 344"/>
          <p:cNvSpPr txBox="1">
            <a:spLocks noGrp="1"/>
          </p:cNvSpPr>
          <p:nvPr>
            <p:ph type="subTitle" idx="1"/>
          </p:nvPr>
        </p:nvSpPr>
        <p:spPr>
          <a:xfrm>
            <a:off x="914400" y="3771628"/>
            <a:ext cx="1036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en" b="1" dirty="0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ctrTitle"/>
          </p:nvPr>
        </p:nvSpPr>
        <p:spPr>
          <a:xfrm>
            <a:off x="861696" y="2225247"/>
            <a:ext cx="10363200" cy="1546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8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46" name="Shape 346"/>
          <p:cNvSpPr/>
          <p:nvPr/>
        </p:nvSpPr>
        <p:spPr>
          <a:xfrm rot="10800000">
            <a:off x="11493600" y="-167"/>
            <a:ext cx="698400" cy="698400"/>
          </a:xfrm>
          <a:prstGeom prst="rtTriangle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7" name="Shape 347"/>
          <p:cNvSpPr/>
          <p:nvPr/>
        </p:nvSpPr>
        <p:spPr>
          <a:xfrm rot="10800000" flipH="1">
            <a:off x="0" y="-3200"/>
            <a:ext cx="72000" cy="3433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8" name="Shape 348"/>
          <p:cNvSpPr/>
          <p:nvPr/>
        </p:nvSpPr>
        <p:spPr>
          <a:xfrm rot="10800000" flipH="1">
            <a:off x="0" y="3430200"/>
            <a:ext cx="72000" cy="3430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10773666" y="5822901"/>
            <a:ext cx="1316735" cy="943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7320033" y="6405900"/>
            <a:ext cx="3473200" cy="5640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1333" b="1">
                <a:solidFill>
                  <a:srgbClr val="D9D9D9"/>
                </a:solidFill>
                <a:latin typeface="Jura"/>
                <a:ea typeface="Jura"/>
                <a:cs typeface="Jura"/>
                <a:sym typeface="Jura"/>
              </a:rPr>
              <a:t>UBIQUITOUS SENSOR NETWORK LABORATORY</a:t>
            </a:r>
          </a:p>
        </p:txBody>
      </p:sp>
    </p:spTree>
    <p:extLst>
      <p:ext uri="{BB962C8B-B14F-4D97-AF65-F5344CB8AC3E}">
        <p14:creationId xmlns:p14="http://schemas.microsoft.com/office/powerpoint/2010/main" val="41049912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204</Words>
  <Application>Microsoft Office PowerPoint</Application>
  <PresentationFormat>Widescreen</PresentationFormat>
  <Paragraphs>50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Abel</vt:lpstr>
      <vt:lpstr>Jura</vt:lpstr>
      <vt:lpstr>Arial</vt:lpstr>
      <vt:lpstr>Calibri</vt:lpstr>
      <vt:lpstr>Calibri Light</vt:lpstr>
      <vt:lpstr>Courier New</vt:lpstr>
      <vt:lpstr>Office Theme</vt:lpstr>
      <vt:lpstr>Seminar 9</vt:lpstr>
      <vt:lpstr>Machine Learning</vt:lpstr>
      <vt:lpstr>Machine Learning</vt:lpstr>
      <vt:lpstr>EMG</vt:lpstr>
      <vt:lpstr>Active EMG for dry Electrodes [3]</vt:lpstr>
      <vt:lpstr>in next 2 weeks</vt:lpstr>
      <vt:lpstr>Reference</vt:lpstr>
      <vt:lpstr>Any Questions 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7</dc:title>
  <dc:creator>Cuong V. Tran</dc:creator>
  <cp:lastModifiedBy>Cuong V. Tran</cp:lastModifiedBy>
  <cp:revision>47</cp:revision>
  <dcterms:created xsi:type="dcterms:W3CDTF">2016-06-03T04:51:09Z</dcterms:created>
  <dcterms:modified xsi:type="dcterms:W3CDTF">2016-06-23T00:58:11Z</dcterms:modified>
</cp:coreProperties>
</file>