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7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65" r:id="rId19"/>
    <p:sldId id="271" r:id="rId20"/>
    <p:sldId id="275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</p:embeddedFont>
    <p:embeddedFont>
      <p:font typeface="Abel" panose="020B0604020202020204" charset="0"/>
      <p:regular r:id="rId25"/>
    </p:embeddedFont>
    <p:embeddedFont>
      <p:font typeface="Jura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3071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300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26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71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37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607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967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771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620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02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51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66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17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0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47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19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1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79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0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buFont typeface="Montserrat"/>
              <a:buNone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406825"/>
            <a:ext cx="3906000" cy="12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latin typeface="Abel"/>
                <a:ea typeface="Abel"/>
                <a:cs typeface="Abel"/>
                <a:sym typeface="Abel"/>
              </a:rPr>
              <a:t>Department of Electronics Engineering, Keimyung University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20th </a:t>
            </a:r>
            <a:r>
              <a:rPr lang="en" sz="1100" dirty="0">
                <a:latin typeface="Abel"/>
                <a:ea typeface="Abel"/>
                <a:cs typeface="Abel"/>
                <a:sym typeface="Abel"/>
              </a:rPr>
              <a:t>May 2016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>
                <a:latin typeface="Abel"/>
                <a:ea typeface="Abel"/>
                <a:cs typeface="Abel"/>
                <a:sym typeface="Abel"/>
              </a:rPr>
              <a:t>By </a:t>
            </a: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Tran Viet Cuong</a:t>
            </a:r>
            <a:endParaRPr lang="en" sz="1100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" name="Shape 36"/>
          <p:cNvSpPr/>
          <p:nvPr/>
        </p:nvSpPr>
        <p:spPr>
          <a:xfrm rot="10800000">
            <a:off x="8620199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/>
          <p:nvPr/>
        </p:nvSpPr>
        <p:spPr>
          <a:xfrm rot="10800000" flipH="1">
            <a:off x="0" y="2572649"/>
            <a:ext cx="53999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 flipH="1">
            <a:off x="0" y="-2399"/>
            <a:ext cx="53999" cy="25751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97" y="3500774"/>
            <a:ext cx="2107751" cy="151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462200" y="1265825"/>
            <a:ext cx="5276999" cy="8549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792397" y="1113417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FFFF"/>
                </a:solidFill>
              </a:rPr>
              <a:t>Seminar 6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2981125"/>
            <a:ext cx="36117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2400" dirty="0" smtClean="0">
                <a:solidFill>
                  <a:srgbClr val="FFFFFF"/>
                </a:solidFill>
              </a:rPr>
              <a:t>3. D</a:t>
            </a:r>
            <a:r>
              <a:rPr lang="en-US" sz="2400" dirty="0" err="1" smtClean="0">
                <a:solidFill>
                  <a:srgbClr val="FFFFFF"/>
                </a:solidFill>
              </a:rPr>
              <a:t>iscrete</a:t>
            </a:r>
            <a:r>
              <a:rPr lang="en-US" sz="2400" dirty="0" smtClean="0">
                <a:solidFill>
                  <a:srgbClr val="FFFFFF"/>
                </a:solidFill>
              </a:rPr>
              <a:t> Wavelet Transform for EMG signal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1520650"/>
            <a:ext cx="7772400" cy="339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24" y="644100"/>
            <a:ext cx="3337181" cy="23431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253" y="898283"/>
            <a:ext cx="2617668" cy="2088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063" y="3208309"/>
            <a:ext cx="726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DWT </a:t>
            </a:r>
            <a:r>
              <a:rPr lang="en-US" sz="1200" dirty="0" smtClean="0"/>
              <a:t>transforms </a:t>
            </a:r>
            <a:r>
              <a:rPr lang="en-US" sz="1200" dirty="0" smtClean="0"/>
              <a:t>an interested signal </a:t>
            </a:r>
            <a:r>
              <a:rPr lang="en-US" sz="1200" dirty="0"/>
              <a:t>into multi-resolution subsets </a:t>
            </a:r>
            <a:r>
              <a:rPr lang="en-US" sz="1200" dirty="0" smtClean="0"/>
              <a:t>of coefficients that eliminate the unwanted frequency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EMG signal,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level of wavelet decomposition show better performance than the others.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Reconstruction of a signal is done by using the inverse wavelet transform that is performed by using the coefficients of all the components of the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level decomposition (cA4, cD1, cD2, cD3, cD4).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optimal wavelet function is dependent on the type of interested applications. (</a:t>
            </a:r>
            <a:r>
              <a:rPr lang="en-US" sz="1200" dirty="0" err="1" smtClean="0"/>
              <a:t>Daubechies</a:t>
            </a:r>
            <a:r>
              <a:rPr lang="en-US" sz="1200" dirty="0" smtClean="0"/>
              <a:t>, </a:t>
            </a:r>
            <a:r>
              <a:rPr lang="en-US" sz="1200" dirty="0" err="1" smtClean="0"/>
              <a:t>Haar</a:t>
            </a:r>
            <a:r>
              <a:rPr lang="en-US" sz="1200" dirty="0" smtClean="0"/>
              <a:t> ..)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36722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2400" dirty="0" smtClean="0">
                <a:solidFill>
                  <a:srgbClr val="FFFFFF"/>
                </a:solidFill>
              </a:rPr>
              <a:t>4. Hand movements Recognition using DWT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123" y="1081350"/>
            <a:ext cx="3486150" cy="3181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32" y="985903"/>
            <a:ext cx="2936962" cy="33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5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2400" dirty="0" smtClean="0">
                <a:solidFill>
                  <a:srgbClr val="FFFFFF"/>
                </a:solidFill>
              </a:rPr>
              <a:t>4. Hand movements Recognition using DWT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500" y="1525275"/>
            <a:ext cx="1790700" cy="2333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85" y="973606"/>
            <a:ext cx="6050865" cy="35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47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2400" dirty="0" smtClean="0">
                <a:solidFill>
                  <a:srgbClr val="FFFFFF"/>
                </a:solidFill>
              </a:rPr>
              <a:t>4. Hand movements Recognition using DWT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24" y="913237"/>
            <a:ext cx="6404966" cy="377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75" y="1568336"/>
            <a:ext cx="1533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9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2400" dirty="0" smtClean="0">
                <a:solidFill>
                  <a:srgbClr val="FFFFFF"/>
                </a:solidFill>
              </a:rPr>
              <a:t>4. Hand movements Recognition using DWT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65" y="756517"/>
            <a:ext cx="2950433" cy="4148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872" y="1502799"/>
            <a:ext cx="2981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66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2400" dirty="0" smtClean="0">
                <a:solidFill>
                  <a:srgbClr val="FFFFFF"/>
                </a:solidFill>
              </a:rPr>
              <a:t>5. Example for Mutil-signal DWT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022" y="889062"/>
            <a:ext cx="830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let </a:t>
            </a:r>
            <a:r>
              <a:rPr lang="en-US" sz="1200" dirty="0"/>
              <a:t>consider a real-life </a:t>
            </a:r>
            <a:r>
              <a:rPr lang="en-US" sz="1200" dirty="0" smtClean="0"/>
              <a:t>multi-signal </a:t>
            </a:r>
            <a:r>
              <a:rPr lang="en-US" sz="1200" dirty="0"/>
              <a:t>representing 35 days of an electrical load consumption, centered and standardized</a:t>
            </a:r>
            <a:r>
              <a:rPr lang="en-US" sz="12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2" y="1227195"/>
            <a:ext cx="3415129" cy="2690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798" y="1174025"/>
            <a:ext cx="3522451" cy="2905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899" y="4043990"/>
            <a:ext cx="7629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Summary</a:t>
            </a:r>
            <a:endParaRPr lang="en-US" dirty="0"/>
          </a:p>
          <a:p>
            <a:pPr fontAlgn="base"/>
            <a:r>
              <a:rPr lang="en-US" sz="1000" dirty="0" err="1"/>
              <a:t>Denoising</a:t>
            </a:r>
            <a:r>
              <a:rPr lang="en-US" sz="1000" dirty="0"/>
              <a:t>, compression and clustering using wavelets are very efficient tools. The capacity of wavelet representations to concentrate signal energy in few coefficients is the key of efficiency. In addition, clustering offers a convenient procedure to summarize a large set of signals using sparse wavelet representations.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449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" name="Shape 63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5" name="Shape 65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44950" y="771259"/>
            <a:ext cx="7584300" cy="8550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544950" y="452487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FFFF"/>
                </a:solidFill>
              </a:rPr>
              <a:t>Raspberry pi and Python</a:t>
            </a:r>
            <a:endParaRPr lang="en" sz="3200" dirty="0">
              <a:solidFill>
                <a:srgbClr val="FFFFFF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06642" y="1612304"/>
            <a:ext cx="3092672" cy="1213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</a:pPr>
            <a:r>
              <a:rPr lang="en" sz="16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DSLR Camera Controller: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Timelase controller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Film simulation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Wifi transfer function to upload pictures to social web (Flickr)</a:t>
            </a:r>
          </a:p>
          <a:p>
            <a:pPr lvl="0" algn="l" rtl="0">
              <a:spcBef>
                <a:spcPts val="0"/>
              </a:spcBef>
            </a:pPr>
            <a:endParaRPr lang="en" sz="1400" b="1" dirty="0" smtClean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  <a:p>
            <a:pPr marL="342900" lvl="0" indent="-342900" algn="l" rtl="0">
              <a:spcBef>
                <a:spcPts val="0"/>
              </a:spcBef>
              <a:buFont typeface="+mj-lt"/>
              <a:buAutoNum type="arabicPeriod"/>
            </a:pPr>
            <a:endParaRPr lang="en" sz="1400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45051" y="1942740"/>
            <a:ext cx="3790748" cy="2107953"/>
            <a:chOff x="203672" y="2832439"/>
            <a:chExt cx="3790748" cy="2107953"/>
          </a:xfrm>
        </p:grpSpPr>
        <p:sp>
          <p:nvSpPr>
            <p:cNvPr id="2" name="Rounded Rectangle 1"/>
            <p:cNvSpPr/>
            <p:nvPr/>
          </p:nvSpPr>
          <p:spPr>
            <a:xfrm>
              <a:off x="203672" y="3529620"/>
              <a:ext cx="920978" cy="1407782"/>
            </a:xfrm>
            <a:prstGeom prst="roundRect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phone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72367" y="3529620"/>
              <a:ext cx="893035" cy="1407782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Raspi</a:t>
              </a:r>
              <a:r>
                <a:rPr lang="en-US" dirty="0" smtClean="0"/>
                <a:t> pi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056930" y="3532610"/>
              <a:ext cx="937490" cy="140778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 smtClean="0"/>
                <a:t>DSLR Camera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14" idx="1"/>
            </p:cNvCxnSpPr>
            <p:nvPr/>
          </p:nvCxnSpPr>
          <p:spPr>
            <a:xfrm>
              <a:off x="2579099" y="4233511"/>
              <a:ext cx="477831" cy="29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31837" y="4233511"/>
              <a:ext cx="5268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429620" y="2832439"/>
              <a:ext cx="1378527" cy="484909"/>
            </a:xfrm>
            <a:prstGeom prst="roundRect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Web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3" idx="0"/>
              <a:endCxn id="16" idx="2"/>
            </p:cNvCxnSpPr>
            <p:nvPr/>
          </p:nvCxnSpPr>
          <p:spPr>
            <a:xfrm flipH="1" flipV="1">
              <a:off x="2118884" y="3317348"/>
              <a:ext cx="1" cy="212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65910" y="4073100"/>
              <a:ext cx="5274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/>
                <a:t>bluetooth</a:t>
              </a:r>
              <a:endParaRPr lang="en-US" sz="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07836" y="4042322"/>
              <a:ext cx="449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USB</a:t>
              </a:r>
              <a:endParaRPr 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84163" y="331118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internet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4769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" name="Shape 63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5" name="Shape 65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44950" y="771259"/>
            <a:ext cx="7584300" cy="8550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544950" y="452487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FFFF"/>
                </a:solidFill>
              </a:rPr>
              <a:t>in </a:t>
            </a:r>
            <a:r>
              <a:rPr lang="en" sz="3200" dirty="0" smtClean="0">
                <a:solidFill>
                  <a:srgbClr val="FFFFFF"/>
                </a:solidFill>
              </a:rPr>
              <a:t>next 2 weeks</a:t>
            </a:r>
            <a:endParaRPr lang="en" sz="3200" dirty="0">
              <a:solidFill>
                <a:srgbClr val="FFFFFF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38721" y="2049537"/>
            <a:ext cx="7584858" cy="1213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Handmovements Recognition using EMG signal  on Rasp Pi ( real-time)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GRS signal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K</a:t>
            </a:r>
            <a:r>
              <a:rPr lang="en" sz="18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eep doing DSLR camera cotroller</a:t>
            </a:r>
          </a:p>
          <a:p>
            <a:pPr marL="342900" lvl="0" indent="-342900" algn="l" rtl="0">
              <a:spcBef>
                <a:spcPts val="0"/>
              </a:spcBef>
              <a:buFont typeface="+mj-lt"/>
              <a:buAutoNum type="arabicPeriod"/>
            </a:pPr>
            <a:endParaRPr lang="en" sz="1800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42011523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/>
          <p:nvPr/>
        </p:nvSpPr>
        <p:spPr>
          <a:xfrm>
            <a:off x="462200" y="4629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635951" y="4937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FFFFFF"/>
                </a:solidFill>
              </a:rPr>
              <a:t>Reference</a:t>
            </a:r>
            <a:endParaRPr lang="en" sz="3600" dirty="0">
              <a:solidFill>
                <a:srgbClr val="FFFFFF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546" y="1340559"/>
            <a:ext cx="77951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	Fuzzy Logic and Probabilistic Neural Network for EMG Classification – A </a:t>
            </a:r>
            <a:r>
              <a:rPr lang="en-US" dirty="0" err="1" smtClean="0"/>
              <a:t>Comparitive</a:t>
            </a:r>
            <a:r>
              <a:rPr lang="en-US" dirty="0" smtClean="0"/>
              <a:t> 	Study (</a:t>
            </a:r>
            <a:r>
              <a:rPr lang="en-US" i="1" dirty="0" err="1" smtClean="0"/>
              <a:t>Shalu</a:t>
            </a:r>
            <a:r>
              <a:rPr lang="en-US" i="1" dirty="0" smtClean="0"/>
              <a:t> George K, K S </a:t>
            </a:r>
            <a:r>
              <a:rPr lang="en-US" i="1" dirty="0" err="1" smtClean="0"/>
              <a:t>Sivanandan</a:t>
            </a:r>
            <a:r>
              <a:rPr lang="en-US" i="1" dirty="0" smtClean="0"/>
              <a:t>, K P Mohandas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[2] 	Application of Wavelet Analysis in EMG Feature Extraction for Pattern Classification 	(</a:t>
            </a:r>
            <a:r>
              <a:rPr lang="en-US" i="1" dirty="0" smtClean="0"/>
              <a:t>A. </a:t>
            </a:r>
            <a:r>
              <a:rPr lang="en-US" i="1" dirty="0" err="1" smtClean="0"/>
              <a:t>Phinyomark</a:t>
            </a:r>
            <a:r>
              <a:rPr lang="en-US" i="1" dirty="0" smtClean="0"/>
              <a:t>, C. </a:t>
            </a:r>
            <a:r>
              <a:rPr lang="en-US" i="1" dirty="0" err="1" smtClean="0"/>
              <a:t>Limsakul</a:t>
            </a:r>
            <a:r>
              <a:rPr lang="en-US" i="1" dirty="0" smtClean="0"/>
              <a:t>, P. </a:t>
            </a:r>
            <a:r>
              <a:rPr lang="en-US" i="1" dirty="0" err="1" smtClean="0"/>
              <a:t>Phukpattaranont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[3] 	The Utility of Wavelet Transform in Surface Electromyography Feature Extraction – A 	Comparative Study of Different Mother Wavelets (</a:t>
            </a:r>
            <a:r>
              <a:rPr lang="en-US" i="1" dirty="0" smtClean="0"/>
              <a:t>F A </a:t>
            </a:r>
            <a:r>
              <a:rPr lang="en-US" i="1" dirty="0" err="1" smtClean="0"/>
              <a:t>Mahdavi</a:t>
            </a:r>
            <a:r>
              <a:rPr lang="en-US" i="1" dirty="0" smtClean="0"/>
              <a:t>, S A Ahmad, M H 	</a:t>
            </a:r>
            <a:r>
              <a:rPr lang="en-US" i="1" dirty="0" err="1" smtClean="0"/>
              <a:t>Marhaban</a:t>
            </a:r>
            <a:r>
              <a:rPr lang="en-US" i="1" dirty="0" smtClean="0"/>
              <a:t>, M-R. </a:t>
            </a:r>
            <a:r>
              <a:rPr lang="en-US" i="1" dirty="0" err="1" smtClean="0"/>
              <a:t>Akbarzadeh</a:t>
            </a:r>
            <a:r>
              <a:rPr lang="en-US" i="1" dirty="0" smtClean="0"/>
              <a:t>-T</a:t>
            </a:r>
            <a:r>
              <a:rPr lang="en-US" dirty="0" smtClean="0"/>
              <a:t>)</a:t>
            </a:r>
          </a:p>
          <a:p>
            <a:r>
              <a:rPr lang="en-US" dirty="0" smtClean="0"/>
              <a:t>[4] 	Wavelet analysis based feature extraction for pattern classification from single 	channel acquired EMG signal (</a:t>
            </a:r>
            <a:r>
              <a:rPr lang="en-US" i="1" dirty="0" smtClean="0"/>
              <a:t>S Sharma, G Kumar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[5] 	EMG Analysis Using Wavelet Functions to Determine Muscle Contraction ( </a:t>
            </a:r>
            <a:r>
              <a:rPr lang="en-US" i="1" dirty="0" smtClean="0"/>
              <a:t>M. B. I. 	</a:t>
            </a:r>
            <a:r>
              <a:rPr lang="en-US" i="1" dirty="0" err="1" smtClean="0"/>
              <a:t>Reaz</a:t>
            </a:r>
            <a:r>
              <a:rPr lang="en-US" i="1" dirty="0" smtClean="0"/>
              <a:t>, M. S. Hussain, F. </a:t>
            </a:r>
            <a:r>
              <a:rPr lang="en-US" i="1" dirty="0" err="1" smtClean="0"/>
              <a:t>Mohd-Yasin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[6] 	Techniques for Feature Extraction from EMG signal</a:t>
            </a:r>
          </a:p>
          <a:p>
            <a:r>
              <a:rPr lang="en-US" dirty="0" smtClean="0"/>
              <a:t>[7] 	Wavelet Toolbox 4 (</a:t>
            </a:r>
            <a:r>
              <a:rPr lang="en-US" i="1" dirty="0" smtClean="0"/>
              <a:t>M </a:t>
            </a:r>
            <a:r>
              <a:rPr lang="en-US" i="1" dirty="0" err="1" smtClean="0"/>
              <a:t>Misiti</a:t>
            </a:r>
            <a:r>
              <a:rPr lang="en-US" i="1" dirty="0" smtClean="0"/>
              <a:t>, Yves </a:t>
            </a:r>
            <a:r>
              <a:rPr lang="en-US" i="1" dirty="0" err="1" smtClean="0"/>
              <a:t>Misiti</a:t>
            </a:r>
            <a:r>
              <a:rPr lang="en-US" i="1" dirty="0" smtClean="0"/>
              <a:t>, Georges Oppenheim, Jean-Michel Poggi</a:t>
            </a:r>
            <a:r>
              <a:rPr lang="en-US" dirty="0" smtClean="0"/>
              <a:t>)</a:t>
            </a:r>
          </a:p>
          <a:p>
            <a:r>
              <a:rPr lang="en-US" dirty="0" smtClean="0"/>
              <a:t>[8] 	Classification of EMG signals through wavelet analysis and neural networks for 	controlling an active hand prosthesis (</a:t>
            </a:r>
            <a:r>
              <a:rPr lang="en-US" i="1" dirty="0" smtClean="0"/>
              <a:t>Matteo </a:t>
            </a:r>
            <a:r>
              <a:rPr lang="en-US" i="1" dirty="0" err="1" smtClean="0"/>
              <a:t>Arvetti</a:t>
            </a:r>
            <a:r>
              <a:rPr lang="en-US" i="1" dirty="0" smtClean="0"/>
              <a:t>, Giuseppina Gini, Michele 	</a:t>
            </a:r>
            <a:r>
              <a:rPr lang="en-US" i="1" dirty="0" err="1" smtClean="0"/>
              <a:t>Folgheraiter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[9] 	A tutorial of the Wavelet Transform (</a:t>
            </a:r>
            <a:r>
              <a:rPr lang="en-US" i="1" dirty="0" smtClean="0"/>
              <a:t>Chun-Lin, Liu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70" name="Shape 270"/>
          <p:cNvSpPr/>
          <p:nvPr/>
        </p:nvSpPr>
        <p:spPr>
          <a:xfrm>
            <a:off x="462200" y="1864225"/>
            <a:ext cx="7002300" cy="8720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685800" y="2828721"/>
            <a:ext cx="77724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646272" y="1668935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A</a:t>
            </a:r>
            <a:r>
              <a:rPr lang="en" dirty="0" smtClean="0">
                <a:solidFill>
                  <a:srgbClr val="FFFFFF"/>
                </a:solidFill>
              </a:rPr>
              <a:t>ny Questions </a:t>
            </a:r>
            <a:r>
              <a:rPr lang="en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73" name="Shape 273"/>
          <p:cNvSpPr/>
          <p:nvPr/>
        </p:nvSpPr>
        <p:spPr>
          <a:xfrm rot="10800000">
            <a:off x="8620199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 rot="10800000" flipH="1">
            <a:off x="0" y="-2399"/>
            <a:ext cx="53999" cy="25751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 rot="10800000" flipH="1">
            <a:off x="0" y="2572649"/>
            <a:ext cx="53999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01305" y="82425"/>
            <a:ext cx="5145000" cy="5061075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Shape 49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462200" y="4629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35951" y="4937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</a:rPr>
              <a:t>INDEX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35951" y="1426862"/>
            <a:ext cx="3861600" cy="34283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 b="1" dirty="0" smtClean="0">
                <a:latin typeface="Abel"/>
                <a:ea typeface="Abel"/>
                <a:cs typeface="Abel"/>
                <a:sym typeface="Abel"/>
              </a:rPr>
              <a:t>Analysis of EMG signal Progessing</a:t>
            </a:r>
            <a:endParaRPr lang="en" sz="1400" b="1" dirty="0">
              <a:latin typeface="Abel"/>
              <a:ea typeface="Abel"/>
              <a:cs typeface="Abel"/>
              <a:sym typeface="Abel"/>
            </a:endParaRPr>
          </a:p>
          <a:p>
            <a:pPr marL="457200" lvl="0" indent="-317500" algn="l" rtl="0">
              <a:spcBef>
                <a:spcPts val="0"/>
              </a:spcBef>
              <a:buSzPct val="100000"/>
              <a:buFont typeface="Abel"/>
              <a:buChar char="●"/>
            </a:pPr>
            <a:r>
              <a:rPr lang="en" sz="1400" dirty="0" smtClean="0">
                <a:latin typeface="Abel"/>
                <a:ea typeface="Abel"/>
                <a:cs typeface="Abel"/>
                <a:sym typeface="Abel"/>
              </a:rPr>
              <a:t>Data acquisition and signal processing</a:t>
            </a:r>
          </a:p>
          <a:p>
            <a:pPr marL="457200" lvl="0" indent="-317500" algn="l" rtl="0">
              <a:spcBef>
                <a:spcPts val="0"/>
              </a:spcBef>
              <a:buSzPct val="100000"/>
              <a:buFont typeface="Abel"/>
              <a:buChar char="●"/>
            </a:pPr>
            <a:r>
              <a:rPr lang="en" sz="1400" dirty="0" smtClean="0">
                <a:latin typeface="Abel"/>
                <a:ea typeface="Abel"/>
                <a:cs typeface="Abel"/>
                <a:sym typeface="Abel"/>
              </a:rPr>
              <a:t>Feature Extraction</a:t>
            </a:r>
          </a:p>
          <a:p>
            <a:pPr marL="457200" lvl="0" indent="-317500" algn="l" rtl="0">
              <a:spcBef>
                <a:spcPts val="0"/>
              </a:spcBef>
              <a:buSzPct val="100000"/>
              <a:buFont typeface="Abel"/>
              <a:buChar char="●"/>
            </a:pPr>
            <a:r>
              <a:rPr lang="en" sz="1400" dirty="0" smtClean="0">
                <a:latin typeface="Abel"/>
                <a:ea typeface="Abel"/>
                <a:cs typeface="Abel"/>
                <a:sym typeface="Abel"/>
              </a:rPr>
              <a:t>Pattern Classification</a:t>
            </a:r>
            <a:endParaRPr lang="en" sz="14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4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400" b="1" dirty="0" smtClean="0">
                <a:latin typeface="Abel"/>
                <a:ea typeface="Abel"/>
                <a:cs typeface="Abel"/>
                <a:sym typeface="Abel"/>
              </a:rPr>
              <a:t>Wavelet Transform</a:t>
            </a:r>
            <a:endParaRPr lang="en" sz="1400" b="1" dirty="0">
              <a:latin typeface="Abel"/>
              <a:ea typeface="Abel"/>
              <a:cs typeface="Abel"/>
              <a:sym typeface="Abel"/>
            </a:endParaRPr>
          </a:p>
          <a:p>
            <a:pPr marL="457200" lvl="0" indent="-317500" algn="l" rtl="0">
              <a:spcBef>
                <a:spcPts val="0"/>
              </a:spcBef>
              <a:buSzPct val="100000"/>
              <a:buFont typeface="Abel"/>
              <a:buChar char="●"/>
            </a:pPr>
            <a:r>
              <a:rPr lang="en" sz="1400" dirty="0" smtClean="0">
                <a:latin typeface="Abel"/>
                <a:ea typeface="Abel"/>
                <a:cs typeface="Abel"/>
                <a:sym typeface="Abel"/>
              </a:rPr>
              <a:t>Reasons that WT is selected</a:t>
            </a:r>
          </a:p>
          <a:p>
            <a:pPr marL="457200" lvl="0" indent="-317500" algn="l" rtl="0">
              <a:spcBef>
                <a:spcPts val="0"/>
              </a:spcBef>
              <a:buSzPct val="100000"/>
              <a:buFont typeface="Abel"/>
              <a:buChar char="●"/>
            </a:pPr>
            <a:r>
              <a:rPr lang="en" sz="1400" dirty="0" smtClean="0">
                <a:latin typeface="Abel"/>
                <a:ea typeface="Abel"/>
                <a:cs typeface="Abel"/>
                <a:sym typeface="Abel"/>
              </a:rPr>
              <a:t>Discrete WT</a:t>
            </a:r>
          </a:p>
          <a:p>
            <a:pPr marL="457200" lvl="0" indent="-317500" algn="l" rtl="0">
              <a:spcBef>
                <a:spcPts val="0"/>
              </a:spcBef>
              <a:buSzPct val="100000"/>
              <a:buFont typeface="Abel"/>
              <a:buChar char="●"/>
            </a:pPr>
            <a:r>
              <a:rPr lang="en" sz="1400" dirty="0" smtClean="0">
                <a:latin typeface="Abel"/>
                <a:ea typeface="Abel"/>
                <a:cs typeface="Abel"/>
                <a:sym typeface="Abel"/>
              </a:rPr>
              <a:t>DWT in EMG signal</a:t>
            </a:r>
          </a:p>
          <a:p>
            <a:pPr marL="457200" lvl="0" indent="-317500" algn="l" rtl="0">
              <a:spcBef>
                <a:spcPts val="0"/>
              </a:spcBef>
              <a:buSzPct val="100000"/>
              <a:buFont typeface="Abel"/>
              <a:buChar char="●"/>
            </a:pPr>
            <a:r>
              <a:rPr lang="en" sz="1400" dirty="0" smtClean="0">
                <a:latin typeface="Abel"/>
                <a:ea typeface="Abel"/>
                <a:cs typeface="Abel"/>
                <a:sym typeface="Abel"/>
              </a:rPr>
              <a:t>Hand-movements Regconition using DWT</a:t>
            </a:r>
          </a:p>
          <a:p>
            <a:pPr marL="457200" lvl="0" indent="-317500" algn="l" rtl="0">
              <a:spcBef>
                <a:spcPts val="0"/>
              </a:spcBef>
              <a:buSzPct val="100000"/>
              <a:buFont typeface="Abel"/>
              <a:buChar char="●"/>
            </a:pPr>
            <a:r>
              <a:rPr lang="en" sz="1400" dirty="0" smtClean="0">
                <a:latin typeface="Abel"/>
                <a:ea typeface="Abel"/>
                <a:cs typeface="Abel"/>
                <a:sym typeface="Abel"/>
              </a:rPr>
              <a:t>Multi-signal DWT</a:t>
            </a: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 smtClean="0">
                <a:latin typeface="Abel"/>
                <a:ea typeface="Abel"/>
                <a:cs typeface="Abel"/>
                <a:sym typeface="Abel"/>
              </a:rPr>
              <a:t>Raspberry and Python</a:t>
            </a:r>
            <a:endParaRPr lang="en" sz="1400" b="1" dirty="0">
              <a:latin typeface="Abel"/>
              <a:ea typeface="Abel"/>
              <a:cs typeface="Abel"/>
              <a:sym typeface="Abel"/>
            </a:endParaRPr>
          </a:p>
          <a:p>
            <a:pPr marL="457200" lvl="0" indent="-317500" algn="l" rtl="0">
              <a:spcBef>
                <a:spcPts val="0"/>
              </a:spcBef>
              <a:buSzPct val="100000"/>
              <a:buFont typeface="Abel"/>
              <a:buChar char="●"/>
            </a:pPr>
            <a:r>
              <a:rPr lang="en" sz="1400" dirty="0" smtClean="0">
                <a:latin typeface="Abel"/>
                <a:ea typeface="Abel"/>
                <a:cs typeface="Abel"/>
                <a:sym typeface="Abel"/>
              </a:rPr>
              <a:t>DLSR camera controller project</a:t>
            </a:r>
            <a:endParaRPr lang="en" sz="14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1400" b="1" dirty="0" smtClean="0">
                <a:latin typeface="Abel"/>
                <a:ea typeface="Abel"/>
                <a:cs typeface="Abel"/>
                <a:sym typeface="Abel"/>
              </a:rPr>
              <a:t>Reference </a:t>
            </a:r>
            <a:endParaRPr sz="1400" b="1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2" name="Shape 342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43" name="Shape 343"/>
          <p:cNvSpPr/>
          <p:nvPr/>
        </p:nvSpPr>
        <p:spPr>
          <a:xfrm>
            <a:off x="462200" y="1864225"/>
            <a:ext cx="7002300" cy="872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1"/>
          </p:nvPr>
        </p:nvSpPr>
        <p:spPr>
          <a:xfrm>
            <a:off x="685800" y="2828721"/>
            <a:ext cx="77724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lang="en" sz="1800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ctrTitle"/>
          </p:nvPr>
        </p:nvSpPr>
        <p:spPr>
          <a:xfrm>
            <a:off x="646272" y="1668935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46" name="Shape 346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5" name="Shape 65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44950" y="771259"/>
            <a:ext cx="7584300" cy="8550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544950" y="452487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FFFF"/>
                </a:solidFill>
              </a:rPr>
              <a:t>Analysis of EMG signal Processing</a:t>
            </a:r>
            <a:endParaRPr lang="en" sz="3200" dirty="0">
              <a:solidFill>
                <a:srgbClr val="FFFFFF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847800" y="1931058"/>
            <a:ext cx="4310400" cy="1213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Data acquisition and Signal processing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Feature Extraction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Pattern classification </a:t>
            </a:r>
          </a:p>
          <a:p>
            <a:pPr lvl="0" algn="l" rtl="0">
              <a:spcBef>
                <a:spcPts val="0"/>
              </a:spcBef>
            </a:pPr>
            <a:endParaRPr lang="en" sz="1400" b="1" dirty="0" smtClean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  <a:p>
            <a:pPr marL="342900" lvl="0" indent="-342900" algn="l" rtl="0">
              <a:spcBef>
                <a:spcPts val="0"/>
              </a:spcBef>
              <a:buFont typeface="+mj-lt"/>
              <a:buAutoNum type="arabicPeriod"/>
            </a:pPr>
            <a:endParaRPr lang="en" sz="1400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1. Data acquisition and signal Processing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1520650"/>
            <a:ext cx="7772400" cy="339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7724" y="892800"/>
            <a:ext cx="8242476" cy="3863396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sz="2000" dirty="0" smtClean="0"/>
              <a:t>Low amplitude form 0 -&gt; 1.5mV (RMS)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sz="2000" dirty="0" smtClean="0"/>
              <a:t>Power spectral density ranges from 10-500 Hz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sz="2000" dirty="0" smtClean="0"/>
              <a:t>Low, High</a:t>
            </a:r>
            <a:r>
              <a:rPr lang="en-US" sz="2000" dirty="0" smtClean="0"/>
              <a:t> and Notch </a:t>
            </a:r>
            <a:r>
              <a:rPr lang="en-US" sz="2000" dirty="0" smtClean="0"/>
              <a:t>Filter, gain of 200 – 500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sz="2000" dirty="0" smtClean="0"/>
              <a:t>The sampling frequency used for the work is 2kHz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2. Feature Extraction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1520650"/>
            <a:ext cx="7772400" cy="339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1548" y="749011"/>
            <a:ext cx="8242476" cy="249081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1600" dirty="0" smtClean="0"/>
              <a:t>Available data is first divided into small segments each of 200ms duration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1600" dirty="0" smtClean="0"/>
              <a:t>Time-domain features are advantageous for real-time applications and provide uncomplicated computation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1600" dirty="0" smtClean="0"/>
              <a:t>Features are depends on purpose are extracted: MAV, difference the MAV of 2 samples, Zero count, VAR …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1600" dirty="0" smtClean="0"/>
              <a:t>Feature extraction methods: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3361" y="3031496"/>
            <a:ext cx="5969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Wavelet Analysis  </a:t>
            </a:r>
            <a:r>
              <a:rPr lang="en-US" dirty="0" smtClean="0"/>
              <a:t>                              Time Frequency </a:t>
            </a:r>
            <a:r>
              <a:rPr lang="en-US" dirty="0"/>
              <a:t>Analysis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 Regressive Analysis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Power Spectral Density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Spectral Magnitude Averages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Short time Fourier Transform 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Thompson Transform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050904" y="3549947"/>
            <a:ext cx="288019" cy="13649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4636" y="4078509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Domain Approaches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28093" y="3241422"/>
            <a:ext cx="140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99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3</a:t>
            </a:r>
            <a:r>
              <a:rPr lang="en" sz="2400" dirty="0" smtClean="0">
                <a:solidFill>
                  <a:srgbClr val="FFFFFF"/>
                </a:solidFill>
              </a:rPr>
              <a:t>. Pattern Classification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1520650"/>
            <a:ext cx="7772400" cy="339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7724" y="892800"/>
            <a:ext cx="8242476" cy="386339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sz="1400" dirty="0" smtClean="0"/>
              <a:t>Fuzzy logic classifier (FLC) is better accuracy in real-time classification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593" y="1903201"/>
            <a:ext cx="3960000" cy="146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800" y="1519761"/>
            <a:ext cx="4146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Database defines the membership functions of the fuzzy sets of inputs and outputs</a:t>
            </a:r>
          </a:p>
          <a:p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A rule base consists of a number of fuzzy “if-then” rules, which decides the class to which the respective inputs belong</a:t>
            </a:r>
          </a:p>
          <a:p>
            <a:pPr marL="285750" indent="-285750">
              <a:buFontTx/>
              <a:buChar char="-"/>
            </a:pP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A </a:t>
            </a:r>
            <a:r>
              <a:rPr lang="en-US" sz="1200" dirty="0" err="1" smtClean="0"/>
              <a:t>fuzzification</a:t>
            </a:r>
            <a:r>
              <a:rPr lang="en-US" sz="1200" dirty="0" smtClean="0"/>
              <a:t> Interface </a:t>
            </a:r>
            <a:r>
              <a:rPr lang="en-US" sz="1200" dirty="0" err="1" smtClean="0"/>
              <a:t>fuzzifies</a:t>
            </a:r>
            <a:r>
              <a:rPr lang="en-US" sz="1200" dirty="0" smtClean="0"/>
              <a:t> the crisp inputs and converts the degrees of match with linguistic values</a:t>
            </a:r>
          </a:p>
          <a:p>
            <a:pPr marL="285750" indent="-285750">
              <a:buFontTx/>
              <a:buChar char="-"/>
            </a:pP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A decision making unit performs the implication operations on the rules.</a:t>
            </a:r>
          </a:p>
          <a:p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A </a:t>
            </a:r>
            <a:r>
              <a:rPr lang="en-US" sz="1200" dirty="0" err="1" smtClean="0"/>
              <a:t>defuzzification</a:t>
            </a:r>
            <a:r>
              <a:rPr lang="en-US" sz="1200" dirty="0" smtClean="0"/>
              <a:t> interface </a:t>
            </a:r>
            <a:r>
              <a:rPr lang="en-US" sz="1200" dirty="0" err="1" smtClean="0"/>
              <a:t>defuzzifies</a:t>
            </a:r>
            <a:r>
              <a:rPr lang="en-US" sz="1200" dirty="0" smtClean="0"/>
              <a:t> the fuzzy outputs that transform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7810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5" name="Shape 65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44950" y="771259"/>
            <a:ext cx="7584300" cy="8550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544950" y="452487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FFFF"/>
                </a:solidFill>
              </a:rPr>
              <a:t>Wavelet Transform</a:t>
            </a:r>
            <a:endParaRPr lang="en" sz="3200" dirty="0">
              <a:solidFill>
                <a:srgbClr val="FFFFFF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847800" y="1931058"/>
            <a:ext cx="4310400" cy="19399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Reasons that WT is selected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DWT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DWT in EMG signal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Handmovements Recognition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400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Multi-signal DWT </a:t>
            </a:r>
          </a:p>
          <a:p>
            <a:pPr marL="342900" lvl="0" indent="-342900" algn="l" rtl="0">
              <a:spcBef>
                <a:spcPts val="0"/>
              </a:spcBef>
              <a:buFont typeface="+mj-lt"/>
              <a:buAutoNum type="arabicPeriod"/>
            </a:pPr>
            <a:endParaRPr lang="en" sz="1400" b="1" dirty="0" smtClean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22668180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1. </a:t>
            </a:r>
            <a:r>
              <a:rPr lang="en" sz="2400" dirty="0" smtClean="0">
                <a:solidFill>
                  <a:srgbClr val="FFFFFF"/>
                </a:solidFill>
              </a:rPr>
              <a:t>Reasons that</a:t>
            </a:r>
            <a:r>
              <a:rPr lang="en" sz="2400" dirty="0" smtClean="0">
                <a:solidFill>
                  <a:srgbClr val="FFFFFF"/>
                </a:solidFill>
              </a:rPr>
              <a:t> </a:t>
            </a:r>
            <a:r>
              <a:rPr lang="en" sz="2400" dirty="0" smtClean="0">
                <a:solidFill>
                  <a:srgbClr val="FFFFFF"/>
                </a:solidFill>
              </a:rPr>
              <a:t>WT is selected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1520650"/>
            <a:ext cx="7772400" cy="339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7724" y="892800"/>
            <a:ext cx="8242476" cy="386339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sz="2000" dirty="0" smtClean="0"/>
              <a:t>Fourier Transform analyze the frequency components of the signal. However if we take the FT over the whole time axis we cannot tell at what instant a particular frequency </a:t>
            </a:r>
            <a:r>
              <a:rPr lang="en-US" sz="2000" dirty="0" smtClean="0"/>
              <a:t>rises</a:t>
            </a:r>
          </a:p>
          <a:p>
            <a:pPr marL="342900" indent="-342900" algn="l">
              <a:buFontTx/>
              <a:buChar char="-"/>
            </a:pPr>
            <a:endParaRPr lang="en-US" sz="2000" dirty="0" smtClean="0"/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STFT uses a sliding window to find spectrogram and give both time and Frequency. However, the length of window limits the resolution in frequency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82829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77724" y="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0900" y="33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2400" dirty="0" smtClean="0">
                <a:solidFill>
                  <a:srgbClr val="FFFFFF"/>
                </a:solidFill>
              </a:rPr>
              <a:t>2. D</a:t>
            </a:r>
            <a:r>
              <a:rPr lang="en-US" sz="2400" dirty="0" err="1" smtClean="0">
                <a:solidFill>
                  <a:srgbClr val="FFFFFF"/>
                </a:solidFill>
              </a:rPr>
              <a:t>iscrete</a:t>
            </a:r>
            <a:r>
              <a:rPr lang="en-US" sz="2400" dirty="0" smtClean="0">
                <a:solidFill>
                  <a:srgbClr val="FFFFFF"/>
                </a:solidFill>
              </a:rPr>
              <a:t> Wavelet Transform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1520650"/>
            <a:ext cx="7772400" cy="339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endParaRPr sz="1100" dirty="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825" y="1358358"/>
            <a:ext cx="5162550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25" y="2648140"/>
            <a:ext cx="4200649" cy="11080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142" y="897251"/>
            <a:ext cx="689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scaling function and wavelet </a:t>
            </a:r>
            <a:r>
              <a:rPr lang="en-US" dirty="0" smtClean="0"/>
              <a:t>functions </a:t>
            </a:r>
            <a:r>
              <a:rPr lang="en-US" dirty="0" smtClean="0"/>
              <a:t>are given as </a:t>
            </a:r>
            <a:r>
              <a:rPr lang="en-US" dirty="0" err="1" smtClean="0"/>
              <a:t>Haar</a:t>
            </a:r>
            <a:r>
              <a:rPr lang="en-US" dirty="0" smtClean="0"/>
              <a:t>, </a:t>
            </a:r>
            <a:r>
              <a:rPr lang="en-US" dirty="0" err="1" smtClean="0"/>
              <a:t>Daubechies</a:t>
            </a:r>
            <a:r>
              <a:rPr lang="en-US" dirty="0" smtClean="0"/>
              <a:t>, ... Then  the basis are known, we can approximate a discrete signal: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52812" y="2229338"/>
            <a:ext cx="5033502" cy="307777"/>
            <a:chOff x="732178" y="2194443"/>
            <a:chExt cx="5033502" cy="30777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178" y="2243557"/>
              <a:ext cx="1666875" cy="20955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399053" y="2194443"/>
              <a:ext cx="3366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re discrete functions defined in [0, M-1]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50026" y="3978234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(3.2) are called approximation coefficients</a:t>
            </a:r>
          </a:p>
          <a:p>
            <a:r>
              <a:rPr lang="en-US" dirty="0" smtClean="0"/>
              <a:t>(3.3) are called detailed coefficients.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583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771</Words>
  <Application>Microsoft Office PowerPoint</Application>
  <PresentationFormat>On-screen Show (16:9)</PresentationFormat>
  <Paragraphs>173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Montserrat</vt:lpstr>
      <vt:lpstr>Abel</vt:lpstr>
      <vt:lpstr>Jura</vt:lpstr>
      <vt:lpstr>simple-light</vt:lpstr>
      <vt:lpstr>Seminar 6</vt:lpstr>
      <vt:lpstr>INDEX</vt:lpstr>
      <vt:lpstr>Analysis of EMG signal Processing</vt:lpstr>
      <vt:lpstr>1. Data acquisition and signal Processing</vt:lpstr>
      <vt:lpstr>2. Feature Extraction</vt:lpstr>
      <vt:lpstr>3. Pattern Classification</vt:lpstr>
      <vt:lpstr>Wavelet Transform</vt:lpstr>
      <vt:lpstr>1. Reasons that WT is selected</vt:lpstr>
      <vt:lpstr>2. Discrete Wavelet Transform</vt:lpstr>
      <vt:lpstr>3. Discrete Wavelet Transform for EMG signal</vt:lpstr>
      <vt:lpstr>4. Hand movements Recognition using DWT</vt:lpstr>
      <vt:lpstr>4. Hand movements Recognition using DWT</vt:lpstr>
      <vt:lpstr>4. Hand movements Recognition using DWT</vt:lpstr>
      <vt:lpstr>4. Hand movements Recognition using DWT</vt:lpstr>
      <vt:lpstr>5. Example for Mutil-signal DWT</vt:lpstr>
      <vt:lpstr>Raspberry pi and Python</vt:lpstr>
      <vt:lpstr>in next 2 weeks</vt:lpstr>
      <vt:lpstr>Reference</vt:lpstr>
      <vt:lpstr>Any Questions 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Cuong V. Tran</dc:creator>
  <cp:lastModifiedBy>Tran Viet Cuong</cp:lastModifiedBy>
  <cp:revision>47</cp:revision>
  <dcterms:modified xsi:type="dcterms:W3CDTF">2016-05-19T16:24:53Z</dcterms:modified>
</cp:coreProperties>
</file>