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177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298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08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39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953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62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93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63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6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87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30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7DE7-585D-4A5A-BAFC-AA94CCA2712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402F-0697-416C-BF9B-7FC4C372A9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6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camoderna.com/Tip_soft.htm" TargetMode="External"/><Relationship Id="rId2" Type="http://schemas.openxmlformats.org/officeDocument/2006/relationships/hyperlink" Target="https://www.informaticamoderna.com/Historia_de_los_microprocesadores.htm#pen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1" y="-724989"/>
            <a:ext cx="9144000" cy="144997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rgbClr val="FF0000"/>
                </a:solidFill>
              </a:rPr>
              <a:t>TIPOS Y MODELOS DE FUENTES DE PODER</a:t>
            </a:r>
            <a:endParaRPr lang="es-EC" sz="36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567" y="535578"/>
            <a:ext cx="12074434" cy="670124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ES" sz="3500" b="1" dirty="0" smtClean="0"/>
              <a:t>FUENTE DE PODER:</a:t>
            </a:r>
          </a:p>
          <a:p>
            <a:pPr algn="l"/>
            <a:r>
              <a:rPr lang="es-ES" sz="3100" dirty="0" smtClean="0"/>
              <a:t>Es la parte del CPU que provee de energía a la tarjeta madre y demás dispositivos internos, es el sistema que otorga la electricidad necesaria para alimentar a equipos como ordenadores o computadoras.</a:t>
            </a:r>
          </a:p>
          <a:p>
            <a:pPr algn="l"/>
            <a:r>
              <a:rPr lang="es-ES" sz="3100" dirty="0" smtClean="0"/>
              <a:t>Tiene el propósito de transformar la tensión alterna en una tensión continua a través de un rectificador de fusibles y de otros elementos, que hacen posible la recepción de la electricidad y permiten regularla, filtrarla y adaptarla a los requerimientos específicos del equipo informático.</a:t>
            </a:r>
          </a:p>
          <a:p>
            <a:pPr algn="l"/>
            <a:endParaRPr lang="es-ES" sz="3500" dirty="0" smtClean="0"/>
          </a:p>
          <a:p>
            <a:pPr algn="l"/>
            <a:endParaRPr lang="es-ES" sz="2500" dirty="0" smtClean="0"/>
          </a:p>
          <a:p>
            <a:pPr algn="l"/>
            <a:endParaRPr lang="es-ES" sz="2500" dirty="0"/>
          </a:p>
          <a:p>
            <a:pPr algn="just"/>
            <a:endParaRPr lang="es-ES" sz="2500" dirty="0" smtClean="0"/>
          </a:p>
          <a:p>
            <a:pPr algn="just"/>
            <a:r>
              <a:rPr lang="es-ES" sz="3000" dirty="0" err="1" smtClean="0"/>
              <a:t>Rectificacion:proceso</a:t>
            </a:r>
            <a:r>
              <a:rPr lang="es-ES" sz="3000" dirty="0" smtClean="0"/>
              <a:t> </a:t>
            </a:r>
            <a:r>
              <a:rPr lang="es-ES" sz="3000" dirty="0"/>
              <a:t>mediante el cual la corriente alterna (AC) se convierte en corriente continua (DC) se puede hacer atravez de un solo diodo (circuito rectificador de media onda) o con un puente de diodos (circuito rectificador de onda completa)</a:t>
            </a:r>
            <a:endParaRPr lang="es-EC" sz="3000" dirty="0"/>
          </a:p>
          <a:p>
            <a:pPr algn="just"/>
            <a:r>
              <a:rPr lang="es-ES" sz="3000" dirty="0"/>
              <a:t>Filtrado:el filtro esta formado por uno o mas capacitores alisa o aplana la onda anterior eliminando el componente de corriente alterna (AC) que entrego el rectificador.</a:t>
            </a:r>
            <a:endParaRPr lang="es-EC" sz="3000" dirty="0"/>
          </a:p>
          <a:p>
            <a:pPr algn="just"/>
            <a:r>
              <a:rPr lang="es-ES" sz="3000" dirty="0"/>
              <a:t>Los capacitores se cargan al valor máximo de voltaje entregado por el rectificador y se descargan lentamente cuando la señal pulsante desaparece.</a:t>
            </a:r>
            <a:endParaRPr lang="es-EC" sz="3000" dirty="0"/>
          </a:p>
          <a:p>
            <a:pPr algn="just"/>
            <a:endParaRPr lang="es-ES" sz="3000" dirty="0" smtClean="0"/>
          </a:p>
          <a:p>
            <a:pPr algn="just"/>
            <a:r>
              <a:rPr lang="es-ES" sz="3000" dirty="0" smtClean="0"/>
              <a:t>Regulador</a:t>
            </a:r>
            <a:r>
              <a:rPr lang="es-ES" sz="3000" dirty="0"/>
              <a:t>: El regulador recibe la señal proveniente del filtro y estabiliza las tensiones de salida ,frente a las variaciones de la entrada y frente a las variaciones de consumo de los aparatos conectados a ella</a:t>
            </a:r>
            <a:endParaRPr lang="es-EC" sz="3000" dirty="0"/>
          </a:p>
          <a:p>
            <a:pPr algn="l"/>
            <a:endParaRPr lang="es-ES" sz="2500" dirty="0"/>
          </a:p>
          <a:p>
            <a:pPr algn="l"/>
            <a:r>
              <a:rPr lang="es-ES" sz="3300" dirty="0" smtClean="0"/>
              <a:t>Existiendo dos tipos de fuentes que son:</a:t>
            </a:r>
          </a:p>
          <a:p>
            <a:pPr algn="l"/>
            <a:r>
              <a:rPr lang="es-ES" sz="3300" dirty="0" smtClean="0"/>
              <a:t>1.Fuente de poder AT</a:t>
            </a:r>
          </a:p>
          <a:p>
            <a:pPr algn="l"/>
            <a:r>
              <a:rPr lang="es-ES" sz="3300" dirty="0" smtClean="0"/>
              <a:t>2.Fuente de poder ATX </a:t>
            </a:r>
          </a:p>
          <a:p>
            <a:pPr algn="l"/>
            <a:endParaRPr lang="es-ES" dirty="0" smtClean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47556" r="23341" b="36365"/>
          <a:stretch/>
        </p:blipFill>
        <p:spPr bwMode="auto">
          <a:xfrm>
            <a:off x="1275807" y="1939834"/>
            <a:ext cx="7737565" cy="1247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04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749" y="370409"/>
            <a:ext cx="10515600" cy="1325563"/>
          </a:xfrm>
        </p:spPr>
        <p:txBody>
          <a:bodyPr/>
          <a:lstStyle/>
          <a:p>
            <a:r>
              <a:rPr lang="es-ES" b="1" dirty="0" smtClean="0"/>
              <a:t>Marcas, modelos y potencia en </a:t>
            </a:r>
            <a:r>
              <a:rPr lang="es-ES" b="1" dirty="0" err="1" smtClean="0"/>
              <a:t>wattios</a:t>
            </a:r>
            <a:endParaRPr lang="es-EC" b="1" dirty="0"/>
          </a:p>
        </p:txBody>
      </p:sp>
      <p:pic>
        <p:nvPicPr>
          <p:cNvPr id="4098" name="Picture 2" descr="Cuáles son los componentes de un ordenador? Guía comple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0939"/>
            <a:ext cx="4888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🔥 FUENTE DE PODER de PC para PC GAMERS |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41" y="1695972"/>
            <a:ext cx="5619750" cy="46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6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MODELOS DE LAS FUENTES DE ENERGIA </a:t>
            </a:r>
            <a:endParaRPr lang="es-EC" dirty="0"/>
          </a:p>
        </p:txBody>
      </p:sp>
      <p:pic>
        <p:nvPicPr>
          <p:cNvPr id="3074" name="Picture 2" descr="ATX vs TFX vs SF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7233"/>
            <a:ext cx="10946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812" y="84932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TFX</a:t>
            </a:r>
            <a:endParaRPr lang="es-EC" sz="54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89358" y="1254034"/>
            <a:ext cx="10568054" cy="4997859"/>
          </a:xfrm>
        </p:spPr>
        <p:txBody>
          <a:bodyPr/>
          <a:lstStyle/>
          <a:p>
            <a:r>
              <a:rPr lang="es-ES" b="1" dirty="0" smtClean="0"/>
              <a:t>Destaca </a:t>
            </a:r>
            <a:r>
              <a:rPr lang="es-ES" b="1" dirty="0"/>
              <a:t>por su tamaño alargado y su presentación como una caja de zapatos</a:t>
            </a:r>
            <a:r>
              <a:rPr lang="es-ES" dirty="0"/>
              <a:t>, lo que quiere decir que es como un prisma. Suelen venir con el </a:t>
            </a:r>
            <a:r>
              <a:rPr lang="es-ES" b="1" dirty="0"/>
              <a:t>ventilador dispuesto en la parte superior</a:t>
            </a:r>
            <a:r>
              <a:rPr lang="es-ES" dirty="0"/>
              <a:t>, enfocado hacia arriba</a:t>
            </a:r>
            <a:r>
              <a:rPr lang="es-ES" dirty="0" smtClean="0"/>
              <a:t>.</a:t>
            </a:r>
          </a:p>
          <a:p>
            <a:r>
              <a:rPr lang="es-ES" b="1" dirty="0"/>
              <a:t>Se trata del factor de forma más limitado</a:t>
            </a:r>
            <a:r>
              <a:rPr lang="es-ES" dirty="0"/>
              <a:t> de todos en cuanto a todo: </a:t>
            </a:r>
            <a:r>
              <a:rPr lang="es-ES" b="1" dirty="0"/>
              <a:t>dimensiones y potencia</a:t>
            </a:r>
            <a:r>
              <a:rPr lang="es-ES" dirty="0"/>
              <a:t>. Es ideal para equipos pequeños que requieren poca potencia porque</a:t>
            </a:r>
            <a:r>
              <a:rPr lang="es-ES" b="1" dirty="0"/>
              <a:t> no vemos modelos con más de 350W</a:t>
            </a:r>
            <a:r>
              <a:rPr lang="es-ES" dirty="0"/>
              <a:t> en el mercado.</a:t>
            </a:r>
            <a:endParaRPr lang="es-ES" sz="3600" b="1" dirty="0" smtClean="0"/>
          </a:p>
          <a:p>
            <a:endParaRPr lang="es-EC" dirty="0"/>
          </a:p>
        </p:txBody>
      </p:sp>
      <p:pic>
        <p:nvPicPr>
          <p:cNvPr id="1032" name="Picture 8" descr="3GO Fuente Alimentacion TFX 500W &amp;gt; Informática &amp;gt; Fuentes de Alimentación &amp;gt;  Componentes / Integr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4101737"/>
            <a:ext cx="6048102" cy="2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3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SFX-L / SFX</a:t>
            </a:r>
            <a:endParaRPr lang="es-EC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4997"/>
            <a:ext cx="10515600" cy="1638869"/>
          </a:xfrm>
        </p:spPr>
        <p:txBody>
          <a:bodyPr/>
          <a:lstStyle/>
          <a:p>
            <a:r>
              <a:rPr lang="es-ES" dirty="0"/>
              <a:t>Mencionaros la existencia de la fuente </a:t>
            </a:r>
            <a:r>
              <a:rPr lang="es-ES" b="1" dirty="0"/>
              <a:t>SFX-L</a:t>
            </a:r>
            <a:r>
              <a:rPr lang="es-ES" dirty="0"/>
              <a:t>,</a:t>
            </a:r>
            <a:r>
              <a:rPr lang="es-ES" b="1" dirty="0"/>
              <a:t> una SFX con mayores dimensiones</a:t>
            </a:r>
            <a:r>
              <a:rPr lang="es-ES" dirty="0"/>
              <a:t>. Se trata de un factor complementario que ofrece un ventilador más grande. Se puede instalar en cajas SFX, siempre y cuando no haya </a:t>
            </a:r>
            <a:r>
              <a:rPr lang="es-ES" dirty="0" smtClean="0"/>
              <a:t>problemas </a:t>
            </a:r>
            <a:r>
              <a:rPr lang="es-ES" dirty="0"/>
              <a:t>con su profundidad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2050" name="Picture 2" descr="SFX vs SFX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9677"/>
            <a:ext cx="9753600" cy="363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voltaje utiliza cada componente del PC?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499463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Tras lo explicado </a:t>
            </a:r>
            <a:r>
              <a:rPr lang="es-ES" sz="2400" dirty="0" smtClean="0">
                <a:solidFill>
                  <a:schemeClr val="accent1"/>
                </a:solidFill>
              </a:rPr>
              <a:t>anteriormente, ya conocemos que </a:t>
            </a:r>
            <a:r>
              <a:rPr lang="es-ES" sz="2400" dirty="0">
                <a:solidFill>
                  <a:schemeClr val="accent1"/>
                </a:solidFill>
              </a:rPr>
              <a:t>las fuentes de alimentación tienen varios voltajes diferentes por los requisitos eléctricos de cada uno de los componentes de hardware de un PC, así que ahora </a:t>
            </a:r>
            <a:r>
              <a:rPr lang="es-ES" sz="2400" smtClean="0">
                <a:solidFill>
                  <a:schemeClr val="accent1"/>
                </a:solidFill>
              </a:rPr>
              <a:t>veremos el componente </a:t>
            </a:r>
            <a:r>
              <a:rPr lang="es-ES" sz="2400" dirty="0" smtClean="0">
                <a:solidFill>
                  <a:schemeClr val="accent1"/>
                </a:solidFill>
              </a:rPr>
              <a:t>que utiliza </a:t>
            </a:r>
            <a:r>
              <a:rPr lang="es-ES" sz="2400" dirty="0">
                <a:solidFill>
                  <a:schemeClr val="accent1"/>
                </a:solidFill>
              </a:rPr>
              <a:t>cada uno de los voltajes, y sobre todo por qué no se unifica todo para que todo funcione con un solo valor de tensión.</a:t>
            </a:r>
          </a:p>
          <a:p>
            <a:r>
              <a:rPr lang="es-ES" sz="2400" b="1" dirty="0"/>
              <a:t>+12V</a:t>
            </a:r>
            <a:r>
              <a:rPr lang="es-ES" sz="2400" dirty="0"/>
              <a:t>: procesador, tarjeta gráfica, ventiladores y algunas tarjetas de expansión </a:t>
            </a:r>
            <a:r>
              <a:rPr lang="es-ES" sz="2400" dirty="0" err="1"/>
              <a:t>PCIe</a:t>
            </a:r>
            <a:r>
              <a:rPr lang="es-ES" sz="2400" dirty="0"/>
              <a:t>. También es el voltaje principal de la placa base, si bien debe pasar por sus propios VRM para regularlo. En general es el raíl que da servicio a los componentes de hardware que tienen mayor consumo.</a:t>
            </a:r>
          </a:p>
          <a:p>
            <a:r>
              <a:rPr lang="es-ES" sz="2400" b="1" dirty="0"/>
              <a:t>+5V: </a:t>
            </a:r>
            <a:r>
              <a:rPr lang="es-ES" sz="2400" dirty="0"/>
              <a:t>discos duros mecánicos, unidades ópticas, algunas tarjetas de expansión </a:t>
            </a:r>
            <a:r>
              <a:rPr lang="es-ES" sz="2400" dirty="0" err="1"/>
              <a:t>PCIe</a:t>
            </a:r>
            <a:r>
              <a:rPr lang="es-ES" sz="2400" dirty="0"/>
              <a:t> y USB. Todos los puertos USB de un PC funcionan a 5V, y eso incluye los periféricos que se conectan a ellos.</a:t>
            </a:r>
          </a:p>
          <a:p>
            <a:r>
              <a:rPr lang="es-ES" sz="2400" b="1" dirty="0"/>
              <a:t>+3,3V: </a:t>
            </a:r>
            <a:r>
              <a:rPr lang="es-ES" sz="2400" dirty="0"/>
              <a:t>memoria RAM y </a:t>
            </a:r>
            <a:r>
              <a:rPr lang="es-ES" sz="2400" dirty="0" err="1"/>
              <a:t>SSDs</a:t>
            </a:r>
            <a:r>
              <a:rPr lang="es-ES" sz="2400" dirty="0"/>
              <a:t> en formato M.2. Además, todos los zócalos </a:t>
            </a:r>
            <a:r>
              <a:rPr lang="es-ES" sz="2400" dirty="0" err="1"/>
              <a:t>PCIe</a:t>
            </a:r>
            <a:r>
              <a:rPr lang="es-ES" sz="2400" dirty="0"/>
              <a:t> también son capaces de proporcionar +3.3V.</a:t>
            </a:r>
          </a:p>
        </p:txBody>
      </p:sp>
    </p:spTree>
    <p:extLst>
      <p:ext uri="{BB962C8B-B14F-4D97-AF65-F5344CB8AC3E}">
        <p14:creationId xmlns:p14="http://schemas.microsoft.com/office/powerpoint/2010/main" val="16260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s-ES" b="1" dirty="0" smtClean="0"/>
              <a:t>FUENTE DE PODER AT</a:t>
            </a:r>
            <a:r>
              <a:rPr lang="es-ES" dirty="0" smtClean="0"/>
              <a:t>: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7938" y="1345473"/>
            <a:ext cx="10515600" cy="4034655"/>
          </a:xfrm>
        </p:spPr>
        <p:txBody>
          <a:bodyPr/>
          <a:lstStyle/>
          <a:p>
            <a:r>
              <a:rPr lang="es-ES" dirty="0"/>
              <a:t>La </a:t>
            </a:r>
            <a:r>
              <a:rPr lang="es-ES" b="1" dirty="0"/>
              <a:t>fuente de poder AT </a:t>
            </a:r>
            <a:r>
              <a:rPr lang="es-ES" dirty="0"/>
              <a:t>sus siglas AT significan </a:t>
            </a:r>
            <a:r>
              <a:rPr lang="es-ES" dirty="0" smtClean="0"/>
              <a:t>(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Tecnology</a:t>
            </a:r>
            <a:r>
              <a:rPr lang="es-ES" dirty="0" smtClean="0"/>
              <a:t>) traducido </a:t>
            </a:r>
            <a:r>
              <a:rPr lang="es-ES" dirty="0"/>
              <a:t>al español Tecnología </a:t>
            </a:r>
            <a:r>
              <a:rPr lang="es-ES" dirty="0" smtClean="0"/>
              <a:t>Avanzada, también </a:t>
            </a:r>
            <a:r>
              <a:rPr lang="es-ES" dirty="0"/>
              <a:t>es conocida por fuente de alimentación AT, fuente analógica, fuente de encendido mecánico, entre otros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1028" name="Picture 4" descr="CARACTERÍSTICAS DE LA FUENTE DE PODER Y SU FUN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2" y="2860767"/>
            <a:ext cx="11728268" cy="38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CARACTERISTICAS DE LA FUENTE AT</a:t>
            </a:r>
            <a:r>
              <a:rPr lang="es-ES" dirty="0" smtClean="0"/>
              <a:t>: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s-ES" dirty="0" smtClean="0"/>
              <a:t>Es </a:t>
            </a:r>
            <a:r>
              <a:rPr lang="es-ES" dirty="0"/>
              <a:t>de encendido mecánico, tiene un interruptor que al oprimirse cambia de posición y este no vuelve a su estado inicial hasta no ser presionado nuevamente.</a:t>
            </a:r>
          </a:p>
          <a:p>
            <a:pPr fontAlgn="t"/>
            <a:r>
              <a:rPr lang="es-ES" dirty="0"/>
              <a:t>Algunas fuentes de poder cuenta con un conector de tres terminales para alimentar el monitor CRT desde la misma fuente.</a:t>
            </a:r>
          </a:p>
          <a:p>
            <a:pPr fontAlgn="t"/>
            <a:r>
              <a:rPr lang="es-ES" dirty="0"/>
              <a:t>Es una fuente ahorradora ya que no queda en “Stand </a:t>
            </a:r>
            <a:r>
              <a:rPr lang="es-ES" dirty="0" err="1"/>
              <a:t>by</a:t>
            </a:r>
            <a:r>
              <a:rPr lang="es-ES" dirty="0"/>
              <a:t>” o “Espera” porque al suprimir el botón se corta el abastecimiento de energía.</a:t>
            </a:r>
          </a:p>
          <a:p>
            <a:pPr fontAlgn="t"/>
            <a:r>
              <a:rPr lang="es-ES" dirty="0"/>
              <a:t>Es segura ya que al encenderse se interrumpe la electricidad dentro de los circuitos.</a:t>
            </a:r>
          </a:p>
          <a:p>
            <a:pPr fontAlgn="t"/>
            <a:r>
              <a:rPr lang="es-ES" dirty="0"/>
              <a:t>Este tipo de fuentes se integran desde equipos tan antiguos como microprocesador Intel 8026 hasta equipos procesadores Intel Pentium MMX.</a:t>
            </a:r>
          </a:p>
        </p:txBody>
      </p:sp>
    </p:spTree>
    <p:extLst>
      <p:ext uri="{BB962C8B-B14F-4D97-AF65-F5344CB8AC3E}">
        <p14:creationId xmlns:p14="http://schemas.microsoft.com/office/powerpoint/2010/main" val="2027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COLORES Y CABLES DE LA FUENTE DE ENERGIA AT: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600" dirty="0" smtClean="0"/>
              <a:t>La fuente de poder AT tiene 3 tipos de conectores de salida:</a:t>
            </a:r>
            <a:endParaRPr lang="es-EC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3803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es-ES" dirty="0"/>
              <a:t>Los conectores tipo </a:t>
            </a:r>
            <a:r>
              <a:rPr lang="es-ES" dirty="0">
                <a:solidFill>
                  <a:srgbClr val="FF0000"/>
                </a:solidFill>
              </a:rPr>
              <a:t>Molex</a:t>
            </a:r>
            <a:r>
              <a:rPr lang="es-ES" dirty="0"/>
              <a:t> y tipo </a:t>
            </a:r>
            <a:r>
              <a:rPr lang="es-ES" dirty="0">
                <a:solidFill>
                  <a:srgbClr val="FF0000"/>
                </a:solidFill>
              </a:rPr>
              <a:t>Berg</a:t>
            </a:r>
            <a:r>
              <a:rPr lang="es-ES" dirty="0"/>
              <a:t> son aquellos que se utilizan en periféricos que necesitan más consumo de energía, tales como: discos duros, unidades ópticas, disqueras, cada conector posee 4 líneas de alimentación. Los conectores </a:t>
            </a:r>
            <a:r>
              <a:rPr lang="es-ES" dirty="0" smtClean="0"/>
              <a:t>son </a:t>
            </a:r>
            <a:r>
              <a:rPr lang="es-ES" dirty="0"/>
              <a:t>identificados con los siguientes colores: 1 línea de alimentación color</a:t>
            </a:r>
            <a:r>
              <a:rPr lang="es-ES" dirty="0">
                <a:solidFill>
                  <a:srgbClr val="FF0000"/>
                </a:solidFill>
              </a:rPr>
              <a:t> rojo </a:t>
            </a:r>
            <a:r>
              <a:rPr lang="es-ES" dirty="0"/>
              <a:t>(5 Volts), 2 línea de alimentación color negro (tierra), 1 línea de alimentación color</a:t>
            </a:r>
            <a:r>
              <a:rPr lang="es-ES" dirty="0">
                <a:solidFill>
                  <a:srgbClr val="FFFF00"/>
                </a:solidFill>
              </a:rPr>
              <a:t> amarillo </a:t>
            </a:r>
            <a:r>
              <a:rPr lang="es-ES" dirty="0"/>
              <a:t>(12 Volts).</a:t>
            </a:r>
          </a:p>
          <a:p>
            <a:pPr fontAlgn="t"/>
            <a:r>
              <a:rPr lang="es-ES" dirty="0"/>
              <a:t>El conector tipo AT es aquel que interconecta la fuente AT a la placa madre, cuenta con 12 líneas de alimentación que se distinguen con los siguientes colores; 1 línea de alimentación color anaranjado (Power Good), 4 líneas de alimentación de color rojo (5 Volts), 1 línea de alimentación de color amarillo (12 Volts), 1 línea de alimentación de color azul (-12 Volts), 1 línea de alimentación de color blanco (-5 Volts) y 4 líneas de alimentación de color negro (tierra).</a:t>
            </a:r>
          </a:p>
          <a:p>
            <a:pPr fontAlgn="t"/>
            <a:r>
              <a:rPr lang="es-ES" dirty="0"/>
              <a:t>La correcta conexión de la fuente AT a la placa madre es a través de 6 líneas de alimentación, las cuales deben ir enchufadas de modo que los cables negros queden unidos en el centro.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977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EJEMPLOS:</a:t>
            </a:r>
            <a:endParaRPr lang="es-EC" dirty="0"/>
          </a:p>
        </p:txBody>
      </p:sp>
      <p:pic>
        <p:nvPicPr>
          <p:cNvPr id="2050" name="Picture 2" descr="fuente-alimentacion-00-conector-atx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r="70036" b="20769"/>
          <a:stretch/>
        </p:blipFill>
        <p:spPr bwMode="auto">
          <a:xfrm>
            <a:off x="742403" y="1867436"/>
            <a:ext cx="2941321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ente-alimentacion-00-conector-at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8" t="67861"/>
          <a:stretch/>
        </p:blipFill>
        <p:spPr bwMode="auto">
          <a:xfrm rot="5400000">
            <a:off x="2746997" y="2934237"/>
            <a:ext cx="4063661" cy="26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CNOLOGÍA INSTEMAIN GARZON-MENDO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455816"/>
            <a:ext cx="4624252" cy="37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5" y="325936"/>
            <a:ext cx="10961915" cy="1325563"/>
          </a:xfrm>
        </p:spPr>
        <p:txBody>
          <a:bodyPr/>
          <a:lstStyle/>
          <a:p>
            <a:r>
              <a:rPr lang="es-ES" b="1" dirty="0" smtClean="0"/>
              <a:t>FUENTE DE PODER ATX: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885" y="1306286"/>
            <a:ext cx="10295709" cy="4953046"/>
          </a:xfrm>
        </p:spPr>
        <p:txBody>
          <a:bodyPr/>
          <a:lstStyle/>
          <a:p>
            <a:r>
              <a:rPr lang="es-ES" dirty="0"/>
              <a:t>ATX son las siglas de </a:t>
            </a:r>
            <a:r>
              <a:rPr lang="es-ES" dirty="0" smtClean="0"/>
              <a:t>(</a:t>
            </a:r>
            <a:r>
              <a:rPr lang="es-ES" i="1" dirty="0" err="1" smtClean="0"/>
              <a:t>Advanced</a:t>
            </a:r>
            <a:r>
              <a:rPr lang="es-ES" i="1" dirty="0" smtClean="0"/>
              <a:t> </a:t>
            </a:r>
            <a:r>
              <a:rPr lang="es-ES" i="1" dirty="0" err="1"/>
              <a:t>Technology</a:t>
            </a:r>
            <a:r>
              <a:rPr lang="es-ES" i="1" dirty="0"/>
              <a:t> </a:t>
            </a:r>
            <a:r>
              <a:rPr lang="es-ES" i="1" dirty="0" err="1" smtClean="0"/>
              <a:t>eXtended</a:t>
            </a:r>
            <a:r>
              <a:rPr lang="es-ES" dirty="0" smtClean="0"/>
              <a:t>) </a:t>
            </a:r>
            <a:r>
              <a:rPr lang="es-ES" dirty="0" err="1"/>
              <a:t>ó</a:t>
            </a:r>
            <a:r>
              <a:rPr lang="es-ES" dirty="0"/>
              <a:t> tecnología avanzada extendida, la cuál es una segunda generación de fuentes de alimentación, introducidas al mercado para computadoras con microprocesador Intel® Pentium MMX, y a partir de ese momento se extiende su uso.</a:t>
            </a:r>
            <a:endParaRPr lang="es-EC" dirty="0"/>
          </a:p>
        </p:txBody>
      </p:sp>
      <p:pic>
        <p:nvPicPr>
          <p:cNvPr id="3076" name="Picture 4" descr="CARACTERÍSTICAS DE LA FUENTE DE PODER Y SU FUN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r="24858"/>
          <a:stretch/>
        </p:blipFill>
        <p:spPr bwMode="auto">
          <a:xfrm>
            <a:off x="1776547" y="3483929"/>
            <a:ext cx="7837715" cy="34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CARACTERISTICAS DE LA FUENTE ATX</a:t>
            </a:r>
            <a:r>
              <a:rPr lang="es-ES" dirty="0" smtClean="0"/>
              <a:t>: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de encendido digital, es decir, tiene un pulsador en lugar de un interruptor mecánico como sus antecesoras.</a:t>
            </a:r>
          </a:p>
          <a:p>
            <a:r>
              <a:rPr lang="es-ES" dirty="0"/>
              <a:t>Algunos modelos integran un interruptor mecánico trasero para evitar consumo innecesario de energía eléctrico, evitando el estado de reposo "Stand By" durante la cuál consumen cantidades mínimas de electricidad.</a:t>
            </a:r>
          </a:p>
          <a:p>
            <a:r>
              <a:rPr lang="es-ES" dirty="0"/>
              <a:t>Este tipo de fuentes se integran desde los equipos con microprocesador </a:t>
            </a:r>
            <a:r>
              <a:rPr lang="es-ES" dirty="0">
                <a:hlinkClick r:id="rId2"/>
              </a:rPr>
              <a:t>Intel® Pentium MMX</a:t>
            </a:r>
            <a:r>
              <a:rPr lang="es-ES" dirty="0"/>
              <a:t> hasta los equipos con los </a:t>
            </a:r>
            <a:r>
              <a:rPr lang="es-ES" dirty="0" smtClean="0"/>
              <a:t>más </a:t>
            </a:r>
            <a:r>
              <a:rPr lang="es-ES" dirty="0"/>
              <a:t>modernos microprocesadores.</a:t>
            </a:r>
          </a:p>
          <a:p>
            <a:r>
              <a:rPr lang="es-ES" dirty="0"/>
              <a:t>El apagado de este tipo de fuentes puede ser manipulado con </a:t>
            </a:r>
            <a:r>
              <a:rPr lang="es-ES" dirty="0">
                <a:hlinkClick r:id="rId3"/>
              </a:rPr>
              <a:t>software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PARTES QUE COMPONEN LA FUENTE ATX:</a:t>
            </a:r>
            <a:endParaRPr lang="es-EC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b="1" dirty="0"/>
              <a:t>1.VENTILADOR</a:t>
            </a:r>
            <a:r>
              <a:rPr lang="es-ES" sz="2000" dirty="0"/>
              <a:t>: expulsa el aire caliente del interior de la fuente y del gabinete, para mantener ventilados los circuitos.</a:t>
            </a:r>
            <a:endParaRPr lang="es-EC" sz="2000" dirty="0"/>
          </a:p>
          <a:p>
            <a:r>
              <a:rPr lang="es-ES" sz="2000" b="1" dirty="0"/>
              <a:t>2.INTERRUPTOR DE SEGURIDAD:</a:t>
            </a:r>
            <a:r>
              <a:rPr lang="es-ES" sz="2000" dirty="0"/>
              <a:t> permite encender y apagar la fuente de manera mecánica.</a:t>
            </a:r>
            <a:endParaRPr lang="es-EC" sz="2000" dirty="0"/>
          </a:p>
          <a:p>
            <a:r>
              <a:rPr lang="es-ES" sz="2000" b="1" dirty="0"/>
              <a:t>3.CONECTOR DE ALIMENTACION:</a:t>
            </a:r>
            <a:r>
              <a:rPr lang="es-ES" sz="2000" dirty="0"/>
              <a:t> recibe el cable de corriente desde el enchufe de pared.</a:t>
            </a:r>
            <a:endParaRPr lang="es-EC" sz="2000" dirty="0"/>
          </a:p>
          <a:p>
            <a:r>
              <a:rPr lang="es-ES" sz="2000" b="1" dirty="0"/>
              <a:t>4.SELECTOR DE VOLTAJE:</a:t>
            </a:r>
            <a:r>
              <a:rPr lang="es-ES" sz="2000" dirty="0"/>
              <a:t> permite seleccionar el voltaje de 127V o 240V.</a:t>
            </a:r>
            <a:endParaRPr lang="es-EC" sz="2000" dirty="0"/>
          </a:p>
          <a:p>
            <a:r>
              <a:rPr lang="es-ES" sz="2000" b="1" dirty="0"/>
              <a:t>5.CONECTOR SATA:</a:t>
            </a:r>
            <a:r>
              <a:rPr lang="es-ES" sz="2000" dirty="0"/>
              <a:t> utilizado para suministrar a los discos duros SATA, unidades SSD y las unidades ópticas SATA.</a:t>
            </a:r>
            <a:endParaRPr lang="es-EC" sz="2000" dirty="0"/>
          </a:p>
          <a:p>
            <a:r>
              <a:rPr lang="es-ES" sz="2000" b="1" dirty="0"/>
              <a:t>6.CONECTOR DE 4 TERMINALES</a:t>
            </a:r>
            <a:r>
              <a:rPr lang="es-ES" sz="2000" dirty="0"/>
              <a:t>: utilizado para suministrar de manera directa al microprocesador.</a:t>
            </a:r>
            <a:endParaRPr lang="es-EC" sz="2000" dirty="0"/>
          </a:p>
          <a:p>
            <a:r>
              <a:rPr lang="es-ES" sz="2000" b="1" dirty="0"/>
              <a:t>7.CONECTOR ATX:</a:t>
            </a:r>
            <a:r>
              <a:rPr lang="es-ES" sz="2000" dirty="0"/>
              <a:t> suministra de electricidad a la tarjeta principal.</a:t>
            </a:r>
            <a:endParaRPr lang="es-EC" sz="2000" dirty="0"/>
          </a:p>
          <a:p>
            <a:r>
              <a:rPr lang="es-ES" sz="2000" b="1" dirty="0"/>
              <a:t>8.CONECTOR DE 4 TERMINALES MOLEX:</a:t>
            </a:r>
            <a:r>
              <a:rPr lang="es-ES" sz="2000" dirty="0"/>
              <a:t> utilizado para suministrar los discos duros tipo IDE y las unidades ópticas de 5.25”.</a:t>
            </a:r>
            <a:endParaRPr lang="es-EC" sz="2000" dirty="0"/>
          </a:p>
          <a:p>
            <a:r>
              <a:rPr lang="es-ES" sz="2000" b="1" dirty="0"/>
              <a:t>9.CONECTOR DE 4 TERMINALES BERG:</a:t>
            </a:r>
            <a:r>
              <a:rPr lang="es-ES" sz="2000" dirty="0"/>
              <a:t> alimenta a disquera 3.5”.</a:t>
            </a:r>
            <a:endParaRPr lang="es-EC" sz="20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992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EJEMPLOS:</a:t>
            </a:r>
            <a:endParaRPr lang="es-EC" b="1" dirty="0"/>
          </a:p>
        </p:txBody>
      </p:sp>
      <p:pic>
        <p:nvPicPr>
          <p:cNvPr id="5122" name="Picture 2" descr="https://www.informaticamoderna.com/Fuente_ATX_archivos/fuenatxpa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040640"/>
            <a:ext cx="2181497" cy="3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nformaticamoderna.com/Hospedados/Animaciones/fue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35" y="2258875"/>
            <a:ext cx="2259874" cy="29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ente de alimentación casera con fuente ATX (1/2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8" r="35184"/>
          <a:stretch/>
        </p:blipFill>
        <p:spPr bwMode="auto">
          <a:xfrm>
            <a:off x="6270170" y="2040640"/>
            <a:ext cx="262563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ente de alimentación casera con fuente ATX (1/2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3" t="11756" b="30171"/>
          <a:stretch/>
        </p:blipFill>
        <p:spPr bwMode="auto">
          <a:xfrm>
            <a:off x="8895804" y="2258875"/>
            <a:ext cx="2873829" cy="29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1050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TIPOS Y MODELOS DE FUENTES DE PODER</vt:lpstr>
      <vt:lpstr>FUENTE DE PODER AT:</vt:lpstr>
      <vt:lpstr>CARACTERISTICAS DE LA FUENTE AT:</vt:lpstr>
      <vt:lpstr>COLORES Y CABLES DE LA FUENTE DE ENERGIA AT: La fuente de poder AT tiene 3 tipos de conectores de salida:</vt:lpstr>
      <vt:lpstr>EJEMPLOS:</vt:lpstr>
      <vt:lpstr>FUENTE DE PODER ATX:</vt:lpstr>
      <vt:lpstr>CARACTERISTICAS DE LA FUENTE ATX:</vt:lpstr>
      <vt:lpstr>PARTES QUE COMPONEN LA FUENTE ATX:</vt:lpstr>
      <vt:lpstr>EJEMPLOS:</vt:lpstr>
      <vt:lpstr>Marcas, modelos y potencia en wattios</vt:lpstr>
      <vt:lpstr>MODELOS DE LAS FUENTES DE ENERGIA </vt:lpstr>
      <vt:lpstr>TFX</vt:lpstr>
      <vt:lpstr>SFX-L / SFX</vt:lpstr>
      <vt:lpstr>¿Qué voltaje utiliza cada componente del PC?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OHM</dc:title>
  <dc:creator>SISTEM CELL INTERNAC</dc:creator>
  <cp:lastModifiedBy>SISTEM CELL INTERNAC</cp:lastModifiedBy>
  <cp:revision>32</cp:revision>
  <dcterms:created xsi:type="dcterms:W3CDTF">2021-07-20T05:18:35Z</dcterms:created>
  <dcterms:modified xsi:type="dcterms:W3CDTF">2021-07-22T08:12:06Z</dcterms:modified>
</cp:coreProperties>
</file>