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8" r:id="rId5"/>
    <p:sldId id="269" r:id="rId6"/>
    <p:sldId id="259" r:id="rId7"/>
    <p:sldId id="262" r:id="rId8"/>
    <p:sldId id="285" r:id="rId9"/>
    <p:sldId id="282" r:id="rId10"/>
    <p:sldId id="283" r:id="rId11"/>
    <p:sldId id="284" r:id="rId12"/>
    <p:sldId id="271" r:id="rId13"/>
    <p:sldId id="286" r:id="rId14"/>
    <p:sldId id="28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8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BB6A3-2E83-CF40-97F3-37E9A13D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11200"/>
            <a:ext cx="9603275" cy="115454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br>
              <a:rPr lang="es-US" dirty="0"/>
            </a:br>
            <a:r>
              <a:rPr lang="es-US" dirty="0"/>
              <a:t>¿Qué es un microprocesador?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39C8D-6BFC-4C41-B01E-21BEDCF9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6" cy="4098741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endParaRPr lang="es-US" dirty="0"/>
          </a:p>
          <a:p>
            <a:r>
              <a:rPr lang="es-US" dirty="0"/>
              <a:t>Circuito integrado central de un sistema informático.</a:t>
            </a:r>
          </a:p>
          <a:p>
            <a:r>
              <a:rPr lang="es-US" dirty="0"/>
              <a:t>Lleva a cabo operaciones lógicas y aritméticas para permitir la ejecución de los programas, desde el SO hasta el software de aplicación.</a:t>
            </a:r>
          </a:p>
          <a:p>
            <a:r>
              <a:rPr lang="es-US" dirty="0"/>
              <a:t>Se encuentra conectado mediante un zócalo a la placa base junto a un sistema disipador de calor (fan </a:t>
            </a:r>
            <a:r>
              <a:rPr lang="es-US" dirty="0" err="1"/>
              <a:t>cooler</a:t>
            </a:r>
            <a:r>
              <a:rPr lang="es-US" dirty="0"/>
              <a:t>).</a:t>
            </a:r>
          </a:p>
          <a:p>
            <a:r>
              <a:rPr lang="es-US" dirty="0"/>
              <a:t>La velocidad de los procesadores se miden en </a:t>
            </a:r>
            <a:r>
              <a:rPr lang="es-US" dirty="0" err="1"/>
              <a:t>herzios</a:t>
            </a:r>
            <a:r>
              <a:rPr lang="es-US" dirty="0"/>
              <a:t>.</a:t>
            </a:r>
            <a:br>
              <a:rPr lang="es-US" dirty="0"/>
            </a:br>
            <a:br>
              <a:rPr lang="es-US" dirty="0"/>
            </a:br>
            <a:br>
              <a:rPr lang="es-US" dirty="0"/>
            </a:b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5056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Intel gama Alta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US" sz="2300" b="1" dirty="0"/>
              <a:t>    INTEL CORE I7</a:t>
            </a:r>
          </a:p>
          <a:p>
            <a:r>
              <a:rPr lang="es-US" sz="2300" dirty="0"/>
              <a:t>Poseen la tecnología </a:t>
            </a:r>
            <a:r>
              <a:rPr lang="es-US" sz="2300" dirty="0" err="1"/>
              <a:t>HyperThreading</a:t>
            </a:r>
            <a:r>
              <a:rPr lang="es-US" sz="2300" dirty="0"/>
              <a:t>.</a:t>
            </a:r>
          </a:p>
          <a:p>
            <a:r>
              <a:rPr lang="es-US" sz="2300" dirty="0"/>
              <a:t>Tecnología turbo </a:t>
            </a:r>
            <a:r>
              <a:rPr lang="es-US" sz="2300" dirty="0" err="1"/>
              <a:t>boost</a:t>
            </a:r>
            <a:r>
              <a:rPr lang="es-US" sz="2300" dirty="0"/>
              <a:t> ( máxima 4.5 GHz)</a:t>
            </a:r>
          </a:p>
          <a:p>
            <a:r>
              <a:rPr lang="es-US" sz="2300" dirty="0"/>
              <a:t>En su mejor versión (8va) cuenta con 6 núcleos físicos y 12 hilos de trabajo.</a:t>
            </a:r>
          </a:p>
          <a:p>
            <a:r>
              <a:rPr lang="es-US" sz="2300" dirty="0"/>
              <a:t>Son perfectos para mover juegos y aplicaciones exigentes.</a:t>
            </a:r>
          </a:p>
          <a:p>
            <a:r>
              <a:rPr lang="es-US" sz="2300" dirty="0"/>
              <a:t>Memoria cache 12MB.</a:t>
            </a:r>
          </a:p>
          <a:p>
            <a:pPr marL="0" indent="0">
              <a:buNone/>
            </a:pPr>
            <a:endParaRPr lang="es-US" sz="2300" dirty="0"/>
          </a:p>
          <a:p>
            <a:pPr marL="0" indent="0" algn="ctr">
              <a:buNone/>
            </a:pPr>
            <a:r>
              <a:rPr lang="es-US" sz="2300" b="1" dirty="0"/>
              <a:t>INTEL CORE I9</a:t>
            </a:r>
          </a:p>
          <a:p>
            <a:pPr algn="just"/>
            <a:r>
              <a:rPr lang="es-US" sz="2300" dirty="0"/>
              <a:t>Integran la tecnología </a:t>
            </a:r>
            <a:r>
              <a:rPr lang="es-US" sz="2300" dirty="0" err="1"/>
              <a:t>HyperThreading</a:t>
            </a:r>
            <a:r>
              <a:rPr lang="es-US" sz="2300" dirty="0"/>
              <a:t>.</a:t>
            </a:r>
          </a:p>
          <a:p>
            <a:pPr algn="just"/>
            <a:r>
              <a:rPr lang="es-US" sz="2300" dirty="0"/>
              <a:t>Al principio en los primeros procesadores i9 se contaba con</a:t>
            </a:r>
          </a:p>
          <a:p>
            <a:pPr marL="0" indent="0" algn="just">
              <a:buNone/>
            </a:pPr>
            <a:r>
              <a:rPr lang="es-US" sz="2300" dirty="0"/>
              <a:t>   8 núcleos físicos y 16 hilos.</a:t>
            </a:r>
          </a:p>
          <a:p>
            <a:pPr algn="just"/>
            <a:r>
              <a:rPr lang="es-US" sz="2300" dirty="0"/>
              <a:t>A partir de la 10ma generación cuentan con 10 núcleos y 20 hilos.</a:t>
            </a:r>
          </a:p>
          <a:p>
            <a:pPr algn="just"/>
            <a:r>
              <a:rPr lang="es-US" sz="2300" dirty="0"/>
              <a:t>Velocidad máxima turbo </a:t>
            </a:r>
            <a:r>
              <a:rPr lang="es-US" sz="2300" dirty="0" err="1"/>
              <a:t>boost</a:t>
            </a:r>
            <a:r>
              <a:rPr lang="es-US" sz="2300" dirty="0"/>
              <a:t> de 5.0 GHz</a:t>
            </a:r>
          </a:p>
          <a:p>
            <a:pPr algn="just"/>
            <a:r>
              <a:rPr lang="es-US" sz="2300" dirty="0"/>
              <a:t>Memoria cache 24MB.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538A8B-B306-46D3-A437-D98722941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51" y="870663"/>
            <a:ext cx="1786596" cy="23344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F6DB42-5338-4CBB-9051-DED0A4638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320" y="3907895"/>
            <a:ext cx="2809921" cy="24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C386F-51F5-C44B-85F4-15604C96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22515"/>
            <a:ext cx="11359661" cy="653142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dirty="0"/>
              <a:t>Procesadores AMD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175657"/>
            <a:ext cx="11350389" cy="5304164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endParaRPr lang="es-EC" b="1" dirty="0"/>
          </a:p>
          <a:p>
            <a:r>
              <a:rPr lang="es-EC" b="1" dirty="0"/>
              <a:t>  Athlon</a:t>
            </a:r>
          </a:p>
          <a:p>
            <a:r>
              <a:rPr lang="es-EC" b="1" dirty="0"/>
              <a:t>  Ryzen 3</a:t>
            </a:r>
          </a:p>
          <a:p>
            <a:r>
              <a:rPr lang="es-EC" b="1" dirty="0"/>
              <a:t>  Ryzen 5</a:t>
            </a:r>
          </a:p>
          <a:p>
            <a:r>
              <a:rPr lang="es-EC" b="1" dirty="0"/>
              <a:t>  Ryzen 7</a:t>
            </a:r>
          </a:p>
          <a:p>
            <a:r>
              <a:rPr lang="es-EC" b="1" dirty="0"/>
              <a:t>  Ryzen 9</a:t>
            </a:r>
          </a:p>
          <a:p>
            <a:r>
              <a:rPr lang="es-EC" b="1" dirty="0"/>
              <a:t>  Ryzen </a:t>
            </a:r>
            <a:r>
              <a:rPr lang="es-EC" b="1" dirty="0" err="1"/>
              <a:t>threadripper</a:t>
            </a:r>
            <a:endParaRPr lang="es-EC" b="1" dirty="0"/>
          </a:p>
          <a:p>
            <a:endParaRPr lang="es-EC" b="1" dirty="0"/>
          </a:p>
          <a:p>
            <a:endParaRPr lang="es-EC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2F569B-5EA2-4687-A51F-C0BBAF04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3572"/>
            <a:ext cx="4599253" cy="2990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188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AMD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endParaRPr lang="es-US" sz="1800" dirty="0"/>
          </a:p>
          <a:p>
            <a:pPr marL="0" indent="0" algn="ctr">
              <a:buNone/>
            </a:pPr>
            <a:r>
              <a:rPr lang="es-US" sz="2300" b="1" dirty="0"/>
              <a:t>         ATHLON</a:t>
            </a:r>
          </a:p>
          <a:p>
            <a:pPr algn="just"/>
            <a:r>
              <a:rPr lang="es-US" sz="2300" dirty="0"/>
              <a:t>Gráficos integrados.</a:t>
            </a:r>
          </a:p>
          <a:p>
            <a:pPr algn="just"/>
            <a:r>
              <a:rPr lang="es-US" sz="2300" dirty="0"/>
              <a:t>2 núcleos, 4 hilos 3.5 GHz</a:t>
            </a:r>
          </a:p>
          <a:p>
            <a:pPr algn="just"/>
            <a:r>
              <a:rPr lang="es-US" sz="2300" dirty="0"/>
              <a:t>Se utilizan para operaciones básicas (ofimática), reproducciones </a:t>
            </a:r>
          </a:p>
          <a:p>
            <a:pPr marL="0" indent="0" algn="just">
              <a:buNone/>
            </a:pPr>
            <a:r>
              <a:rPr lang="es-US" sz="2300" dirty="0"/>
              <a:t>  multimedia, video juegos de baja calidad 2D.</a:t>
            </a:r>
          </a:p>
          <a:p>
            <a:pPr algn="just"/>
            <a:endParaRPr lang="es-US" sz="2300" dirty="0"/>
          </a:p>
          <a:p>
            <a:pPr marL="0" indent="0" algn="ctr">
              <a:buNone/>
            </a:pPr>
            <a:r>
              <a:rPr lang="es-US" sz="2300" b="1" dirty="0"/>
              <a:t>RYZEN 3</a:t>
            </a:r>
          </a:p>
          <a:p>
            <a:r>
              <a:rPr lang="es-US" sz="2300" dirty="0"/>
              <a:t>Gráficos integrados.</a:t>
            </a:r>
          </a:p>
          <a:p>
            <a:r>
              <a:rPr lang="es-US" sz="2300" dirty="0"/>
              <a:t>4 núcleos, 4 hilos, 3.5GHz, 4.0 GHz turbo.</a:t>
            </a:r>
          </a:p>
          <a:p>
            <a:r>
              <a:rPr lang="es-US" sz="2300" dirty="0"/>
              <a:t>Permite correr juegos en 3D,  calidad grafica muy baja.</a:t>
            </a:r>
          </a:p>
          <a:p>
            <a:endParaRPr lang="es-US" sz="2300" b="1" dirty="0"/>
          </a:p>
          <a:p>
            <a:pPr algn="just"/>
            <a:endParaRPr lang="es-US" sz="23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33F220-04BF-430F-AF19-C18EC5603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188" y="1168059"/>
            <a:ext cx="2324424" cy="22609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AED1D87-1F6B-435C-851D-D78E6626C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635" y="3933007"/>
            <a:ext cx="2324424" cy="2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AMD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1800" dirty="0"/>
          </a:p>
          <a:p>
            <a:pPr marL="0" indent="0" algn="ctr">
              <a:buNone/>
            </a:pPr>
            <a:r>
              <a:rPr lang="es-US" sz="2300" b="1" dirty="0"/>
              <a:t>   RYZEN 5 3400G</a:t>
            </a:r>
          </a:p>
          <a:p>
            <a:pPr algn="just"/>
            <a:r>
              <a:rPr lang="es-US" sz="2300" dirty="0"/>
              <a:t>Gráficos integrados.</a:t>
            </a:r>
          </a:p>
          <a:p>
            <a:pPr algn="just"/>
            <a:r>
              <a:rPr lang="es-US" sz="2300" dirty="0"/>
              <a:t>4 núcleos, 8 hilos 3.7 GHz, 4.2 GHz turbo.</a:t>
            </a:r>
          </a:p>
          <a:p>
            <a:pPr algn="just"/>
            <a:endParaRPr lang="es-US" sz="2300" dirty="0"/>
          </a:p>
          <a:p>
            <a:pPr marL="0" indent="0" algn="ctr">
              <a:buNone/>
            </a:pPr>
            <a:r>
              <a:rPr lang="es-US" sz="2300" b="1" dirty="0"/>
              <a:t>RYZEN 5 3600</a:t>
            </a:r>
          </a:p>
          <a:p>
            <a:r>
              <a:rPr lang="es-US" sz="2300" dirty="0"/>
              <a:t>NO posee gráficos integrados.</a:t>
            </a:r>
          </a:p>
          <a:p>
            <a:r>
              <a:rPr lang="es-US" sz="2300" dirty="0"/>
              <a:t>6 núcleos, 12 hilos, 3.6GHz, 4.2 GHz turbo.</a:t>
            </a:r>
          </a:p>
          <a:p>
            <a:r>
              <a:rPr lang="es-US" sz="2300" dirty="0"/>
              <a:t>Permite realizar operaciones multitarea.</a:t>
            </a:r>
          </a:p>
          <a:p>
            <a:r>
              <a:rPr lang="es-US" sz="2300" dirty="0"/>
              <a:t>Se necesita instalar una tarjeta de video dedicada.</a:t>
            </a:r>
          </a:p>
          <a:p>
            <a:endParaRPr lang="es-US" sz="2300" b="1" dirty="0"/>
          </a:p>
          <a:p>
            <a:pPr algn="just"/>
            <a:endParaRPr lang="es-US" sz="23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FA9A66-1DDF-46E5-A88F-DC69B42E0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476" y="1134060"/>
            <a:ext cx="2800741" cy="23530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567A8C-8569-4096-99E3-F76B3455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476" y="3840945"/>
            <a:ext cx="280074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AMD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1800" dirty="0"/>
          </a:p>
          <a:p>
            <a:pPr marL="0" indent="0" algn="ctr">
              <a:buNone/>
            </a:pPr>
            <a:r>
              <a:rPr lang="es-US" sz="2300" b="1" dirty="0"/>
              <a:t>   RYZEN 7</a:t>
            </a:r>
          </a:p>
          <a:p>
            <a:pPr algn="just"/>
            <a:r>
              <a:rPr lang="es-US" sz="2300" dirty="0"/>
              <a:t>8 núcleos, 16 hilos 3.6 GHz, 4.4 GHz turbo.</a:t>
            </a:r>
          </a:p>
          <a:p>
            <a:pPr algn="just"/>
            <a:r>
              <a:rPr lang="es-US" sz="2300" dirty="0"/>
              <a:t>Permiten la edición de video, y trabajar en 3D.</a:t>
            </a:r>
          </a:p>
          <a:p>
            <a:pPr algn="just"/>
            <a:r>
              <a:rPr lang="es-US" sz="2300" dirty="0"/>
              <a:t>También se utilizan para video juegos.</a:t>
            </a:r>
          </a:p>
          <a:p>
            <a:pPr algn="just"/>
            <a:endParaRPr lang="es-US" sz="2300" dirty="0"/>
          </a:p>
          <a:p>
            <a:pPr marL="0" indent="0" algn="ctr">
              <a:buNone/>
            </a:pPr>
            <a:r>
              <a:rPr lang="es-US" sz="2300" b="1" dirty="0"/>
              <a:t>RYZEN 9</a:t>
            </a:r>
          </a:p>
          <a:p>
            <a:r>
              <a:rPr lang="es-US" sz="2300" dirty="0"/>
              <a:t>12 núcleos, 24 hilos, 3.8GHz, 4.6 GHz turbo.</a:t>
            </a:r>
          </a:p>
          <a:p>
            <a:r>
              <a:rPr lang="es-US" sz="2300" dirty="0"/>
              <a:t>Procesadores gama alta.</a:t>
            </a:r>
          </a:p>
          <a:p>
            <a:r>
              <a:rPr lang="es-US" sz="2300" dirty="0"/>
              <a:t>Ediciones de video muy pesadas.</a:t>
            </a:r>
          </a:p>
          <a:p>
            <a:endParaRPr lang="es-US" sz="2300" b="1" dirty="0"/>
          </a:p>
          <a:p>
            <a:pPr algn="just"/>
            <a:endParaRPr lang="es-US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E99770-028A-4C6E-B3DF-8FFA602F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002" y="1031633"/>
            <a:ext cx="2791215" cy="23053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90EECA-25A1-4952-A187-E17343E2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529" y="3973359"/>
            <a:ext cx="278168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8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8395F-A9EF-D441-9A89-54DD681A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167211"/>
            <a:ext cx="11658598" cy="108065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br>
              <a:rPr lang="es-US" dirty="0"/>
            </a:br>
            <a:r>
              <a:rPr lang="es-US" dirty="0"/>
              <a:t>RYZEN THREADRIPPER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FF4E7-03B1-A94A-BF0E-1A0D7F05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47866"/>
            <a:ext cx="11658599" cy="5311196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endParaRPr lang="es-US" b="1" i="1" dirty="0"/>
          </a:p>
          <a:p>
            <a:pPr algn="just"/>
            <a:endParaRPr lang="es-US" b="1" i="1" dirty="0"/>
          </a:p>
          <a:p>
            <a:pPr algn="just"/>
            <a:endParaRPr lang="es-US" b="1" i="1" dirty="0"/>
          </a:p>
          <a:p>
            <a:pPr algn="just"/>
            <a:r>
              <a:rPr lang="es-US" i="1" dirty="0"/>
              <a:t>6</a:t>
            </a:r>
            <a:r>
              <a:rPr lang="es-US" dirty="0"/>
              <a:t>4 núcleos, 128 hilos, 2.9 GHz, 4.3GHz turbo</a:t>
            </a:r>
            <a:r>
              <a:rPr lang="es-US" b="1" i="1" dirty="0"/>
              <a:t>.</a:t>
            </a:r>
          </a:p>
          <a:p>
            <a:pPr algn="just"/>
            <a:r>
              <a:rPr lang="es-US" i="1" dirty="0"/>
              <a:t>228 MB de memoria cache.</a:t>
            </a:r>
            <a:endParaRPr lang="es-US" b="1" i="1" dirty="0"/>
          </a:p>
          <a:p>
            <a:pPr algn="just"/>
            <a:r>
              <a:rPr lang="es-US" i="1" dirty="0"/>
              <a:t>Conocido como el procesador mas potente del mundo.</a:t>
            </a:r>
          </a:p>
          <a:p>
            <a:pPr algn="just"/>
            <a:endParaRPr lang="es-US" b="1" i="1" dirty="0"/>
          </a:p>
          <a:p>
            <a:pPr algn="just"/>
            <a:endParaRPr lang="es-US" b="1" i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C12F342-7C12-4471-AE21-06A01112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283" y="1841919"/>
            <a:ext cx="3087264" cy="31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8395F-A9EF-D441-9A89-54DD681A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0435"/>
            <a:ext cx="9603275" cy="1080655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br>
              <a:rPr lang="es-US" dirty="0"/>
            </a:br>
            <a:r>
              <a:rPr lang="es-U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FF4E7-03B1-A94A-BF0E-1A0D7F05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207185" cy="3793941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s-US" b="1" dirty="0"/>
              <a:t>Encapsulado:  </a:t>
            </a:r>
            <a:r>
              <a:rPr lang="es-US" dirty="0"/>
              <a:t>cubierta cerámica que recubre el silicio y lo protege de los agentes externos.</a:t>
            </a:r>
          </a:p>
          <a:p>
            <a:pPr algn="just"/>
            <a:r>
              <a:rPr lang="es-US" b="1" dirty="0"/>
              <a:t>Cache: </a:t>
            </a:r>
            <a:r>
              <a:rPr lang="es-US" dirty="0"/>
              <a:t>memoria disponible para el procesador, de modo que no emplee memoria RAM.</a:t>
            </a:r>
          </a:p>
          <a:p>
            <a:pPr algn="just"/>
            <a:r>
              <a:rPr lang="es-US" b="1" dirty="0"/>
              <a:t>Coprocesador matemático: </a:t>
            </a:r>
            <a:r>
              <a:rPr lang="es-US" dirty="0"/>
              <a:t>porción del microprocesador que se encarga de las operaciones lógicas y formales.</a:t>
            </a:r>
          </a:p>
          <a:p>
            <a:pPr algn="just"/>
            <a:r>
              <a:rPr lang="es-US" b="1" dirty="0"/>
              <a:t>Puertos: </a:t>
            </a:r>
            <a:r>
              <a:rPr lang="es-US" dirty="0"/>
              <a:t>conductos que permiten comunicar la información con el resto de componentes del sistema.</a:t>
            </a:r>
          </a:p>
        </p:txBody>
      </p:sp>
    </p:spTree>
    <p:extLst>
      <p:ext uri="{BB962C8B-B14F-4D97-AF65-F5344CB8AC3E}">
        <p14:creationId xmlns:p14="http://schemas.microsoft.com/office/powerpoint/2010/main" val="14922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E726-9642-5E47-A1D4-CE0846C0AFAB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dirty="0"/>
              <a:t>Velocidad de los microprocesadores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73D58-9BA8-0240-A0A3-DF80907C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990214"/>
            <a:ext cx="11074400" cy="4290514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s-US" dirty="0"/>
              <a:t>La velocidad de los microprocesadores se lo expresa en Hz (hertzios) que es la cantidad de operaciones que puede realizar en un segundo.GT</a:t>
            </a:r>
            <a:r>
              <a:rPr lang="en-US" dirty="0"/>
              <a:t>/s</a:t>
            </a:r>
            <a:endParaRPr lang="es-US" dirty="0"/>
          </a:p>
          <a:p>
            <a:pPr algn="just"/>
            <a:endParaRPr lang="es-US" dirty="0"/>
          </a:p>
          <a:p>
            <a:pPr marL="0" indent="0" algn="ctr">
              <a:buNone/>
            </a:pPr>
            <a:r>
              <a:rPr lang="es-US" b="1" dirty="0"/>
              <a:t> Velocidad de reloj y velocidad del bus del microprocesador</a:t>
            </a:r>
          </a:p>
          <a:p>
            <a:r>
              <a:rPr lang="es-US" dirty="0"/>
              <a:t>La velocidad de bus es la velocidad máxima con la que se transfieren los datos procesados en el microprocesador hacia otros periféricos como la memoria.</a:t>
            </a:r>
          </a:p>
          <a:p>
            <a:r>
              <a:rPr lang="es-US" dirty="0"/>
              <a:t>La velocidad de reloj, se refiere a la velocidad del microprocesador, es decir el tiempo que demora en procesar una instrucción por ejemplo una multiplicación.</a:t>
            </a:r>
          </a:p>
        </p:txBody>
      </p:sp>
    </p:spTree>
    <p:extLst>
      <p:ext uri="{BB962C8B-B14F-4D97-AF65-F5344CB8AC3E}">
        <p14:creationId xmlns:p14="http://schemas.microsoft.com/office/powerpoint/2010/main" val="284490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E726-9642-5E47-A1D4-CE0846C0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93320"/>
            <a:ext cx="11610110" cy="59940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dirty="0"/>
              <a:t>Arquitectura básica del microprocesador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73D58-9BA8-0240-A0A3-DF80907C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692728"/>
            <a:ext cx="11610110" cy="616527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endParaRPr lang="es-US" dirty="0"/>
          </a:p>
          <a:p>
            <a:pPr marL="457200" indent="-457200" algn="just">
              <a:buFont typeface="+mj-lt"/>
              <a:buAutoNum type="arabicPeriod"/>
            </a:pPr>
            <a:r>
              <a:rPr lang="es-US" b="1" dirty="0"/>
              <a:t>Unidad aritmética lógica</a:t>
            </a:r>
            <a:r>
              <a:rPr lang="es-US" dirty="0"/>
              <a:t>: ejecuta todas las operaciones solicitadas.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b="1" dirty="0"/>
              <a:t>Registros</a:t>
            </a:r>
            <a:r>
              <a:rPr lang="es-US" dirty="0"/>
              <a:t>: Almacena temporalmente los datos.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b="1" dirty="0"/>
              <a:t>Bloque de control: </a:t>
            </a:r>
            <a:r>
              <a:rPr lang="es-US" dirty="0"/>
              <a:t>controlan el flujo de información y el orden de ejecución del programa.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US" b="1" dirty="0"/>
              <a:t>Circuito de reloj: </a:t>
            </a:r>
            <a:r>
              <a:rPr lang="es-US" dirty="0"/>
              <a:t>sincroniza la ejecución de todas las operaciones señaladas anteriormente.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3FAC4F-E48C-4EA9-BC93-06CEC297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94" y="952154"/>
            <a:ext cx="3715268" cy="2476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543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E726-9642-5E47-A1D4-CE0846C0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93320"/>
            <a:ext cx="11610110" cy="599408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dirty="0"/>
              <a:t>32 bits  y 64 bits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73D58-9BA8-0240-A0A3-DF80907C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692728"/>
            <a:ext cx="11833478" cy="6165272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endParaRPr lang="es-US" dirty="0"/>
          </a:p>
          <a:p>
            <a:pPr algn="just"/>
            <a:r>
              <a:rPr lang="es-US" dirty="0"/>
              <a:t>32 bits no son capaces de gestionar tanta memoria RAM como los de 64.</a:t>
            </a:r>
          </a:p>
          <a:p>
            <a:pPr algn="just"/>
            <a:r>
              <a:rPr lang="es-US" dirty="0"/>
              <a:t>Un procesador de 32 bits solo puede gestionar un máximo de memoria</a:t>
            </a:r>
          </a:p>
          <a:p>
            <a:pPr marL="0" indent="0" algn="just">
              <a:buNone/>
            </a:pPr>
            <a:r>
              <a:rPr lang="es-US" dirty="0"/>
              <a:t>   RAM de 4 GB.</a:t>
            </a:r>
          </a:p>
          <a:p>
            <a:pPr algn="just"/>
            <a:r>
              <a:rPr lang="es-US" dirty="0"/>
              <a:t>Los de 64 bits soportan hasta 16 Exabytes, (16 millones de Terabytes).</a:t>
            </a:r>
          </a:p>
          <a:p>
            <a:pPr algn="just"/>
            <a:endParaRPr lang="es-US" dirty="0"/>
          </a:p>
          <a:p>
            <a:pPr algn="just"/>
            <a:endParaRPr lang="es-US" dirty="0"/>
          </a:p>
          <a:p>
            <a:pPr algn="just"/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59A367-22A9-49FF-AAEC-5DFEAF26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723" y="895536"/>
            <a:ext cx="3436060" cy="1984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EEB598-8DB4-47C9-AA83-0625CFA0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528" y="3365596"/>
            <a:ext cx="82879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78411"/>
            <a:ext cx="9603275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Función de un microprocesador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588655"/>
            <a:ext cx="9689173" cy="4027054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pPr algn="just"/>
            <a:endParaRPr lang="es-US" sz="2300" dirty="0"/>
          </a:p>
          <a:p>
            <a:pPr algn="just"/>
            <a:r>
              <a:rPr lang="es-US" sz="2300" dirty="0"/>
              <a:t>Recibir datos y ejecutar instrucciones.</a:t>
            </a:r>
          </a:p>
          <a:p>
            <a:pPr algn="just"/>
            <a:r>
              <a:rPr lang="es-US" sz="2300" dirty="0"/>
              <a:t>El microprocesador recibe de primera </a:t>
            </a:r>
          </a:p>
          <a:p>
            <a:pPr marL="0" indent="0" algn="just">
              <a:buNone/>
            </a:pPr>
            <a:r>
              <a:rPr lang="es-US" sz="2300" dirty="0"/>
              <a:t>   fuente la instrucción de la memoria principal.</a:t>
            </a:r>
          </a:p>
          <a:p>
            <a:pPr algn="just"/>
            <a:r>
              <a:rPr lang="es-US" sz="2300" dirty="0"/>
              <a:t>Facilita el desarrollo de miles de cálculos de </a:t>
            </a:r>
          </a:p>
          <a:p>
            <a:pPr marL="0" indent="0" algn="just">
              <a:buNone/>
            </a:pPr>
            <a:r>
              <a:rPr lang="es-US" sz="2300" dirty="0"/>
              <a:t>   forma instantánea.</a:t>
            </a:r>
          </a:p>
          <a:p>
            <a:pPr algn="just"/>
            <a:r>
              <a:rPr lang="es-US" sz="2300" dirty="0"/>
              <a:t>Un microprocesador moderno soporta un rango</a:t>
            </a:r>
          </a:p>
          <a:p>
            <a:pPr marL="0" indent="0" algn="just">
              <a:buNone/>
            </a:pPr>
            <a:r>
              <a:rPr lang="es-US" sz="2300" dirty="0"/>
              <a:t> de efetos multimedia.</a:t>
            </a:r>
          </a:p>
          <a:p>
            <a:pPr algn="just"/>
            <a:endParaRPr lang="es-US" sz="23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661347-DCC9-4790-8FD5-DDDB99F6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983" y="2253909"/>
            <a:ext cx="3237439" cy="2136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3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C386F-51F5-C44B-85F4-15604C96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522515"/>
            <a:ext cx="11359661" cy="653142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dirty="0"/>
              <a:t>Procesadores </a:t>
            </a:r>
            <a:r>
              <a:rPr lang="es-US" dirty="0" err="1"/>
              <a:t>intel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6810" y="1175657"/>
            <a:ext cx="11350389" cy="5304164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r>
              <a:rPr lang="es-EC" b="1" dirty="0"/>
              <a:t>GAMA BAJA</a:t>
            </a:r>
          </a:p>
          <a:p>
            <a:r>
              <a:rPr lang="es-EC" dirty="0" err="1"/>
              <a:t>Atom</a:t>
            </a:r>
            <a:endParaRPr lang="es-EC" dirty="0"/>
          </a:p>
          <a:p>
            <a:r>
              <a:rPr lang="es-EC" dirty="0"/>
              <a:t>Celeron</a:t>
            </a:r>
          </a:p>
          <a:p>
            <a:r>
              <a:rPr lang="es-EC" dirty="0"/>
              <a:t>Pentium ( Silver, Gold).</a:t>
            </a:r>
          </a:p>
          <a:p>
            <a:endParaRPr lang="es-EC" b="1" dirty="0"/>
          </a:p>
          <a:p>
            <a:pPr marL="0" indent="0">
              <a:buNone/>
            </a:pPr>
            <a:r>
              <a:rPr lang="es-EC" b="1" dirty="0"/>
              <a:t>GAMA ALTA</a:t>
            </a:r>
          </a:p>
          <a:p>
            <a:r>
              <a:rPr lang="es-EC" dirty="0"/>
              <a:t>Core i3</a:t>
            </a:r>
          </a:p>
          <a:p>
            <a:r>
              <a:rPr lang="es-EC" dirty="0"/>
              <a:t>Core i5</a:t>
            </a:r>
          </a:p>
          <a:p>
            <a:r>
              <a:rPr lang="es-EC" dirty="0"/>
              <a:t>Core i7</a:t>
            </a:r>
          </a:p>
          <a:p>
            <a:r>
              <a:rPr lang="es-EC" dirty="0"/>
              <a:t>Core i9</a:t>
            </a:r>
          </a:p>
        </p:txBody>
      </p:sp>
      <p:pic>
        <p:nvPicPr>
          <p:cNvPr id="1026" name="Picture 2" descr="Intel y AMD - Guía práctica: Conceptos, gamas, arquitecturas, nomenclaturas  y más - TecnoTrono">
            <a:extLst>
              <a:ext uri="{FF2B5EF4-FFF2-40B4-BE49-F238E27FC236}">
                <a16:creationId xmlns:a16="http://schemas.microsoft.com/office/drawing/2014/main" id="{F21A50F1-6E44-4378-83E9-C3F9D0B0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1" y="2042612"/>
            <a:ext cx="4478694" cy="3015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04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Intel gama baja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algn="just"/>
            <a:endParaRPr lang="es-US" sz="1800" dirty="0"/>
          </a:p>
          <a:p>
            <a:pPr marL="0" indent="0" algn="ctr">
              <a:buNone/>
            </a:pPr>
            <a:r>
              <a:rPr lang="es-US" sz="2300" b="1" dirty="0"/>
              <a:t>         INTEL CELERON</a:t>
            </a:r>
          </a:p>
          <a:p>
            <a:pPr algn="just"/>
            <a:r>
              <a:rPr lang="es-US" sz="2300" dirty="0"/>
              <a:t>Diseñados para equipos de bajo consumo.</a:t>
            </a:r>
          </a:p>
          <a:p>
            <a:pPr algn="just"/>
            <a:r>
              <a:rPr lang="es-US" sz="2300" dirty="0"/>
              <a:t>Operaciones de ofimática o consumo multimedia.</a:t>
            </a:r>
          </a:p>
          <a:p>
            <a:pPr algn="just"/>
            <a:r>
              <a:rPr lang="es-US" sz="2300" dirty="0"/>
              <a:t>Navegar por internet y realizar tareas básicas.</a:t>
            </a:r>
          </a:p>
          <a:p>
            <a:pPr algn="just"/>
            <a:r>
              <a:rPr lang="es-US" sz="2300" dirty="0"/>
              <a:t>Equipados con 2 núcleos  y 2MB de memoria cache.</a:t>
            </a:r>
          </a:p>
          <a:p>
            <a:pPr algn="just"/>
            <a:endParaRPr lang="es-US" sz="2300" dirty="0"/>
          </a:p>
          <a:p>
            <a:pPr marL="0" indent="0" algn="ctr">
              <a:buNone/>
            </a:pPr>
            <a:r>
              <a:rPr lang="es-US" sz="2300" b="1" dirty="0"/>
              <a:t>INTEL PENTIUM</a:t>
            </a:r>
          </a:p>
          <a:p>
            <a:r>
              <a:rPr lang="es-US" sz="2300" dirty="0"/>
              <a:t>Procesadores de 2 núcleos físicos y 4 hilos.</a:t>
            </a:r>
          </a:p>
          <a:p>
            <a:r>
              <a:rPr lang="es-US" sz="2300" dirty="0"/>
              <a:t>Se pueden incorporar tarjetas de video al ordenador.</a:t>
            </a:r>
          </a:p>
          <a:p>
            <a:r>
              <a:rPr lang="es-US" sz="2300" dirty="0"/>
              <a:t>Se pueden utilizar para computadores </a:t>
            </a:r>
            <a:r>
              <a:rPr lang="es-US" sz="2300" dirty="0" err="1"/>
              <a:t>gaming</a:t>
            </a:r>
            <a:r>
              <a:rPr lang="es-US" sz="2300" dirty="0"/>
              <a:t>, pero no tienen</a:t>
            </a:r>
          </a:p>
          <a:p>
            <a:pPr marL="0" indent="0">
              <a:buNone/>
            </a:pPr>
            <a:r>
              <a:rPr lang="es-US" sz="2300" dirty="0"/>
              <a:t>   un buen desempeño</a:t>
            </a:r>
          </a:p>
          <a:p>
            <a:endParaRPr lang="es-US" sz="2300" b="1" dirty="0"/>
          </a:p>
          <a:p>
            <a:pPr algn="just"/>
            <a:endParaRPr lang="es-US" sz="23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CA2EA0-E52D-4E52-B04A-5C484D178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96" y="1603133"/>
            <a:ext cx="1832251" cy="18258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99AE28-63F6-4171-86B1-31F5FDB95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416" y="4794504"/>
            <a:ext cx="1839442" cy="18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78B2-4F68-FE4F-85A7-0EA84588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4" y="27698"/>
            <a:ext cx="11914908" cy="63635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s-US" b="1" dirty="0">
                <a:latin typeface="Bahnschrift Light SemiCondensed" panose="020B0502040204020203" pitchFamily="34" charset="0"/>
              </a:rPr>
              <a:t>Procesadores Intel gama Alta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AD9B0-41F7-6142-84F0-30B7DA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664052"/>
            <a:ext cx="11914908" cy="6193948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US" sz="2300" b="1" dirty="0"/>
              <a:t>    INTEL CORE I3</a:t>
            </a:r>
          </a:p>
          <a:p>
            <a:pPr algn="just"/>
            <a:r>
              <a:rPr lang="es-US" sz="2300" dirty="0"/>
              <a:t>Diseñados para equipos de alto consumo.</a:t>
            </a:r>
          </a:p>
          <a:p>
            <a:pPr algn="just"/>
            <a:r>
              <a:rPr lang="es-US" sz="2300" dirty="0"/>
              <a:t>Permite implementar tarjetas de video de gama alta.</a:t>
            </a:r>
          </a:p>
          <a:p>
            <a:pPr algn="just"/>
            <a:r>
              <a:rPr lang="es-US" sz="2300" dirty="0"/>
              <a:t>Puede poseer virtualización dependiendo de la generación del procesador.</a:t>
            </a:r>
          </a:p>
          <a:p>
            <a:pPr algn="just"/>
            <a:r>
              <a:rPr lang="es-US" sz="2300" dirty="0"/>
              <a:t>En los procesadores mas desarrollados (8va) podemos encontrar hasta </a:t>
            </a:r>
          </a:p>
          <a:p>
            <a:pPr marL="0" indent="0" algn="just">
              <a:buNone/>
            </a:pPr>
            <a:r>
              <a:rPr lang="es-US" sz="2300" dirty="0"/>
              <a:t>    4 núcleos y 4 hilos.</a:t>
            </a:r>
          </a:p>
          <a:p>
            <a:pPr algn="just"/>
            <a:r>
              <a:rPr lang="es-US" sz="2300" dirty="0"/>
              <a:t>Memoria cache hasta 6MB y 4GHz.</a:t>
            </a:r>
          </a:p>
          <a:p>
            <a:pPr marL="0" indent="0" algn="ctr">
              <a:buNone/>
            </a:pPr>
            <a:r>
              <a:rPr lang="es-US" sz="2300" b="1" dirty="0"/>
              <a:t>INTEL CORE I5</a:t>
            </a:r>
          </a:p>
          <a:p>
            <a:r>
              <a:rPr lang="es-US" sz="2300" dirty="0"/>
              <a:t>En su versión mas desarrollada (8va) podemos encontrar hasta 6 núcleos</a:t>
            </a:r>
          </a:p>
          <a:p>
            <a:pPr marL="0" indent="0">
              <a:buNone/>
            </a:pPr>
            <a:r>
              <a:rPr lang="es-US" sz="2300" dirty="0"/>
              <a:t> y 6 hilos de trabajo.</a:t>
            </a:r>
          </a:p>
          <a:p>
            <a:r>
              <a:rPr lang="es-US" sz="2300" dirty="0"/>
              <a:t>Poseen la tecnología turbo </a:t>
            </a:r>
            <a:r>
              <a:rPr lang="es-US" sz="2300" dirty="0" err="1"/>
              <a:t>boost</a:t>
            </a:r>
            <a:r>
              <a:rPr lang="es-US" sz="2300" dirty="0"/>
              <a:t> (4.3 GHz) para mejor el rendimiento frente a la</a:t>
            </a:r>
          </a:p>
          <a:p>
            <a:pPr marL="0" indent="0">
              <a:buNone/>
            </a:pPr>
            <a:r>
              <a:rPr lang="es-US" sz="2300" dirty="0"/>
              <a:t>   carga de trabajo.</a:t>
            </a:r>
          </a:p>
          <a:p>
            <a:r>
              <a:rPr lang="es-US" sz="2300" dirty="0"/>
              <a:t>Permite realizar ediciones de video, </a:t>
            </a:r>
            <a:r>
              <a:rPr lang="es-US" sz="2300" dirty="0" err="1"/>
              <a:t>streaming</a:t>
            </a:r>
            <a:r>
              <a:rPr lang="es-US" sz="2300" dirty="0"/>
              <a:t>.</a:t>
            </a:r>
          </a:p>
          <a:p>
            <a:r>
              <a:rPr lang="es-US" sz="2300" dirty="0"/>
              <a:t>Puede poseer la virtualización dependiendo de la generación del procesador.</a:t>
            </a:r>
          </a:p>
          <a:p>
            <a:r>
              <a:rPr lang="es-US" sz="2300" dirty="0"/>
              <a:t>Memoria cache 8MB.</a:t>
            </a:r>
          </a:p>
          <a:p>
            <a:pPr algn="just"/>
            <a:endParaRPr lang="es-US" sz="23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2C76C2-D159-47C4-8E2F-C77CB0FA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077" y="1300406"/>
            <a:ext cx="1660216" cy="21900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89BB14-C9F6-4A47-824F-403AD806D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645" y="4164071"/>
            <a:ext cx="1786596" cy="23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2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936</Words>
  <Application>Microsoft Office PowerPoint</Application>
  <PresentationFormat>Panorámica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Bahnschrift Light SemiCondensed</vt:lpstr>
      <vt:lpstr>Gill Sans MT</vt:lpstr>
      <vt:lpstr>Galería</vt:lpstr>
      <vt:lpstr> ¿Qué es un microprocesador?</vt:lpstr>
      <vt:lpstr> Características</vt:lpstr>
      <vt:lpstr>Velocidad de los microprocesadores</vt:lpstr>
      <vt:lpstr>Arquitectura básica del microprocesador</vt:lpstr>
      <vt:lpstr>32 bits  y 64 bits</vt:lpstr>
      <vt:lpstr>Función de un microprocesador</vt:lpstr>
      <vt:lpstr>Procesadores intel</vt:lpstr>
      <vt:lpstr>Procesadores Intel gama baja</vt:lpstr>
      <vt:lpstr>Procesadores Intel gama Alta</vt:lpstr>
      <vt:lpstr>Procesadores Intel gama Alta</vt:lpstr>
      <vt:lpstr>Procesadores AMD</vt:lpstr>
      <vt:lpstr>Procesadores AMD </vt:lpstr>
      <vt:lpstr>Procesadores AMD </vt:lpstr>
      <vt:lpstr>Procesadores AMD </vt:lpstr>
      <vt:lpstr> RYZEN THREADRIPPER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UML ?</dc:title>
  <dc:creator>jonnathanjose043@gmail.com</dc:creator>
  <cp:lastModifiedBy>frank carlos barrera macancela</cp:lastModifiedBy>
  <cp:revision>90</cp:revision>
  <dcterms:created xsi:type="dcterms:W3CDTF">2019-12-15T00:16:27Z</dcterms:created>
  <dcterms:modified xsi:type="dcterms:W3CDTF">2023-04-06T08:08:40Z</dcterms:modified>
</cp:coreProperties>
</file>