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2" r:id="rId13"/>
    <p:sldId id="266" r:id="rId14"/>
    <p:sldId id="267" r:id="rId15"/>
    <p:sldId id="263" r:id="rId16"/>
    <p:sldId id="268" r:id="rId1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A73-6791-4F87-822F-339606E1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6AB27-BCD1-45AF-BEA1-9E010889D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92DB-826E-4B48-9E16-337748EB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E8895-9256-4369-BAC5-E7AAB137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1F3E4-F440-481A-B64D-B68B930D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2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F5C3-2C53-48C3-90E5-7DD68514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372EEE-48AB-4B92-A055-3DEF269C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05435-371C-4D02-B563-1A5AAB02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4CAD0-FEA3-491D-8E52-5299F632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C32AE-2A37-4BC0-9A51-937AA46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79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6F312F-626A-4F71-B442-3CD9C439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D4127-6CEA-48DF-B72E-AEFA267BD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772EC-7939-4AF6-B1D5-A3024FAA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0F093-CCF8-4727-9CC4-7648269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FB988-8C1A-4FD7-83D0-FDDA05CD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47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2B33-7223-4A88-8C7D-DD7A6F4E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1EEF0-1E51-4ACB-971A-916EE943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C42C3-51AC-4F35-844C-F3BA234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E6B54B-C043-4554-BD34-1175178B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EEC6D-1756-4602-9807-9BAAAB4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81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486AB-7F8B-41A6-8B9F-0C824F07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69093C-3F51-4676-AC26-92749919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EBE8A-8BBB-4FF0-B262-71CEA575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490CD-98EC-44EA-B303-9B2203EE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DCC4A-25E5-4A88-B623-C4A2AC2B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18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4741-4CD7-4E77-9A16-24C337BC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315A5-CA9C-4847-81F9-803606E91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DD5BD8-D974-4110-80E7-E842B5085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0250D1-E89E-4D2E-B727-80E9E0CB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914B6-6BF8-4B6A-9669-48E152DA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38AB1-89B5-48B4-9737-BE987EC1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70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303D3-EB34-4246-B201-F359376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A1917-A4A4-42D0-B2E3-C37D3ADA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EFC64-1A67-426B-9C87-7FE0D6A63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132B71-A5EE-437F-A88F-58F59DCF8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568329-D5AE-4041-9277-5E349B090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479EEA-5C2B-402E-8F6A-325D4F4C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3126CE-5FDF-444C-BE1C-71430F2A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A63A8-BAC4-415C-BB25-F1095288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62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8820F-2AAC-46B3-AFA3-C857F3FE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9F0337-D8A1-43C1-A64B-38E5F4A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1B7B75-9268-4ED3-8D9E-9ACE8EBD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298E29-8EE5-4F18-81CE-FA74FFF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90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08F5D0-DAF5-489C-A064-E39784D4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F59724-65B4-40E8-9473-2AFAE30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13F86-9D3A-4C92-A12C-1AF02EA9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73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48965-B73B-487B-BB77-5B9BAA49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12757-5D38-4C62-B904-325AB397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A979E-40E2-444D-89B0-60567F71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1C716-ABC0-4360-975C-D7BC5F09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BBAF0A-D744-457D-B019-3F472F93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74C72-2ADD-443B-B1D4-CF20EE1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859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CC773-4590-422D-851B-8BD8F8EB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9886C0-7DF8-4583-A9D1-F34C5CB72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85BED-0BDC-4628-B20B-3F9BA0B2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9BA2BF-14B3-4EB4-A6E9-D20FD9D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FF6E4-CE3E-4497-98B1-417DFB7E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00F29-B4D0-42A5-A61F-66DBC683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88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F74A8B-D328-4393-8360-CFAF609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08AE1-0BA7-4A94-93E3-C8E212B5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6DE17-7866-496E-A81B-0C9C9D07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CD5E-7C6F-4473-A3C2-9AC584DBAFEE}" type="datetimeFigureOut">
              <a:rPr lang="es-419" smtClean="0"/>
              <a:t>5/3/2022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5DFD5-6576-4900-BA56-6681C492F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234F5-7E22-4E8C-B349-57388A9C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67C3-5560-4D51-8576-0ABD4E80AC7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94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ataka.com/basics/vga-dvi-hdmi-displayport-usb-c-como-saber-que-cable-para-monitor-necesit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fesionalreview.com/wp-content/uploads/2019/01/La-monstruosa-RTX-2080-Ti-KUDAN-reaparece-en-nuevas-im%C3%A1genes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1DBBC-B175-491C-B6FC-7D1482C8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Tarjeta Gráfica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E1B52-DE9A-4667-BB95-99E345C5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4351338"/>
          </a:xfrm>
        </p:spPr>
        <p:txBody>
          <a:bodyPr/>
          <a:lstStyle/>
          <a:p>
            <a:pPr algn="just"/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La tarjeta gráfica o tarjeta de vídeo de un componente que viene integrado en la placa base del PC o se instala a parte para ampliar sus capacidades. </a:t>
            </a:r>
          </a:p>
          <a:p>
            <a:pPr algn="just"/>
            <a:r>
              <a:rPr lang="es-419" b="1" i="0" dirty="0">
                <a:solidFill>
                  <a:srgbClr val="333333"/>
                </a:solidFill>
                <a:effectLst/>
                <a:latin typeface="Charter"/>
              </a:rPr>
              <a:t>Está dedicada al procesamiento de datos relacionados con el vídeo y las imágenes</a:t>
            </a: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 que se están reproduciendo en el ordenador.</a:t>
            </a:r>
            <a:endParaRPr lang="es-419" dirty="0"/>
          </a:p>
        </p:txBody>
      </p:sp>
      <p:pic>
        <p:nvPicPr>
          <p:cNvPr id="2052" name="Picture 4" descr="NVIDIA T1200 Laptop GPU GPU - Benchmarks and Specs - NotebookCheck.net Tech">
            <a:extLst>
              <a:ext uri="{FF2B5EF4-FFF2-40B4-BE49-F238E27FC236}">
                <a16:creationId xmlns:a16="http://schemas.microsoft.com/office/drawing/2014/main" id="{0FA39FBB-90D5-41FB-B846-1B42C3A6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6" y="3908494"/>
            <a:ext cx="4260576" cy="25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nta &amp;gt; tarjeta grafica dedicada nvidia &amp;gt; en stock">
            <a:extLst>
              <a:ext uri="{FF2B5EF4-FFF2-40B4-BE49-F238E27FC236}">
                <a16:creationId xmlns:a16="http://schemas.microsoft.com/office/drawing/2014/main" id="{15ADB34C-18AC-4B06-813E-DC301B82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70" y="3908495"/>
            <a:ext cx="4528930" cy="25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E19C270-197B-4E97-A2A9-EA3CCFF138AF}"/>
              </a:ext>
            </a:extLst>
          </p:cNvPr>
          <p:cNvSpPr/>
          <p:nvPr/>
        </p:nvSpPr>
        <p:spPr>
          <a:xfrm>
            <a:off x="0" y="3656737"/>
            <a:ext cx="2941982" cy="10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GPU-INTEGRADA</a:t>
            </a:r>
          </a:p>
          <a:p>
            <a:pPr algn="ctr"/>
            <a:r>
              <a:rPr lang="es-419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Unidad de Procesamiento de Gráficos</a:t>
            </a:r>
            <a:endParaRPr lang="es-419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AE8574-37B0-4734-AB13-5C98AF63C74D}"/>
              </a:ext>
            </a:extLst>
          </p:cNvPr>
          <p:cNvSpPr/>
          <p:nvPr/>
        </p:nvSpPr>
        <p:spPr>
          <a:xfrm>
            <a:off x="5353879" y="3656736"/>
            <a:ext cx="2941982" cy="10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GPU-DEDICADA</a:t>
            </a:r>
          </a:p>
          <a:p>
            <a:pPr algn="ctr"/>
            <a:r>
              <a:rPr lang="es-419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Unidad de Procesamiento de Gráficos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29500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DE2E9-BCBD-4EB0-BB75-F1A09AE0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Poppins"/>
              </a:rPr>
              <a:t>Mejores tarjetas gráficas de Gama Media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1EF9E-81A1-4CCF-906D-4E930388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515600" cy="4351338"/>
          </a:xfrm>
        </p:spPr>
        <p:txBody>
          <a:bodyPr/>
          <a:lstStyle/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La gama media vendrá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protagonizada por las RTX 3060 Ti y pronto las RTX 3060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de </a:t>
            </a:r>
            <a:r>
              <a:rPr lang="es-419" b="0" i="0" dirty="0" err="1">
                <a:solidFill>
                  <a:srgbClr val="2C2F34"/>
                </a:solidFill>
                <a:effectLst/>
                <a:latin typeface="-apple-system"/>
              </a:rPr>
              <a:t>Nvidia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 junto a la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Radeon RX 6700 XT de AMD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945E1-6254-4B8A-B61B-894844A6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523520"/>
            <a:ext cx="951680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086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DC5E-0232-4584-97C1-7299418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Poppins"/>
              </a:rPr>
              <a:t>Mejores tarjetas gráficas de Gama baja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70F69-789A-4138-B025-E754600A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En la gama baja nos encontramos con tarjetas gráficas que nos van a permitir disfrutar de nuestros videojuegos a una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calidad gráfica aceptable y a resolución 1080p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DA6D57-238D-4B0C-8D46-F08DD1A2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631306"/>
            <a:ext cx="945964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4452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3F262-4946-475B-A4B6-C8DE3A26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Conformación interna de una tarjeta gráfica</a:t>
            </a:r>
            <a:endParaRPr lang="es-419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F96CA-98EE-4A52-A1F9-F1603485F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333333"/>
                </a:solidFill>
                <a:effectLst/>
                <a:latin typeface="Charter"/>
              </a:rPr>
              <a:t>El corazón de la tarjeta gráfica es la GPU</a:t>
            </a: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 o </a:t>
            </a:r>
            <a:r>
              <a:rPr lang="es-419" b="0" i="1" dirty="0">
                <a:solidFill>
                  <a:srgbClr val="333333"/>
                </a:solidFill>
                <a:effectLst/>
                <a:latin typeface="Charter"/>
              </a:rPr>
              <a:t>Unidad de procesamiento gráfico</a:t>
            </a: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, un circuito muy complejo que integra varios miles de millones de transistores diminutos y varios núcleos que tienen capacidad de procesamiento independiente.</a:t>
            </a:r>
          </a:p>
          <a:p>
            <a:endParaRPr lang="es-419" dirty="0">
              <a:solidFill>
                <a:srgbClr val="333333"/>
              </a:solidFill>
              <a:latin typeface="Charter"/>
            </a:endParaRPr>
          </a:p>
          <a:p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De la cantidad y capacidad de estos núcleos dependerá la potencia</a:t>
            </a:r>
          </a:p>
          <a:p>
            <a:endParaRPr lang="es-419" dirty="0">
              <a:solidFill>
                <a:srgbClr val="333333"/>
              </a:solidFill>
              <a:latin typeface="Charter"/>
            </a:endParaRPr>
          </a:p>
          <a:p>
            <a:r>
              <a:rPr lang="es-419" dirty="0">
                <a:solidFill>
                  <a:srgbClr val="333333"/>
                </a:solidFill>
                <a:latin typeface="Charter"/>
              </a:rPr>
              <a:t>P</a:t>
            </a: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ara generar los gráficos que ves en el ordenador.</a:t>
            </a:r>
            <a:endParaRPr lang="es-419" dirty="0"/>
          </a:p>
        </p:txBody>
      </p:sp>
      <p:pic>
        <p:nvPicPr>
          <p:cNvPr id="4098" name="Picture 2" descr="Fondos de Pantalla 1366x768 Técnica fantástico Battleborn Robot Juegos 3D  Gráficos Fantasía descargar imagenes">
            <a:extLst>
              <a:ext uri="{FF2B5EF4-FFF2-40B4-BE49-F238E27FC236}">
                <a16:creationId xmlns:a16="http://schemas.microsoft.com/office/drawing/2014/main" id="{03EFE492-611D-44FA-A753-B44689F1E19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 bwMode="auto">
          <a:xfrm>
            <a:off x="6546574" y="987426"/>
            <a:ext cx="3932237" cy="31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tos son los comentarios que compartieron los analistas de Famitsu tras  probar Sonic Forces - Nintenderos - Nintendo Switch, Switch Lite">
            <a:extLst>
              <a:ext uri="{FF2B5EF4-FFF2-40B4-BE49-F238E27FC236}">
                <a16:creationId xmlns:a16="http://schemas.microsoft.com/office/drawing/2014/main" id="{279CEA52-CB2B-451B-BF58-1D0461CC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58" y="4316895"/>
            <a:ext cx="3932236" cy="221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32398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82B95E3-0CC2-485F-B253-2B5F39F6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855"/>
            <a:ext cx="9144000" cy="397820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Así como los procesadores centrales de los ordenadores, las CPU, están diseñados con pocos núcleos pero altas frecuencias de reloj,</a:t>
            </a:r>
          </a:p>
          <a:p>
            <a:pPr marL="457200" indent="-457200" algn="just">
              <a:buFont typeface="+mj-lt"/>
              <a:buAutoNum type="arabicParenR"/>
            </a:pPr>
            <a:endParaRPr lang="es-419" dirty="0">
              <a:solidFill>
                <a:srgbClr val="333333"/>
              </a:solidFill>
              <a:latin typeface="Charter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Las GPU tienden al concepto opuesto, contando con grandes cantidades en núcleos con frecuencias de reloj relativamente bajas.</a:t>
            </a:r>
          </a:p>
          <a:p>
            <a:pPr marL="457200" indent="-457200" algn="just">
              <a:buFont typeface="+mj-lt"/>
              <a:buAutoNum type="arabicParenR"/>
            </a:pPr>
            <a:endParaRPr lang="es-419" dirty="0">
              <a:solidFill>
                <a:srgbClr val="333333"/>
              </a:solidFill>
              <a:latin typeface="Charter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La mayoría de los núcleos se dirigen al procesamiento de vértices y de píxeles.</a:t>
            </a:r>
            <a:endParaRPr lang="es-419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47B69FB-8F75-497A-AF7F-A2122FB9CFB6}"/>
              </a:ext>
            </a:extLst>
          </p:cNvPr>
          <p:cNvSpPr txBox="1">
            <a:spLocks/>
          </p:cNvSpPr>
          <p:nvPr/>
        </p:nvSpPr>
        <p:spPr>
          <a:xfrm>
            <a:off x="1524000" y="689112"/>
            <a:ext cx="9144000" cy="1368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b="1" dirty="0"/>
              <a:t>Conformación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37911496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2269A-5325-4E66-B50E-95AF2E18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Luego tienes </a:t>
            </a:r>
            <a:r>
              <a:rPr lang="es-419" sz="2400" b="1" i="0" dirty="0">
                <a:solidFill>
                  <a:srgbClr val="333333"/>
                </a:solidFill>
                <a:effectLst/>
                <a:latin typeface="Charter"/>
              </a:rPr>
              <a:t>la memoria gráfica de acceso aleatorio o </a:t>
            </a:r>
            <a:r>
              <a:rPr lang="es-419" sz="2400" b="1" i="1" dirty="0">
                <a:solidFill>
                  <a:srgbClr val="333333"/>
                </a:solidFill>
                <a:effectLst/>
                <a:latin typeface="Charter"/>
              </a:rPr>
              <a:t>GRAM</a:t>
            </a: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, que son chips de memoria que almacenan y transportan información entre sí.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s-419" sz="2400" dirty="0">
              <a:solidFill>
                <a:srgbClr val="333333"/>
              </a:solidFill>
              <a:latin typeface="Charter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luego tienes el </a:t>
            </a:r>
            <a:r>
              <a:rPr lang="es-419" sz="2400" b="1" i="0" dirty="0">
                <a:solidFill>
                  <a:srgbClr val="333333"/>
                </a:solidFill>
                <a:effectLst/>
                <a:latin typeface="Charter"/>
              </a:rPr>
              <a:t>convertidor digital-analógico de memoria de acceso aleatorio</a:t>
            </a: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, también conocido como RAMDAC. </a:t>
            </a:r>
            <a:r>
              <a:rPr lang="es-419" sz="2400" dirty="0">
                <a:solidFill>
                  <a:srgbClr val="333333"/>
                </a:solidFill>
                <a:latin typeface="Charter"/>
              </a:rPr>
              <a:t>S</a:t>
            </a: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e encarga de coger las señales digitales que genera la tarjeta gráfica y convertirlas en un tipo de señal que puede interpretar el monitor.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s-419" sz="2400" dirty="0">
              <a:solidFill>
                <a:srgbClr val="333333"/>
              </a:solidFill>
              <a:latin typeface="Charter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las tarjetas gráficas más potentes </a:t>
            </a:r>
            <a:r>
              <a:rPr lang="es-419" sz="2400" b="1" i="0" dirty="0">
                <a:solidFill>
                  <a:srgbClr val="333333"/>
                </a:solidFill>
                <a:effectLst/>
                <a:latin typeface="Charter"/>
              </a:rPr>
              <a:t>también suelen incluir sus 	propios ventiladores integrados</a:t>
            </a:r>
            <a:r>
              <a:rPr lang="es-419" sz="2400" b="0" i="0" dirty="0">
                <a:solidFill>
                  <a:srgbClr val="333333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AA2261-AA70-4E5D-AA5D-B0BD1A25DA35}"/>
              </a:ext>
            </a:extLst>
          </p:cNvPr>
          <p:cNvSpPr txBox="1">
            <a:spLocks/>
          </p:cNvSpPr>
          <p:nvPr/>
        </p:nvSpPr>
        <p:spPr>
          <a:xfrm>
            <a:off x="1524000" y="689112"/>
            <a:ext cx="9144000" cy="1368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b="1" dirty="0"/>
              <a:t>Conformación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70501044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F35D496-46A7-432D-9BDB-561A7112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92356"/>
            <a:ext cx="10515600" cy="1274210"/>
          </a:xfrm>
        </p:spPr>
        <p:txBody>
          <a:bodyPr>
            <a:normAutofit fontScale="90000"/>
          </a:bodyPr>
          <a:lstStyle/>
          <a:p>
            <a:b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</a:br>
            <a:b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</a:br>
            <a:b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</a:br>
            <a:r>
              <a:rPr lang="es-419" sz="2700" b="0" i="0" dirty="0">
                <a:solidFill>
                  <a:srgbClr val="333333"/>
                </a:solidFill>
                <a:effectLst/>
                <a:latin typeface="Charter"/>
              </a:rPr>
              <a:t>Las tarjetas gráficas obtienen esos datos que le envía el procesador del ordenador, y los transforma en información visual, lo que quiere decir que coge datos que son unos y ceros y los convierte en imágenes.</a:t>
            </a:r>
            <a:b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</a:br>
            <a: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  <a:t> </a:t>
            </a:r>
            <a:br>
              <a:rPr lang="es-419" sz="2200" b="0" i="0" dirty="0">
                <a:solidFill>
                  <a:srgbClr val="333333"/>
                </a:solidFill>
                <a:effectLst/>
                <a:latin typeface="Charter"/>
              </a:rPr>
            </a:br>
            <a:br>
              <a:rPr lang="es-419" b="0" i="0" dirty="0">
                <a:solidFill>
                  <a:srgbClr val="333333"/>
                </a:solidFill>
                <a:effectLst/>
                <a:latin typeface="Charter"/>
              </a:rPr>
            </a:br>
            <a:endParaRPr lang="es-419" dirty="0"/>
          </a:p>
        </p:txBody>
      </p:sp>
      <p:pic>
        <p:nvPicPr>
          <p:cNvPr id="12" name="Picture 2" descr="Viviendo la vida (casi) sin interfaz gráfica: así trabajan los linuxeros  que ven todo dentro de una consola en modo texto">
            <a:extLst>
              <a:ext uri="{FF2B5EF4-FFF2-40B4-BE49-F238E27FC236}">
                <a16:creationId xmlns:a16="http://schemas.microsoft.com/office/drawing/2014/main" id="{6F1DB9FC-BBAD-4897-B845-559AAE2460C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41983"/>
            <a:ext cx="4657725" cy="30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eek para principiantes: ¿Necesito una tarjeta gráfica en mi PC? - Blog">
            <a:extLst>
              <a:ext uri="{FF2B5EF4-FFF2-40B4-BE49-F238E27FC236}">
                <a16:creationId xmlns:a16="http://schemas.microsoft.com/office/drawing/2014/main" id="{0A04AE72-8037-4E48-812A-6114D4121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6" y="2941983"/>
            <a:ext cx="4733923" cy="29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A432579-A8A9-4503-9E4F-A9785001952B}"/>
              </a:ext>
            </a:extLst>
          </p:cNvPr>
          <p:cNvSpPr txBox="1">
            <a:spLocks/>
          </p:cNvSpPr>
          <p:nvPr/>
        </p:nvSpPr>
        <p:spPr>
          <a:xfrm>
            <a:off x="1524000" y="241917"/>
            <a:ext cx="9144000" cy="1368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b="1" dirty="0"/>
              <a:t>Funcionamiento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361645496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2269A-5325-4E66-B50E-95AF2E18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b="0" i="0" dirty="0">
                <a:solidFill>
                  <a:srgbClr val="333333"/>
                </a:solidFill>
                <a:effectLst/>
                <a:latin typeface="Charter"/>
              </a:rPr>
              <a:t>	</a:t>
            </a:r>
            <a:endParaRPr lang="es-419" dirty="0">
              <a:solidFill>
                <a:srgbClr val="333333"/>
              </a:solidFill>
              <a:latin typeface="Charter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AA2261-AA70-4E5D-AA5D-B0BD1A25DA35}"/>
              </a:ext>
            </a:extLst>
          </p:cNvPr>
          <p:cNvSpPr txBox="1">
            <a:spLocks/>
          </p:cNvSpPr>
          <p:nvPr/>
        </p:nvSpPr>
        <p:spPr>
          <a:xfrm>
            <a:off x="1524000" y="689112"/>
            <a:ext cx="9144000" cy="1368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b="1" dirty="0"/>
              <a:t>Funcionamiento</a:t>
            </a:r>
            <a:endParaRPr lang="es-419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46B68F-84D8-4752-99D2-82A9500CCF84}"/>
              </a:ext>
            </a:extLst>
          </p:cNvPr>
          <p:cNvSpPr txBox="1"/>
          <p:nvPr/>
        </p:nvSpPr>
        <p:spPr>
          <a:xfrm>
            <a:off x="1524000" y="2057399"/>
            <a:ext cx="9144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2000" b="0" i="0" dirty="0">
                <a:solidFill>
                  <a:srgbClr val="333333"/>
                </a:solidFill>
                <a:effectLst/>
                <a:latin typeface="Charter"/>
              </a:rPr>
              <a:t>Primero se realiza el procesamiento de vértices, que obtiene la información de vértices calculada por la CPU y procesa su ordenamiento espacial, su rotación, y qué segmentos de estos serán visibles gráficamente.</a:t>
            </a:r>
          </a:p>
          <a:p>
            <a:pPr algn="just"/>
            <a:endParaRPr lang="es-419" sz="2000" dirty="0">
              <a:solidFill>
                <a:srgbClr val="333333"/>
              </a:solidFill>
              <a:latin typeface="Charter"/>
            </a:endParaRPr>
          </a:p>
          <a:p>
            <a:pPr algn="just"/>
            <a:r>
              <a:rPr lang="es-419" sz="2000" b="0" i="0" dirty="0">
                <a:solidFill>
                  <a:srgbClr val="333333"/>
                </a:solidFill>
                <a:effectLst/>
                <a:latin typeface="Charter"/>
              </a:rPr>
              <a:t>Y a continuación, se pasa al procesamiento de los píxeles, es el proceso más complejo y pesado, y donde se aplican las capas de gráficos necesarias y los efectos que se necesiten para crear las texturas complejas y gráficos realistas que luego debes ver en pantalla.</a:t>
            </a:r>
          </a:p>
          <a:p>
            <a:pPr algn="just"/>
            <a:endParaRPr lang="es-419" sz="2000" dirty="0">
              <a:solidFill>
                <a:srgbClr val="333333"/>
              </a:solidFill>
              <a:latin typeface="Charter"/>
            </a:endParaRPr>
          </a:p>
          <a:p>
            <a:pPr algn="just"/>
            <a:r>
              <a:rPr lang="es-419" sz="2000" b="0" i="0" dirty="0">
                <a:solidFill>
                  <a:srgbClr val="333333"/>
                </a:solidFill>
                <a:effectLst/>
                <a:latin typeface="Charter"/>
              </a:rPr>
              <a:t>la tarjeta gráfica envía la información al monitor. Para esto se pueden utilizar diferentes tipos de salidas, como las </a:t>
            </a:r>
            <a:r>
              <a:rPr lang="es-419" sz="2000" b="0" i="0" u="sng" dirty="0">
                <a:solidFill>
                  <a:srgbClr val="378708"/>
                </a:solidFill>
                <a:effectLst/>
                <a:latin typeface="Charter"/>
                <a:hlinkClick r:id="rId2"/>
              </a:rPr>
              <a:t>VGA, DVI, HDMI, DisplayPort o USB-C</a:t>
            </a:r>
            <a:r>
              <a:rPr lang="es-419" sz="2000" b="0" i="0" u="sng" dirty="0">
                <a:solidFill>
                  <a:srgbClr val="333333"/>
                </a:solidFill>
                <a:effectLst/>
                <a:latin typeface="Charter"/>
              </a:rPr>
              <a:t>.</a:t>
            </a:r>
            <a:endParaRPr lang="es-419" sz="2000" u="sng" dirty="0"/>
          </a:p>
        </p:txBody>
      </p:sp>
    </p:spTree>
    <p:extLst>
      <p:ext uri="{BB962C8B-B14F-4D97-AF65-F5344CB8AC3E}">
        <p14:creationId xmlns:p14="http://schemas.microsoft.com/office/powerpoint/2010/main" val="359825573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CE3C5-D485-412D-AE5E-8BB12A6F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70617-7C21-4C94-8475-B6C0DE0F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es-419" b="1" dirty="0">
                <a:solidFill>
                  <a:srgbClr val="2C2F34"/>
                </a:solidFill>
                <a:latin typeface="-apple-system"/>
              </a:rPr>
              <a:t>T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arjetas gráficas integradas: </a:t>
            </a:r>
            <a:r>
              <a:rPr lang="es-419" i="0" dirty="0">
                <a:solidFill>
                  <a:srgbClr val="2C2F34"/>
                </a:solidFill>
                <a:effectLst/>
                <a:latin typeface="-apple-system"/>
              </a:rPr>
              <a:t>N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o existirá una tarjeta conectada a las ranuras PCI, sino que tendremos un conector DisplayPort o HDMI directamente saliendo de nuestra placa base.</a:t>
            </a:r>
          </a:p>
          <a:p>
            <a:endParaRPr lang="es-419" dirty="0">
              <a:solidFill>
                <a:srgbClr val="2C2F34"/>
              </a:solidFill>
              <a:latin typeface="-apple-system"/>
            </a:endParaRPr>
          </a:p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Tarjeta gráfica dedicada: 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se compran de forma independiente y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se conectan a una ranura PCI Express.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5196456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5E453-7953-4852-BB1D-F8EED15C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GPU INTEGRADAS &amp; GPU DEDICADAS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9EA55-E693-4238-93C6-4EFBF5DA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Las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tarjetas gráficas integradas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</a:p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Más baratas, lo que a su vez conduce a un ordenador menos costoso. También disipan mucho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menos calor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que las GPU dedicadas y, por lo tanto, permiten máquinas compactas con sistemas de refrigeración relativamente pequeños.</a:t>
            </a:r>
          </a:p>
          <a:p>
            <a:pPr algn="just"/>
            <a:endParaRPr lang="es-419" dirty="0">
              <a:solidFill>
                <a:srgbClr val="2C2F34"/>
              </a:solidFill>
              <a:latin typeface="-apple-system"/>
            </a:endParaRPr>
          </a:p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Las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 GPU integradas son perfectas para tareas casuales como ver vídeos y procesar documentos gráficos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090754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51EDB-744E-4CEF-8543-6E25DA3B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GPU INTEGRADAS &amp; GPU DEDICADAS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A787-615A-4D4A-AC43-0DEC388E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Las unidades dedicadas o discretas</a:t>
            </a:r>
          </a:p>
          <a:p>
            <a:pPr algn="just"/>
            <a:r>
              <a:rPr lang="es-419" dirty="0">
                <a:solidFill>
                  <a:srgbClr val="2C2F34"/>
                </a:solidFill>
                <a:latin typeface="-apple-system"/>
              </a:rPr>
              <a:t>V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ienen con su propia memoria de vídeo, que es usada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de manera exclusiva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para el procesamiento gráfico. </a:t>
            </a:r>
          </a:p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Esta memoria de vídeo dedicada, o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VRAM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, no solo es más rápida que la RAM del sistema, sino que también deja a la RAM libre para otras funciones.</a:t>
            </a:r>
          </a:p>
          <a:p>
            <a:pPr algn="just"/>
            <a:endParaRPr lang="es-419" dirty="0">
              <a:solidFill>
                <a:srgbClr val="2C2F34"/>
              </a:solidFill>
              <a:latin typeface="-apple-system"/>
            </a:endParaRPr>
          </a:p>
          <a:p>
            <a:pPr algn="just"/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Es decir, las tarjetas gráficas de gran alcance cuestan más y requieren fuentes de alimentación y sistemas de refrigeración elaborados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265522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C1984-FD1B-4922-BBD4-CEF2D6CE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Tres tipos de memorias gráficas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D886F-EA5A-4ACF-8698-CF7F9E37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b="1" i="0" u="sng" dirty="0">
                <a:solidFill>
                  <a:srgbClr val="2C2F34"/>
                </a:solidFill>
                <a:effectLst/>
                <a:latin typeface="-apple-system"/>
              </a:rPr>
              <a:t>Memoria GDDR6 y GDDR6X</a:t>
            </a:r>
          </a:p>
          <a:p>
            <a:r>
              <a:rPr lang="es-419" sz="2400" i="0" dirty="0">
                <a:solidFill>
                  <a:srgbClr val="2C2F34"/>
                </a:solidFill>
                <a:effectLst/>
                <a:latin typeface="-apple-system"/>
              </a:rPr>
              <a:t>Esta es la memoria más rápida que existe actualmente, la implementan las tarjetas gráficas de arquitectura Turing de </a:t>
            </a:r>
            <a:r>
              <a:rPr lang="es-419" sz="2400" i="0" dirty="0" err="1">
                <a:solidFill>
                  <a:srgbClr val="2C2F34"/>
                </a:solidFill>
                <a:effectLst/>
                <a:latin typeface="-apple-system"/>
              </a:rPr>
              <a:t>Nvidia</a:t>
            </a:r>
            <a:r>
              <a:rPr lang="es-419" sz="240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GDDR6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 es capaz de llegar a una velocidad de nada menos que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14 Gbps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. En casi la totalidad de ocasiones solemos encontrar esta nomenclatura en lugar de los tradicionales GHz para definir a velocidad de memorias.</a:t>
            </a:r>
            <a:endParaRPr lang="es-419" sz="2400" b="1" u="sng" dirty="0">
              <a:solidFill>
                <a:srgbClr val="2C2F34"/>
              </a:solidFill>
              <a:latin typeface="-apple-system"/>
            </a:endParaRP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GDDR6X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 es una nueva evolución de </a:t>
            </a:r>
            <a:r>
              <a:rPr lang="es-419" sz="2400" b="0" i="0" dirty="0" err="1">
                <a:solidFill>
                  <a:srgbClr val="2C2F34"/>
                </a:solidFill>
                <a:effectLst/>
                <a:latin typeface="-apple-system"/>
              </a:rPr>
              <a:t>Micron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 que eleva la frecuencia a los 19,5 Gbps, implementando la tecnología PAM4. Con ella, cada celda de memoria puede trabajar con 2 bits a la vez, es decir, 4 estados distintos para duplicar el rendimiento respecto a la generación anterior.</a:t>
            </a:r>
          </a:p>
          <a:p>
            <a:pPr marL="0" indent="0">
              <a:buNone/>
            </a:pPr>
            <a:r>
              <a:rPr lang="es-419" sz="2400" b="1" u="sng" dirty="0">
                <a:solidFill>
                  <a:srgbClr val="2C2F34"/>
                </a:solidFill>
                <a:effectLst/>
                <a:latin typeface="-apple-system"/>
              </a:rPr>
              <a:t>Memoria HBM2</a:t>
            </a:r>
          </a:p>
          <a:p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Esta memoria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es la principal novedad de la arquitectura Vega de AMD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, y aunque no cuenta con velocidades tan elevadas como las GDDR, sí que tiene un ancho de bus o interfaz muchísimo mayor,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llegando hasta los 2048 bits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. Su velocidad es de aproximadamente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1,9 Gbps.</a:t>
            </a:r>
            <a:endParaRPr lang="es-419" sz="3600" b="1" i="0" u="sng" dirty="0">
              <a:solidFill>
                <a:srgbClr val="2C2F34"/>
              </a:solidFill>
              <a:effectLst/>
              <a:latin typeface="-apple-system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426544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4FA8-98FC-463B-A984-19332D0A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97"/>
            <a:ext cx="10515600" cy="1325563"/>
          </a:xfrm>
        </p:spPr>
        <p:txBody>
          <a:bodyPr/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Cantidad de memoria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A18D2-D7D5-468D-837B-B74658D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32"/>
            <a:ext cx="10515600" cy="1845227"/>
          </a:xfrm>
        </p:spPr>
        <p:txBody>
          <a:bodyPr/>
          <a:lstStyle/>
          <a:p>
            <a:r>
              <a:rPr lang="es-419" dirty="0"/>
              <a:t>Mientras más memoria tengamos instalada en una tarjeta gráfica, más datos gráficos podremos almacenar en ella.</a:t>
            </a:r>
          </a:p>
          <a:p>
            <a:r>
              <a:rPr lang="es-419" dirty="0"/>
              <a:t>Para que una gráfica sea buena y vaya bien en todos los juegos, necesitará tener al menos 4 GB de memoria instalada.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AE4CAF-0641-4951-8389-A12DB3893442}"/>
              </a:ext>
            </a:extLst>
          </p:cNvPr>
          <p:cNvSpPr txBox="1">
            <a:spLocks/>
          </p:cNvSpPr>
          <p:nvPr/>
        </p:nvSpPr>
        <p:spPr>
          <a:xfrm>
            <a:off x="838200" y="26493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Ancho de bus de memoria y ancho de banda</a:t>
            </a:r>
            <a:endParaRPr lang="es-419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1A8B31-7952-4EF1-B2FA-492BC5535521}"/>
              </a:ext>
            </a:extLst>
          </p:cNvPr>
          <p:cNvSpPr txBox="1">
            <a:spLocks/>
          </p:cNvSpPr>
          <p:nvPr/>
        </p:nvSpPr>
        <p:spPr>
          <a:xfrm>
            <a:off x="838200" y="3847341"/>
            <a:ext cx="10515600" cy="2908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El ancho de bus de memoria representa la cantidad de bits que se pueden transmitir y se mide en bits.</a:t>
            </a:r>
          </a:p>
          <a:p>
            <a:r>
              <a:rPr lang="es-419" dirty="0"/>
              <a:t>Actualmente las tarjetas gráficas tienen un ancho de bus de entre 192 bits y 2048 bits que hemos visto en las memorias HBM2. A mayor ancho de bus mejor, pero siempre teniendo en cuenta el ancho de banda que finalmente obtendremos.</a:t>
            </a:r>
          </a:p>
          <a:p>
            <a:r>
              <a:rPr lang="es-419" dirty="0"/>
              <a:t>El ancho de banda de la memoria es la cantidad de información que se puede transferencia por unidad de tiempo y se mide en GB/s. Mientras mayor ancho de bus y mayor frecuencia de memoria, más ancho de banda tendremos</a:t>
            </a:r>
          </a:p>
        </p:txBody>
      </p:sp>
    </p:spTree>
    <p:extLst>
      <p:ext uri="{BB962C8B-B14F-4D97-AF65-F5344CB8AC3E}">
        <p14:creationId xmlns:p14="http://schemas.microsoft.com/office/powerpoint/2010/main" val="18860121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D252-B4AA-45DA-85B6-E4DCD146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Conector de alimentación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3A523-7B0A-452E-9EBE-4FD2A4CF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413513"/>
          </a:xfrm>
        </p:spPr>
        <p:txBody>
          <a:bodyPr>
            <a:normAutofit fontScale="92500" lnSpcReduction="10000"/>
          </a:bodyPr>
          <a:lstStyle/>
          <a:p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es-419" sz="2400" b="1" dirty="0">
                <a:solidFill>
                  <a:srgbClr val="2C2F34"/>
                </a:solidFill>
                <a:latin typeface="-apple-system"/>
              </a:rPr>
              <a:t>T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odas las tarjetas gráficas funcionarán al mismo voltaje de entrada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, por lo que en este sentido no tendremos problemas con los conectaros de nuestra fuente de alimentación.</a:t>
            </a:r>
            <a:r>
              <a:rPr lang="es-419" sz="1600" b="1" i="0" dirty="0">
                <a:solidFill>
                  <a:srgbClr val="333333"/>
                </a:solidFill>
                <a:effectLst/>
                <a:latin typeface="Montserrat"/>
              </a:rPr>
              <a:t> +12V</a:t>
            </a:r>
            <a:r>
              <a:rPr lang="es-419" sz="1600" b="0" i="0" dirty="0">
                <a:solidFill>
                  <a:srgbClr val="333333"/>
                </a:solidFill>
                <a:effectLst/>
                <a:latin typeface="Montserrat"/>
              </a:rPr>
              <a:t>: procesador, tarjeta gráfica, ventiladores y algunas tarjetas de expansión PCIe.</a:t>
            </a:r>
            <a:endParaRPr lang="es-419" sz="2400" b="0" i="0" dirty="0">
              <a:solidFill>
                <a:srgbClr val="2C2F34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s-419" sz="2400" b="1" dirty="0">
                <a:solidFill>
                  <a:srgbClr val="2C2F34"/>
                </a:solidFill>
                <a:latin typeface="-apple-system"/>
              </a:rPr>
              <a:t>Tipos:</a:t>
            </a:r>
            <a:endParaRPr lang="es-419" sz="2400" b="1" i="0" dirty="0">
              <a:solidFill>
                <a:srgbClr val="2C2F34"/>
              </a:solidFill>
              <a:effectLst/>
              <a:latin typeface="-apple-system"/>
            </a:endParaRP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Conector de 6 pines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: es el conector básico y toda tarjeta gráfica de gama media/alta tendrá como mínimo uno de estos. </a:t>
            </a: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6+2 pines</a:t>
            </a:r>
            <a:endParaRPr lang="es-419" sz="2400" dirty="0">
              <a:solidFill>
                <a:srgbClr val="2C2F34"/>
              </a:solidFill>
              <a:latin typeface="-apple-system"/>
            </a:endParaRP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8+6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: pasamos ahora a tarjetas que tienen un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TDP de más de 160W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8+8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: Finalmente las tarjetas de mayor consumo y </a:t>
            </a:r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más de 200W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 traerán el set completo, que serán dos conectores de 8 pines. Las fuentes actuales de más de 500W deberían de traer dos de estos conectores, preferiblemente de forma separada en cables independientes.</a:t>
            </a:r>
          </a:p>
          <a:p>
            <a:r>
              <a:rPr lang="es-419" sz="2400" b="1" i="0" dirty="0">
                <a:solidFill>
                  <a:srgbClr val="2C2F34"/>
                </a:solidFill>
                <a:effectLst/>
                <a:latin typeface="-apple-system"/>
              </a:rPr>
              <a:t>8+8+8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: Estas ya son solamente configuraciones especiales con refrigeración líquida incorporada o tarjeta ridículamente exclusiva como la MSI Carbono</a:t>
            </a:r>
          </a:p>
          <a:p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Las tarjetas gráficas muy pequeñas no traerán conectores y les será suficiente con la alimentación de la ranura </a:t>
            </a:r>
            <a:r>
              <a:rPr lang="es-419" sz="2400" b="0" i="0" dirty="0" err="1">
                <a:solidFill>
                  <a:srgbClr val="2C2F34"/>
                </a:solidFill>
                <a:effectLst/>
                <a:latin typeface="-apple-system"/>
              </a:rPr>
              <a:t>PCie</a:t>
            </a:r>
            <a:r>
              <a:rPr lang="es-419" sz="2400" b="0" i="0" dirty="0">
                <a:solidFill>
                  <a:srgbClr val="2C2F34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5997182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D0998-629A-47C9-8446-C78146C9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Poppins"/>
              </a:rPr>
              <a:t>Tamaño de una gráfica: largo y slots que ocupa</a:t>
            </a:r>
            <a:br>
              <a:rPr lang="es-419" b="1" i="0" dirty="0">
                <a:solidFill>
                  <a:srgbClr val="2C2F34"/>
                </a:solidFill>
                <a:effectLst/>
                <a:latin typeface="Poppins"/>
              </a:rPr>
            </a:br>
            <a:br>
              <a:rPr lang="es-419" b="0" i="0" u="none" strike="noStrike" dirty="0">
                <a:solidFill>
                  <a:srgbClr val="FE4641"/>
                </a:solidFill>
                <a:effectLst/>
                <a:latin typeface="-apple-system"/>
                <a:hlinkClick r:id="rId2"/>
              </a:rPr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8AB71-1EE3-4079-81E0-69EEE7E7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5"/>
            <a:ext cx="10515600" cy="5464969"/>
          </a:xfrm>
        </p:spPr>
        <p:txBody>
          <a:bodyPr>
            <a:normAutofit fontScale="92500" lnSpcReduction="10000"/>
          </a:bodyPr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Tamaño extendido o ATX: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 Estas tarjetas son las de configuración más larga de las tres, y casi siempre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tendrán más de 220 mm de largo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, pudiendo llegar hasta los 300 mm</a:t>
            </a:r>
          </a:p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Tamaño normal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: Son tarjetas que </a:t>
            </a: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como máximo van a medir unos 220 mm de largo</a:t>
            </a:r>
            <a:endParaRPr lang="es-419" dirty="0">
              <a:solidFill>
                <a:srgbClr val="2C2F34"/>
              </a:solidFill>
              <a:latin typeface="-apple-system"/>
            </a:endParaRPr>
          </a:p>
          <a:p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Tamaño compacto o ITX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: son las más pequeñas de todas, aunque no por ello son menos potentes</a:t>
            </a:r>
          </a:p>
          <a:p>
            <a:pPr marL="0" indent="0">
              <a:buNone/>
            </a:pPr>
            <a:r>
              <a:rPr lang="es-419" b="1" dirty="0">
                <a:solidFill>
                  <a:srgbClr val="2C2F34"/>
                </a:solidFill>
                <a:latin typeface="-apple-system"/>
              </a:rPr>
              <a:t>SLOTS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1 slot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: casi olvídate, para que una gráfica ocupe un solo slot, debe medir solo 2 cm de altura y es muy raro encontrar una que sirva para algo.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2 slot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: equivale a una altura de 4 cm o 40 mm, y sí que podemos encontrar muchas de ellas limitadas a esta altura.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2C2F34"/>
                </a:solidFill>
                <a:effectLst/>
                <a:latin typeface="-apple-system"/>
              </a:rPr>
              <a:t>3 slot</a:t>
            </a:r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: esto hace una altura de más de 40 mm, llegando hasta los 54 en algunos modelos, y mayores.</a:t>
            </a:r>
            <a:endParaRPr lang="es-419" b="1" dirty="0">
              <a:solidFill>
                <a:srgbClr val="2C2F34"/>
              </a:solidFill>
              <a:latin typeface="-apple-system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229003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04E8B-A8A0-4EA0-BF1D-FEE37CB7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2C2F34"/>
                </a:solidFill>
                <a:effectLst/>
                <a:latin typeface="Poppins"/>
              </a:rPr>
              <a:t>Mejores tarjetas gráficas de Gama Alta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1838A-00CA-4927-87B9-DC7CA1BE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431"/>
            <a:ext cx="10515600" cy="546514"/>
          </a:xfrm>
        </p:spPr>
        <p:txBody>
          <a:bodyPr/>
          <a:lstStyle/>
          <a:p>
            <a:r>
              <a:rPr lang="es-419" b="0" i="0" dirty="0">
                <a:solidFill>
                  <a:srgbClr val="2C2F34"/>
                </a:solidFill>
                <a:effectLst/>
                <a:latin typeface="-apple-system"/>
              </a:rPr>
              <a:t>AMD ha conquistado la gama alta con sus nuevas tarjetas gráficas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8E4E87-1B2B-4E84-9E88-0D7DB3BF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87" y="2266096"/>
            <a:ext cx="940248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08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1397</Words>
  <Application>Microsoft Office PowerPoint</Application>
  <PresentationFormat>Panorámica</PresentationFormat>
  <Paragraphs>85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Charter</vt:lpstr>
      <vt:lpstr>Montserrat</vt:lpstr>
      <vt:lpstr>Open Sans</vt:lpstr>
      <vt:lpstr>Poppins</vt:lpstr>
      <vt:lpstr>Tema de Office</vt:lpstr>
      <vt:lpstr>Tarjeta Gráfica</vt:lpstr>
      <vt:lpstr>Presentación de PowerPoint</vt:lpstr>
      <vt:lpstr>GPU INTEGRADAS &amp; GPU DEDICADAS</vt:lpstr>
      <vt:lpstr>GPU INTEGRADAS &amp; GPU DEDICADAS</vt:lpstr>
      <vt:lpstr>Tres tipos de memorias gráficas</vt:lpstr>
      <vt:lpstr>Cantidad de memoria</vt:lpstr>
      <vt:lpstr>Conector de alimentación</vt:lpstr>
      <vt:lpstr>Tamaño de una gráfica: largo y slots que ocupa  </vt:lpstr>
      <vt:lpstr>Mejores tarjetas gráficas de Gama Alta</vt:lpstr>
      <vt:lpstr>Mejores tarjetas gráficas de Gama Media</vt:lpstr>
      <vt:lpstr>Mejores tarjetas gráficas de Gama baja</vt:lpstr>
      <vt:lpstr>Conformación interna de una tarjeta gráfica</vt:lpstr>
      <vt:lpstr>Presentación de PowerPoint</vt:lpstr>
      <vt:lpstr>Presentación de PowerPoint</vt:lpstr>
      <vt:lpstr>   Las tarjetas gráficas obtienen esos datos que le envía el procesador del ordenador, y los transforma en información visual, lo que quiere decir que coge datos que son unos y ceros y los convierte en imágenes. 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Capacitación OHM</dc:title>
  <dc:creator>Paul Timbe</dc:creator>
  <cp:lastModifiedBy>carlos arevalo espinoza</cp:lastModifiedBy>
  <cp:revision>22</cp:revision>
  <dcterms:created xsi:type="dcterms:W3CDTF">2021-07-21T02:44:41Z</dcterms:created>
  <dcterms:modified xsi:type="dcterms:W3CDTF">2022-03-08T00:24:42Z</dcterms:modified>
</cp:coreProperties>
</file>