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82928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55514DA-B8B8-4F1A-94E6-301DE252FA25}" type="datetimeFigureOut">
              <a:rPr lang="es-EC" smtClean="0"/>
              <a:t>5/4/2023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414247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04651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2949876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229528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187710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400823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1414497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43093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72150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55514DA-B8B8-4F1A-94E6-301DE252FA25}" type="datetimeFigureOut">
              <a:rPr lang="es-EC" smtClean="0"/>
              <a:t>5/4/2023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65184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5514DA-B8B8-4F1A-94E6-301DE252FA25}" type="datetimeFigureOut">
              <a:rPr lang="es-EC" smtClean="0"/>
              <a:t>5/4/2023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380383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5514DA-B8B8-4F1A-94E6-301DE252FA25}" type="datetimeFigureOut">
              <a:rPr lang="es-EC" smtClean="0"/>
              <a:t>5/4/2023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240362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55514DA-B8B8-4F1A-94E6-301DE252FA25}" type="datetimeFigureOut">
              <a:rPr lang="es-EC" smtClean="0"/>
              <a:t>5/4/2023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160222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14DA-B8B8-4F1A-94E6-301DE252FA25}" type="datetimeFigureOut">
              <a:rPr lang="es-EC" smtClean="0"/>
              <a:t>5/4/2023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263840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55514DA-B8B8-4F1A-94E6-301DE252FA25}" type="datetimeFigureOut">
              <a:rPr lang="es-EC" smtClean="0"/>
              <a:t>5/4/2023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109984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E55514DA-B8B8-4F1A-94E6-301DE252FA25}" type="datetimeFigureOut">
              <a:rPr lang="es-EC" smtClean="0"/>
              <a:t>5/4/2023</a:t>
            </a:fld>
            <a:endParaRPr lang="es-EC"/>
          </a:p>
        </p:txBody>
      </p:sp>
      <p:sp>
        <p:nvSpPr>
          <p:cNvPr id="6" name="Footer Placeholder 5"/>
          <p:cNvSpPr>
            <a:spLocks noGrp="1"/>
          </p:cNvSpPr>
          <p:nvPr>
            <p:ph type="ftr" sz="quarter" idx="11"/>
          </p:nvPr>
        </p:nvSpPr>
        <p:spPr>
          <a:xfrm>
            <a:off x="1141412" y="5883275"/>
            <a:ext cx="5105400" cy="365125"/>
          </a:xfrm>
        </p:spPr>
        <p:txBody>
          <a:bodyPr/>
          <a:lstStyle/>
          <a:p>
            <a:endParaRPr lang="es-EC"/>
          </a:p>
        </p:txBody>
      </p:sp>
      <p:sp>
        <p:nvSpPr>
          <p:cNvPr id="7" name="Slide Number Placeholder 6"/>
          <p:cNvSpPr>
            <a:spLocks noGrp="1"/>
          </p:cNvSpPr>
          <p:nvPr>
            <p:ph type="sldNum" sz="quarter" idx="12"/>
          </p:nvPr>
        </p:nvSpPr>
        <p:spPr>
          <a:xfrm>
            <a:off x="10742612" y="5883275"/>
            <a:ext cx="322567" cy="365125"/>
          </a:xfrm>
        </p:spPr>
        <p:txBody>
          <a:bodyPr/>
          <a:lstStyle/>
          <a:p>
            <a:fld id="{352C6AB8-602D-41B8-AEAB-8BA966CD2661}" type="slidenum">
              <a:rPr lang="es-EC" smtClean="0"/>
              <a:t>‹Nº›</a:t>
            </a:fld>
            <a:endParaRPr lang="es-EC"/>
          </a:p>
        </p:txBody>
      </p:sp>
    </p:spTree>
    <p:extLst>
      <p:ext uri="{BB962C8B-B14F-4D97-AF65-F5344CB8AC3E}">
        <p14:creationId xmlns:p14="http://schemas.microsoft.com/office/powerpoint/2010/main" val="59924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55514DA-B8B8-4F1A-94E6-301DE252FA25}" type="datetimeFigureOut">
              <a:rPr lang="es-EC" smtClean="0"/>
              <a:t>5/4/2023</a:t>
            </a:fld>
            <a:endParaRPr lang="es-EC"/>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C"/>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52C6AB8-602D-41B8-AEAB-8BA966CD2661}" type="slidenum">
              <a:rPr lang="es-EC" smtClean="0"/>
              <a:t>‹Nº›</a:t>
            </a:fld>
            <a:endParaRPr lang="es-EC"/>
          </a:p>
        </p:txBody>
      </p:sp>
    </p:spTree>
    <p:extLst>
      <p:ext uri="{BB962C8B-B14F-4D97-AF65-F5344CB8AC3E}">
        <p14:creationId xmlns:p14="http://schemas.microsoft.com/office/powerpoint/2010/main" val="3547357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9A028-540E-4F94-BEA4-41D7AC22D4C5}"/>
              </a:ext>
            </a:extLst>
          </p:cNvPr>
          <p:cNvSpPr>
            <a:spLocks noGrp="1"/>
          </p:cNvSpPr>
          <p:nvPr>
            <p:ph type="ctrTitle"/>
          </p:nvPr>
        </p:nvSpPr>
        <p:spPr/>
        <p:txBody>
          <a:bodyPr/>
          <a:lstStyle/>
          <a:p>
            <a:r>
              <a:rPr lang="en-US" dirty="0"/>
              <a:t>bios y </a:t>
            </a:r>
            <a:r>
              <a:rPr lang="en-US" dirty="0" err="1"/>
              <a:t>cmos</a:t>
            </a:r>
            <a:endParaRPr lang="es-EC" dirty="0"/>
          </a:p>
        </p:txBody>
      </p:sp>
    </p:spTree>
    <p:extLst>
      <p:ext uri="{BB962C8B-B14F-4D97-AF65-F5344CB8AC3E}">
        <p14:creationId xmlns:p14="http://schemas.microsoft.com/office/powerpoint/2010/main" val="283607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6F14742-50D5-468B-B46E-0FBE9633DAC0}"/>
              </a:ext>
            </a:extLst>
          </p:cNvPr>
          <p:cNvSpPr>
            <a:spLocks noGrp="1"/>
          </p:cNvSpPr>
          <p:nvPr>
            <p:ph idx="1"/>
          </p:nvPr>
        </p:nvSpPr>
        <p:spPr>
          <a:xfrm>
            <a:off x="268110" y="180653"/>
            <a:ext cx="10324546" cy="3394754"/>
          </a:xfrm>
        </p:spPr>
        <p:txBody>
          <a:bodyPr/>
          <a:lstStyle/>
          <a:p>
            <a:pPr algn="l"/>
            <a:r>
              <a:rPr lang="es-MX" sz="2400" b="1" i="0" dirty="0">
                <a:solidFill>
                  <a:schemeClr val="tx1"/>
                </a:solidFill>
                <a:effectLst/>
                <a:latin typeface="Lato" panose="020B0604020202020204" pitchFamily="34" charset="0"/>
              </a:rPr>
              <a:t>La BIOS</a:t>
            </a:r>
            <a:r>
              <a:rPr lang="es-MX" sz="2400" b="0" i="0" dirty="0">
                <a:solidFill>
                  <a:schemeClr val="tx1"/>
                </a:solidFill>
                <a:effectLst/>
                <a:latin typeface="Lato" panose="020B0604020202020204" pitchFamily="34" charset="0"/>
              </a:rPr>
              <a:t> o Sistema básico de entrada y salida, es un firmware guardado en un chip de la placa madre de un computador. Este programa se ejecuta primero, cada vez que enciendes una pc.</a:t>
            </a:r>
          </a:p>
          <a:p>
            <a:pPr algn="l"/>
            <a:r>
              <a:rPr lang="es-MX" sz="2400" b="0" i="0" dirty="0">
                <a:solidFill>
                  <a:schemeClr val="tx1"/>
                </a:solidFill>
                <a:effectLst/>
                <a:latin typeface="Lato" panose="020B0604020202020204" pitchFamily="34" charset="0"/>
              </a:rPr>
              <a:t>La BIOS se encarga de hacer el POST (</a:t>
            </a:r>
            <a:r>
              <a:rPr lang="es-MX" sz="2400" b="1" i="1" dirty="0" err="1">
                <a:solidFill>
                  <a:schemeClr val="tx1"/>
                </a:solidFill>
                <a:effectLst/>
                <a:latin typeface="Lato" panose="020B0604020202020204" pitchFamily="34" charset="0"/>
              </a:rPr>
              <a:t>power-on</a:t>
            </a:r>
            <a:r>
              <a:rPr lang="es-MX" sz="2400" b="1" i="1" dirty="0">
                <a:solidFill>
                  <a:schemeClr val="tx1"/>
                </a:solidFill>
                <a:effectLst/>
                <a:latin typeface="Lato" panose="020B0604020202020204" pitchFamily="34" charset="0"/>
              </a:rPr>
              <a:t> </a:t>
            </a:r>
            <a:r>
              <a:rPr lang="es-MX" sz="2400" b="1" i="1" dirty="0" err="1">
                <a:solidFill>
                  <a:schemeClr val="tx1"/>
                </a:solidFill>
                <a:effectLst/>
                <a:latin typeface="Lato" panose="020B0604020202020204" pitchFamily="34" charset="0"/>
              </a:rPr>
              <a:t>self</a:t>
            </a:r>
            <a:r>
              <a:rPr lang="es-MX" sz="2400" b="1" i="1" dirty="0">
                <a:solidFill>
                  <a:schemeClr val="tx1"/>
                </a:solidFill>
                <a:effectLst/>
                <a:latin typeface="Lato" panose="020B0604020202020204" pitchFamily="34" charset="0"/>
              </a:rPr>
              <a:t>-test</a:t>
            </a:r>
            <a:r>
              <a:rPr lang="es-MX" sz="2400" b="0" i="0" dirty="0">
                <a:solidFill>
                  <a:schemeClr val="tx1"/>
                </a:solidFill>
                <a:effectLst/>
                <a:latin typeface="Lato" panose="020B0604020202020204" pitchFamily="34" charset="0"/>
              </a:rPr>
              <a:t>), inicia y prueba el hardware del ordenador., para después ubicar y ejecuta su gestor de arranque, o cargar el Sistema Operativo.</a:t>
            </a:r>
          </a:p>
          <a:p>
            <a:endParaRPr lang="es-EC" dirty="0"/>
          </a:p>
        </p:txBody>
      </p:sp>
      <p:pic>
        <p:nvPicPr>
          <p:cNvPr id="5" name="Imagen 4">
            <a:extLst>
              <a:ext uri="{FF2B5EF4-FFF2-40B4-BE49-F238E27FC236}">
                <a16:creationId xmlns:a16="http://schemas.microsoft.com/office/drawing/2014/main" id="{DAE238B4-2850-445F-9731-B281E84B9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900" y="3233293"/>
            <a:ext cx="3029904" cy="3323551"/>
          </a:xfrm>
          <a:prstGeom prst="rect">
            <a:avLst/>
          </a:prstGeom>
        </p:spPr>
      </p:pic>
      <p:pic>
        <p:nvPicPr>
          <p:cNvPr id="2050" name="Picture 2" descr="Como Actualizar / Reiniciar el BIOS o CMOS de una tarjeta madre, motherboard  o placa base | Zystяaж">
            <a:extLst>
              <a:ext uri="{FF2B5EF4-FFF2-40B4-BE49-F238E27FC236}">
                <a16:creationId xmlns:a16="http://schemas.microsoft.com/office/drawing/2014/main" id="{31593769-FDE4-4B92-8DE3-95F487B9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806" y="3315342"/>
            <a:ext cx="41338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5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3C5AF5-3F41-48F8-B22D-5943CEC38DA1}"/>
              </a:ext>
            </a:extLst>
          </p:cNvPr>
          <p:cNvSpPr>
            <a:spLocks noGrp="1"/>
          </p:cNvSpPr>
          <p:nvPr>
            <p:ph idx="1"/>
          </p:nvPr>
        </p:nvSpPr>
        <p:spPr>
          <a:xfrm>
            <a:off x="206464" y="304799"/>
            <a:ext cx="10098516" cy="3609655"/>
          </a:xfrm>
        </p:spPr>
        <p:txBody>
          <a:bodyPr>
            <a:normAutofit fontScale="85000" lnSpcReduction="10000"/>
          </a:bodyPr>
          <a:lstStyle/>
          <a:p>
            <a:pPr algn="l"/>
            <a:r>
              <a:rPr lang="es-MX" sz="2600" b="0" i="0" dirty="0">
                <a:solidFill>
                  <a:schemeClr val="tx1"/>
                </a:solidFill>
                <a:effectLst/>
                <a:latin typeface="Lato" panose="020F0502020204030203" pitchFamily="34" charset="0"/>
              </a:rPr>
              <a:t>CMOS o </a:t>
            </a:r>
            <a:r>
              <a:rPr lang="es-MX" sz="2600" b="1" i="1" dirty="0" err="1">
                <a:solidFill>
                  <a:schemeClr val="tx1"/>
                </a:solidFill>
                <a:effectLst/>
                <a:latin typeface="Lato" panose="020F0502020204030203" pitchFamily="34" charset="0"/>
              </a:rPr>
              <a:t>Complementary</a:t>
            </a:r>
            <a:r>
              <a:rPr lang="es-MX" sz="2600" b="1" i="1" dirty="0">
                <a:solidFill>
                  <a:schemeClr val="tx1"/>
                </a:solidFill>
                <a:effectLst/>
                <a:latin typeface="Lato" panose="020F0502020204030203" pitchFamily="34" charset="0"/>
              </a:rPr>
              <a:t> Metal-Oxide-Semiconductor</a:t>
            </a:r>
            <a:r>
              <a:rPr lang="es-MX" sz="2600" b="0" i="0" dirty="0">
                <a:solidFill>
                  <a:schemeClr val="tx1"/>
                </a:solidFill>
                <a:effectLst/>
                <a:latin typeface="Lato" panose="020F0502020204030203" pitchFamily="34" charset="0"/>
              </a:rPr>
              <a:t>, es un chip de memoria para almacenar las configuraciones posibles a la BIOS,</a:t>
            </a:r>
          </a:p>
          <a:p>
            <a:pPr algn="l"/>
            <a:r>
              <a:rPr lang="es-MX" sz="2600" b="0" i="0" dirty="0">
                <a:solidFill>
                  <a:schemeClr val="tx1"/>
                </a:solidFill>
                <a:effectLst/>
                <a:latin typeface="Lato" panose="020F0502020204030203" pitchFamily="34" charset="0"/>
              </a:rPr>
              <a:t>Así la mayoría de los chips RAM, almacenan la configuración de su BIOS se fabrica utilizando el proceso CMOS. Tiene una pequeña cantidad de datos, generalmente 256 bytes. La información en el chip CMOS incluye qué tipos de unidades de disco están instaladas en su computadora, la fecha y hora actuales del sistema y la secuencia de inicio de su computadora.</a:t>
            </a:r>
          </a:p>
          <a:p>
            <a:pPr algn="l"/>
            <a:r>
              <a:rPr lang="es-MX" sz="2600" b="0" i="0" dirty="0">
                <a:solidFill>
                  <a:schemeClr val="tx1"/>
                </a:solidFill>
                <a:effectLst/>
                <a:latin typeface="Lato" panose="020F0502020204030203" pitchFamily="34" charset="0"/>
              </a:rPr>
              <a:t>En algunas placas base, el </a:t>
            </a:r>
            <a:r>
              <a:rPr lang="es-MX" sz="2600" b="1" i="0" dirty="0">
                <a:solidFill>
                  <a:schemeClr val="tx1"/>
                </a:solidFill>
                <a:effectLst/>
                <a:latin typeface="Lato" panose="020F0502020204030203" pitchFamily="34" charset="0"/>
              </a:rPr>
              <a:t>CMOS </a:t>
            </a:r>
            <a:r>
              <a:rPr lang="es-MX" sz="2600" b="0" i="0" dirty="0">
                <a:solidFill>
                  <a:schemeClr val="tx1"/>
                </a:solidFill>
                <a:effectLst/>
                <a:latin typeface="Lato" panose="020F0502020204030203" pitchFamily="34" charset="0"/>
              </a:rPr>
              <a:t>es un chip separado. Sin embargo, en la mayoría de las placas base modernas, está integrado con el reloj en tiempo real (RTC) en el </a:t>
            </a:r>
            <a:r>
              <a:rPr lang="es-MX" sz="2600" b="1" i="0" dirty="0">
                <a:solidFill>
                  <a:schemeClr val="tx1"/>
                </a:solidFill>
                <a:effectLst/>
                <a:latin typeface="Lato" panose="020F0502020204030203" pitchFamily="34" charset="0"/>
              </a:rPr>
              <a:t>South Bridge</a:t>
            </a:r>
            <a:r>
              <a:rPr lang="es-MX" sz="2600" b="0" i="0" dirty="0">
                <a:solidFill>
                  <a:schemeClr val="tx1"/>
                </a:solidFill>
                <a:effectLst/>
                <a:latin typeface="Lato" panose="020F0502020204030203" pitchFamily="34" charset="0"/>
              </a:rPr>
              <a:t>.</a:t>
            </a:r>
          </a:p>
          <a:p>
            <a:endParaRPr lang="es-EC" dirty="0"/>
          </a:p>
        </p:txBody>
      </p:sp>
      <p:pic>
        <p:nvPicPr>
          <p:cNvPr id="1026" name="Picture 2" descr="Bateria Rtc | MercadoLibre 📦">
            <a:extLst>
              <a:ext uri="{FF2B5EF4-FFF2-40B4-BE49-F238E27FC236}">
                <a16:creationId xmlns:a16="http://schemas.microsoft.com/office/drawing/2014/main" id="{58D2ED8F-8431-4C78-8A17-A0A4FBEB3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385" y="3281455"/>
            <a:ext cx="4311721" cy="327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398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6</TotalTime>
  <Words>203</Words>
  <Application>Microsoft Office PowerPoint</Application>
  <PresentationFormat>Panorámica</PresentationFormat>
  <Paragraphs>6</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Century Gothic</vt:lpstr>
      <vt:lpstr>Lato</vt:lpstr>
      <vt:lpstr>Malla</vt:lpstr>
      <vt:lpstr>bios y cmos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y cmos</dc:title>
  <dc:creator>frank carlos barrera macancela</dc:creator>
  <cp:lastModifiedBy>frank carlos barrera macancela</cp:lastModifiedBy>
  <cp:revision>1</cp:revision>
  <dcterms:created xsi:type="dcterms:W3CDTF">2023-04-06T01:18:34Z</dcterms:created>
  <dcterms:modified xsi:type="dcterms:W3CDTF">2023-04-06T01:24:46Z</dcterms:modified>
</cp:coreProperties>
</file>