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5C8C092-D0EA-4833-B422-805F0483E3A3}" type="datetimeFigureOut">
              <a:rPr lang="es-EC" smtClean="0"/>
              <a:t>2/12/2023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63727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2/12/2023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409964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2/12/2023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432803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2/12/2023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71186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2/12/2023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854729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5C8C092-D0EA-4833-B422-805F0483E3A3}" type="datetimeFigureOut">
              <a:rPr lang="es-EC" smtClean="0"/>
              <a:t>2/12/2023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1842777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5C8C092-D0EA-4833-B422-805F0483E3A3}" type="datetimeFigureOut">
              <a:rPr lang="es-EC" smtClean="0"/>
              <a:t>2/12/2023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3687208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C8C092-D0EA-4833-B422-805F0483E3A3}" type="datetimeFigureOut">
              <a:rPr lang="es-EC" smtClean="0"/>
              <a:t>2/12/2023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3330969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C8C092-D0EA-4833-B422-805F0483E3A3}" type="datetimeFigureOut">
              <a:rPr lang="es-EC" smtClean="0"/>
              <a:t>2/12/2023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0739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C8C092-D0EA-4833-B422-805F0483E3A3}" type="datetimeFigureOut">
              <a:rPr lang="es-EC" smtClean="0"/>
              <a:t>2/12/2023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35427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5C8C092-D0EA-4833-B422-805F0483E3A3}" type="datetimeFigureOut">
              <a:rPr lang="es-EC" smtClean="0"/>
              <a:t>2/12/2023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372115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C8C092-D0EA-4833-B422-805F0483E3A3}" type="datetimeFigureOut">
              <a:rPr lang="es-EC" smtClean="0"/>
              <a:t>2/12/2023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28153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5C8C092-D0EA-4833-B422-805F0483E3A3}" type="datetimeFigureOut">
              <a:rPr lang="es-EC" smtClean="0"/>
              <a:t>2/12/2023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144424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5C8C092-D0EA-4833-B422-805F0483E3A3}" type="datetimeFigureOut">
              <a:rPr lang="es-EC" smtClean="0"/>
              <a:t>2/12/2023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98034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8C092-D0EA-4833-B422-805F0483E3A3}" type="datetimeFigureOut">
              <a:rPr lang="es-EC" smtClean="0"/>
              <a:t>2/12/2023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55109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2/12/2023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179297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2/12/2023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104886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5C8C092-D0EA-4833-B422-805F0483E3A3}" type="datetimeFigureOut">
              <a:rPr lang="es-EC" smtClean="0"/>
              <a:t>2/12/2023</a:t>
            </a:fld>
            <a:endParaRPr lang="es-EC"/>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C81504B-76E3-44B9-A6EB-3E4BAB76C1AB}" type="slidenum">
              <a:rPr lang="es-EC" smtClean="0"/>
              <a:t>‹Nº›</a:t>
            </a:fld>
            <a:endParaRPr lang="es-EC"/>
          </a:p>
        </p:txBody>
      </p:sp>
    </p:spTree>
    <p:extLst>
      <p:ext uri="{BB962C8B-B14F-4D97-AF65-F5344CB8AC3E}">
        <p14:creationId xmlns:p14="http://schemas.microsoft.com/office/powerpoint/2010/main" val="15053433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0AF430-9DC5-4CAD-AF9C-97BD89D400B5}"/>
              </a:ext>
            </a:extLst>
          </p:cNvPr>
          <p:cNvSpPr>
            <a:spLocks noGrp="1"/>
          </p:cNvSpPr>
          <p:nvPr>
            <p:ph type="ctrTitle"/>
          </p:nvPr>
        </p:nvSpPr>
        <p:spPr/>
        <p:txBody>
          <a:bodyPr/>
          <a:lstStyle/>
          <a:p>
            <a:r>
              <a:rPr lang="es-MX" dirty="0"/>
              <a:t>CABLEADO ESTRUCTURADO</a:t>
            </a:r>
            <a:endParaRPr lang="es-EC" dirty="0"/>
          </a:p>
        </p:txBody>
      </p:sp>
    </p:spTree>
    <p:extLst>
      <p:ext uri="{BB962C8B-B14F-4D97-AF65-F5344CB8AC3E}">
        <p14:creationId xmlns:p14="http://schemas.microsoft.com/office/powerpoint/2010/main" val="120532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936383-5821-45C1-8B10-B199FF4953AE}"/>
              </a:ext>
            </a:extLst>
          </p:cNvPr>
          <p:cNvSpPr>
            <a:spLocks noGrp="1"/>
          </p:cNvSpPr>
          <p:nvPr>
            <p:ph type="title"/>
          </p:nvPr>
        </p:nvSpPr>
        <p:spPr/>
        <p:txBody>
          <a:bodyPr/>
          <a:lstStyle/>
          <a:p>
            <a:r>
              <a:rPr lang="es-EC" dirty="0"/>
              <a:t>Que es el cableado estructurado?</a:t>
            </a:r>
          </a:p>
        </p:txBody>
      </p:sp>
      <p:sp>
        <p:nvSpPr>
          <p:cNvPr id="3" name="Marcador de contenido 2">
            <a:extLst>
              <a:ext uri="{FF2B5EF4-FFF2-40B4-BE49-F238E27FC236}">
                <a16:creationId xmlns:a16="http://schemas.microsoft.com/office/drawing/2014/main" id="{08262FBE-880F-4AEE-9123-AC8BEA148E95}"/>
              </a:ext>
            </a:extLst>
          </p:cNvPr>
          <p:cNvSpPr>
            <a:spLocks noGrp="1"/>
          </p:cNvSpPr>
          <p:nvPr>
            <p:ph idx="1"/>
          </p:nvPr>
        </p:nvSpPr>
        <p:spPr/>
        <p:txBody>
          <a:bodyPr/>
          <a:lstStyle/>
          <a:p>
            <a:r>
              <a:rPr lang="es-MX" b="0" i="0" dirty="0">
                <a:solidFill>
                  <a:srgbClr val="D1D5DB"/>
                </a:solidFill>
                <a:effectLst/>
                <a:latin typeface="Söhne"/>
              </a:rPr>
              <a:t>El Cableado Estructurado es un sistema estandarizado y organizado de cables, conectores y dispositivos que permite la transmisión de datos, voz y video en una infraestructura de red de una empresa, edificio, campus o cualquier otro entorno</a:t>
            </a:r>
          </a:p>
          <a:p>
            <a:endParaRPr lang="es-EC" dirty="0"/>
          </a:p>
        </p:txBody>
      </p:sp>
      <p:pic>
        <p:nvPicPr>
          <p:cNvPr id="1026" name="Picture 2" descr="Qué es el cableado estructurado? - Revista Seguridad 360">
            <a:extLst>
              <a:ext uri="{FF2B5EF4-FFF2-40B4-BE49-F238E27FC236}">
                <a16:creationId xmlns:a16="http://schemas.microsoft.com/office/drawing/2014/main" id="{BAB44D2B-6F6B-4BD5-A921-EC5D40321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36359"/>
            <a:ext cx="4736608" cy="3548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54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4FB804-70E9-45A4-A3BA-44C919C8FCC9}"/>
              </a:ext>
            </a:extLst>
          </p:cNvPr>
          <p:cNvSpPr>
            <a:spLocks noGrp="1"/>
          </p:cNvSpPr>
          <p:nvPr>
            <p:ph type="title"/>
          </p:nvPr>
        </p:nvSpPr>
        <p:spPr/>
        <p:txBody>
          <a:bodyPr/>
          <a:lstStyle/>
          <a:p>
            <a:r>
              <a:rPr lang="es-EC" dirty="0"/>
              <a:t>Estándares del cableado estructurado</a:t>
            </a:r>
          </a:p>
        </p:txBody>
      </p:sp>
      <p:sp>
        <p:nvSpPr>
          <p:cNvPr id="3" name="Marcador de contenido 2">
            <a:extLst>
              <a:ext uri="{FF2B5EF4-FFF2-40B4-BE49-F238E27FC236}">
                <a16:creationId xmlns:a16="http://schemas.microsoft.com/office/drawing/2014/main" id="{37BBA032-65DB-4A82-9F26-8F3646E05952}"/>
              </a:ext>
            </a:extLst>
          </p:cNvPr>
          <p:cNvSpPr>
            <a:spLocks noGrp="1"/>
          </p:cNvSpPr>
          <p:nvPr>
            <p:ph idx="1"/>
          </p:nvPr>
        </p:nvSpPr>
        <p:spPr/>
        <p:txBody>
          <a:bodyPr>
            <a:normAutofit fontScale="92500" lnSpcReduction="20000"/>
          </a:bodyPr>
          <a:lstStyle/>
          <a:p>
            <a:r>
              <a:rPr lang="es-MX" b="0" i="0" dirty="0">
                <a:solidFill>
                  <a:srgbClr val="D1D5DB"/>
                </a:solidFill>
                <a:effectLst/>
                <a:latin typeface="Söhne"/>
              </a:rPr>
              <a:t>Los estándares del Cableado Estructurado son pautas y reglas establecidas por organizaciones internacionales para asegurar que las redes de cableado estén bien diseñadas, implementadas y funcionen de manera confiable. Los estándares más comunes son definidos por la TIA/EIA (Asociación de Industria Electrónica y Telecomunicaciones) y la ISO/IEC (Organización Internacional de Normalización y la Comisión Electrotécnica Internacional) .</a:t>
            </a:r>
          </a:p>
          <a:p>
            <a:r>
              <a:rPr lang="es-MX" b="0" i="0" dirty="0">
                <a:solidFill>
                  <a:srgbClr val="D1D5DB"/>
                </a:solidFill>
                <a:effectLst/>
                <a:latin typeface="Söhne"/>
              </a:rPr>
              <a:t>Tipos de cables: Los estándares especifican los tipos de cables que deben usarse en el Cableado Estructurado. Los más comunes son los cables de cobre, como Cat5e, Cat6 y Cat6a, que se utilizan para la transmisión de datos, voz y video en redes Ethernet. También se consideran los cables de fibra óptica, que son adecuados para distancias más largas y velocidades más altas.</a:t>
            </a:r>
            <a:endParaRPr lang="es-EC" dirty="0"/>
          </a:p>
        </p:txBody>
      </p:sp>
    </p:spTree>
    <p:extLst>
      <p:ext uri="{BB962C8B-B14F-4D97-AF65-F5344CB8AC3E}">
        <p14:creationId xmlns:p14="http://schemas.microsoft.com/office/powerpoint/2010/main" val="422334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01B409-3BA1-4124-96D7-31CE2F837416}"/>
              </a:ext>
            </a:extLst>
          </p:cNvPr>
          <p:cNvSpPr>
            <a:spLocks noGrp="1"/>
          </p:cNvSpPr>
          <p:nvPr>
            <p:ph type="title"/>
          </p:nvPr>
        </p:nvSpPr>
        <p:spPr/>
        <p:txBody>
          <a:bodyPr/>
          <a:lstStyle/>
          <a:p>
            <a:r>
              <a:rPr lang="es-EC" dirty="0"/>
              <a:t>Ventajas </a:t>
            </a:r>
          </a:p>
        </p:txBody>
      </p:sp>
      <p:sp>
        <p:nvSpPr>
          <p:cNvPr id="3" name="Marcador de contenido 2">
            <a:extLst>
              <a:ext uri="{FF2B5EF4-FFF2-40B4-BE49-F238E27FC236}">
                <a16:creationId xmlns:a16="http://schemas.microsoft.com/office/drawing/2014/main" id="{5BFB7C8A-029C-4365-AAF7-E1333D616D1E}"/>
              </a:ext>
            </a:extLst>
          </p:cNvPr>
          <p:cNvSpPr>
            <a:spLocks noGrp="1"/>
          </p:cNvSpPr>
          <p:nvPr>
            <p:ph idx="1"/>
          </p:nvPr>
        </p:nvSpPr>
        <p:spPr/>
        <p:txBody>
          <a:bodyPr/>
          <a:lstStyle/>
          <a:p>
            <a:pPr algn="l"/>
            <a:r>
              <a:rPr lang="es-MX" b="0" i="0" dirty="0">
                <a:solidFill>
                  <a:srgbClr val="D1D5DB"/>
                </a:solidFill>
                <a:effectLst/>
                <a:latin typeface="Söhne"/>
              </a:rPr>
              <a:t>El uso de un sistema de cableado estructurado ofrece varias ventajas, como:</a:t>
            </a:r>
          </a:p>
          <a:p>
            <a:pPr algn="l">
              <a:buFont typeface="Arial" panose="020B0604020202020204" pitchFamily="34" charset="0"/>
              <a:buChar char="•"/>
            </a:pPr>
            <a:r>
              <a:rPr lang="es-MX" b="0" i="0" dirty="0">
                <a:solidFill>
                  <a:srgbClr val="D1D5DB"/>
                </a:solidFill>
                <a:effectLst/>
                <a:latin typeface="Söhne"/>
              </a:rPr>
              <a:t>Facilita el mantenimiento y las modificaciones.</a:t>
            </a:r>
          </a:p>
          <a:p>
            <a:pPr algn="l">
              <a:buFont typeface="Arial" panose="020B0604020202020204" pitchFamily="34" charset="0"/>
              <a:buChar char="•"/>
            </a:pPr>
            <a:r>
              <a:rPr lang="es-MX" b="0" i="0" dirty="0">
                <a:solidFill>
                  <a:srgbClr val="D1D5DB"/>
                </a:solidFill>
                <a:effectLst/>
                <a:latin typeface="Söhne"/>
              </a:rPr>
              <a:t>Permite una rápida identificación y resolución de problemas.</a:t>
            </a:r>
          </a:p>
          <a:p>
            <a:pPr algn="l">
              <a:buFont typeface="Arial" panose="020B0604020202020204" pitchFamily="34" charset="0"/>
              <a:buChar char="•"/>
            </a:pPr>
            <a:r>
              <a:rPr lang="es-MX" b="0" i="0" dirty="0">
                <a:solidFill>
                  <a:srgbClr val="D1D5DB"/>
                </a:solidFill>
                <a:effectLst/>
                <a:latin typeface="Söhne"/>
              </a:rPr>
              <a:t>Proporciona flexibilidad para agregar o mover dispositivos sin necesidad de cambiar toda la infraestructura.</a:t>
            </a:r>
          </a:p>
          <a:p>
            <a:pPr algn="l">
              <a:buFont typeface="Arial" panose="020B0604020202020204" pitchFamily="34" charset="0"/>
              <a:buChar char="•"/>
            </a:pPr>
            <a:r>
              <a:rPr lang="es-MX" b="0" i="0" dirty="0">
                <a:solidFill>
                  <a:srgbClr val="D1D5DB"/>
                </a:solidFill>
                <a:effectLst/>
                <a:latin typeface="Söhne"/>
              </a:rPr>
              <a:t>Reduce la posibilidad de interferencias electromagnéticas y mejora la calidad de las conexiones.</a:t>
            </a:r>
          </a:p>
          <a:p>
            <a:endParaRPr lang="es-EC" dirty="0"/>
          </a:p>
        </p:txBody>
      </p:sp>
    </p:spTree>
    <p:extLst>
      <p:ext uri="{BB962C8B-B14F-4D97-AF65-F5344CB8AC3E}">
        <p14:creationId xmlns:p14="http://schemas.microsoft.com/office/powerpoint/2010/main" val="15167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656D3-EF05-466B-922C-188C5E8B0D3B}"/>
              </a:ext>
            </a:extLst>
          </p:cNvPr>
          <p:cNvSpPr>
            <a:spLocks noGrp="1"/>
          </p:cNvSpPr>
          <p:nvPr>
            <p:ph type="title"/>
          </p:nvPr>
        </p:nvSpPr>
        <p:spPr/>
        <p:txBody>
          <a:bodyPr/>
          <a:lstStyle/>
          <a:p>
            <a:r>
              <a:rPr lang="es-EC" dirty="0"/>
              <a:t>Aplicaciones</a:t>
            </a:r>
          </a:p>
        </p:txBody>
      </p:sp>
      <p:sp>
        <p:nvSpPr>
          <p:cNvPr id="3" name="Marcador de contenido 2">
            <a:extLst>
              <a:ext uri="{FF2B5EF4-FFF2-40B4-BE49-F238E27FC236}">
                <a16:creationId xmlns:a16="http://schemas.microsoft.com/office/drawing/2014/main" id="{F9891959-DDFA-4417-A0A0-FB7294D6FB1E}"/>
              </a:ext>
            </a:extLst>
          </p:cNvPr>
          <p:cNvSpPr>
            <a:spLocks noGrp="1"/>
          </p:cNvSpPr>
          <p:nvPr>
            <p:ph idx="1"/>
          </p:nvPr>
        </p:nvSpPr>
        <p:spPr/>
        <p:txBody>
          <a:bodyPr/>
          <a:lstStyle/>
          <a:p>
            <a:r>
              <a:rPr lang="es-MX" b="0" i="0" dirty="0">
                <a:solidFill>
                  <a:srgbClr val="D1D5DB"/>
                </a:solidFill>
                <a:effectLst/>
                <a:latin typeface="Söhne"/>
              </a:rPr>
              <a:t>El cableado estructurado se utiliza en diversos entornos, como oficinas, centros de datos, escuelas, hospitales, hoteles, y en cualquier lugar donde se necesite una red de comunicaciones confiable y escalable.</a:t>
            </a:r>
            <a:endParaRPr lang="es-EC" dirty="0"/>
          </a:p>
        </p:txBody>
      </p:sp>
      <p:pic>
        <p:nvPicPr>
          <p:cNvPr id="2050" name="Picture 2" descr="Cableado estructurado, qué es, tipos y utilidades | Especiales |  Infraestructuras | Redes&amp;Telecom">
            <a:extLst>
              <a:ext uri="{FF2B5EF4-FFF2-40B4-BE49-F238E27FC236}">
                <a16:creationId xmlns:a16="http://schemas.microsoft.com/office/drawing/2014/main" id="{2193A47E-02B8-47C0-89C9-709B686C0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4255" y="2986623"/>
            <a:ext cx="2862316" cy="382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90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2E500-2F54-4D9F-AFA8-744D01D5C391}"/>
              </a:ext>
            </a:extLst>
          </p:cNvPr>
          <p:cNvSpPr>
            <a:spLocks noGrp="1"/>
          </p:cNvSpPr>
          <p:nvPr>
            <p:ph type="title"/>
          </p:nvPr>
        </p:nvSpPr>
        <p:spPr/>
        <p:txBody>
          <a:bodyPr/>
          <a:lstStyle/>
          <a:p>
            <a:r>
              <a:rPr lang="es-EC" dirty="0"/>
              <a:t>Cableado horizontal y vertical</a:t>
            </a:r>
          </a:p>
        </p:txBody>
      </p:sp>
      <p:sp>
        <p:nvSpPr>
          <p:cNvPr id="3" name="Marcador de contenido 2">
            <a:extLst>
              <a:ext uri="{FF2B5EF4-FFF2-40B4-BE49-F238E27FC236}">
                <a16:creationId xmlns:a16="http://schemas.microsoft.com/office/drawing/2014/main" id="{0093C5B1-8515-4FB2-8B7A-4F59915DE692}"/>
              </a:ext>
            </a:extLst>
          </p:cNvPr>
          <p:cNvSpPr>
            <a:spLocks noGrp="1"/>
          </p:cNvSpPr>
          <p:nvPr>
            <p:ph idx="1"/>
          </p:nvPr>
        </p:nvSpPr>
        <p:spPr/>
        <p:txBody>
          <a:bodyPr/>
          <a:lstStyle/>
          <a:p>
            <a:r>
              <a:rPr lang="es-EC" dirty="0"/>
              <a:t>Cableado Estructural Vertical</a:t>
            </a:r>
            <a:r>
              <a:rPr lang="en-US" dirty="0"/>
              <a:t>:</a:t>
            </a:r>
            <a:r>
              <a:rPr lang="es-EC" dirty="0"/>
              <a:t> La modalidad vertical conecta instalaciones de acceso y salas de equipos y telecomunicaciones, trasladando la información entre distintos pisos</a:t>
            </a:r>
          </a:p>
          <a:p>
            <a:r>
              <a:rPr lang="es-EC" dirty="0"/>
              <a:t>Cableado Estructural Horizontal: Conecta las salas de telecomunicaciones a las tomas individuales de cada planta</a:t>
            </a:r>
            <a:endParaRPr lang="en-US" dirty="0"/>
          </a:p>
        </p:txBody>
      </p:sp>
    </p:spTree>
    <p:extLst>
      <p:ext uri="{BB962C8B-B14F-4D97-AF65-F5344CB8AC3E}">
        <p14:creationId xmlns:p14="http://schemas.microsoft.com/office/powerpoint/2010/main" val="339017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691F7-8B80-4562-AA08-17B31C1ECF65}"/>
              </a:ext>
            </a:extLst>
          </p:cNvPr>
          <p:cNvSpPr>
            <a:spLocks noGrp="1"/>
          </p:cNvSpPr>
          <p:nvPr>
            <p:ph type="title"/>
          </p:nvPr>
        </p:nvSpPr>
        <p:spPr/>
        <p:txBody>
          <a:bodyPr/>
          <a:lstStyle/>
          <a:p>
            <a:r>
              <a:rPr lang="en-US" dirty="0" err="1"/>
              <a:t>Tipos</a:t>
            </a:r>
            <a:r>
              <a:rPr lang="en-US" dirty="0"/>
              <a:t> de cable</a:t>
            </a:r>
            <a:endParaRPr lang="es-EC" dirty="0"/>
          </a:p>
        </p:txBody>
      </p:sp>
      <p:sp>
        <p:nvSpPr>
          <p:cNvPr id="3" name="Marcador de contenido 2">
            <a:extLst>
              <a:ext uri="{FF2B5EF4-FFF2-40B4-BE49-F238E27FC236}">
                <a16:creationId xmlns:a16="http://schemas.microsoft.com/office/drawing/2014/main" id="{B8B6A935-A580-4E4B-ABBE-E8FAC3E6D9D7}"/>
              </a:ext>
            </a:extLst>
          </p:cNvPr>
          <p:cNvSpPr>
            <a:spLocks noGrp="1"/>
          </p:cNvSpPr>
          <p:nvPr>
            <p:ph idx="1"/>
          </p:nvPr>
        </p:nvSpPr>
        <p:spPr/>
        <p:txBody>
          <a:bodyPr/>
          <a:lstStyle/>
          <a:p>
            <a:r>
              <a:rPr lang="es-MX" b="0" i="0" dirty="0">
                <a:solidFill>
                  <a:srgbClr val="D1D5DB"/>
                </a:solidFill>
                <a:effectLst/>
                <a:latin typeface="Söhne"/>
              </a:rPr>
              <a:t>Cable UTP (</a:t>
            </a:r>
            <a:r>
              <a:rPr lang="es-MX" b="0" i="0" dirty="0" err="1">
                <a:solidFill>
                  <a:srgbClr val="D1D5DB"/>
                </a:solidFill>
                <a:effectLst/>
                <a:latin typeface="Söhne"/>
              </a:rPr>
              <a:t>Unshielded</a:t>
            </a:r>
            <a:r>
              <a:rPr lang="es-MX" b="0" i="0" dirty="0">
                <a:solidFill>
                  <a:srgbClr val="D1D5DB"/>
                </a:solidFill>
                <a:effectLst/>
                <a:latin typeface="Söhne"/>
              </a:rPr>
              <a:t> </a:t>
            </a:r>
            <a:r>
              <a:rPr lang="es-MX" b="0" i="0" dirty="0" err="1">
                <a:solidFill>
                  <a:srgbClr val="D1D5DB"/>
                </a:solidFill>
                <a:effectLst/>
                <a:latin typeface="Söhne"/>
              </a:rPr>
              <a:t>Twisted</a:t>
            </a:r>
            <a:r>
              <a:rPr lang="es-MX" b="0" i="0" dirty="0">
                <a:solidFill>
                  <a:srgbClr val="D1D5DB"/>
                </a:solidFill>
                <a:effectLst/>
                <a:latin typeface="Söhne"/>
              </a:rPr>
              <a:t> </a:t>
            </a:r>
            <a:r>
              <a:rPr lang="es-MX" b="0" i="0" dirty="0" err="1">
                <a:solidFill>
                  <a:srgbClr val="D1D5DB"/>
                </a:solidFill>
                <a:effectLst/>
                <a:latin typeface="Söhne"/>
              </a:rPr>
              <a:t>Pair</a:t>
            </a:r>
            <a:r>
              <a:rPr lang="es-MX" b="0" i="0" dirty="0">
                <a:solidFill>
                  <a:srgbClr val="D1D5DB"/>
                </a:solidFill>
                <a:effectLst/>
                <a:latin typeface="Söhne"/>
              </a:rPr>
              <a:t>): Es el tipo de cable más utilizado en redes Ethernet. Viene en diferentes categorías, como Cat5e, Cat6, Cat6a, y Cat7, y cada categoría ofrece velocidades y características de rendimiento diferentes. Estos cables tienen pares de hilos trenzados que ayudan a reducir las interferencias electromagnéticas. La</a:t>
            </a:r>
            <a:r>
              <a:rPr lang="es-MX" dirty="0">
                <a:solidFill>
                  <a:srgbClr val="D1D5DB"/>
                </a:solidFill>
                <a:effectLst/>
                <a:latin typeface="Söhne"/>
              </a:rPr>
              <a:t>s categorías cat6a y cat7 son indicadas para distancias largas</a:t>
            </a:r>
          </a:p>
          <a:p>
            <a:r>
              <a:rPr lang="es-MX" b="0" i="0" dirty="0">
                <a:solidFill>
                  <a:srgbClr val="D1D5DB"/>
                </a:solidFill>
                <a:effectLst/>
                <a:latin typeface="Söhne"/>
              </a:rPr>
              <a:t>Cable FTP (</a:t>
            </a:r>
            <a:r>
              <a:rPr lang="es-MX" b="0" i="0" dirty="0" err="1">
                <a:solidFill>
                  <a:srgbClr val="D1D5DB"/>
                </a:solidFill>
                <a:effectLst/>
                <a:latin typeface="Söhne"/>
              </a:rPr>
              <a:t>Foiled</a:t>
            </a:r>
            <a:r>
              <a:rPr lang="es-MX" b="0" i="0" dirty="0">
                <a:solidFill>
                  <a:srgbClr val="D1D5DB"/>
                </a:solidFill>
                <a:effectLst/>
                <a:latin typeface="Söhne"/>
              </a:rPr>
              <a:t> </a:t>
            </a:r>
            <a:r>
              <a:rPr lang="es-MX" b="0" i="0" dirty="0" err="1">
                <a:solidFill>
                  <a:srgbClr val="D1D5DB"/>
                </a:solidFill>
                <a:effectLst/>
                <a:latin typeface="Söhne"/>
              </a:rPr>
              <a:t>Twisted</a:t>
            </a:r>
            <a:r>
              <a:rPr lang="es-MX" b="0" i="0" dirty="0">
                <a:solidFill>
                  <a:srgbClr val="D1D5DB"/>
                </a:solidFill>
                <a:effectLst/>
                <a:latin typeface="Söhne"/>
              </a:rPr>
              <a:t> </a:t>
            </a:r>
            <a:r>
              <a:rPr lang="es-MX" b="0" i="0" dirty="0" err="1">
                <a:solidFill>
                  <a:srgbClr val="D1D5DB"/>
                </a:solidFill>
                <a:effectLst/>
                <a:latin typeface="Söhne"/>
              </a:rPr>
              <a:t>Pair</a:t>
            </a:r>
            <a:r>
              <a:rPr lang="es-MX" b="0" i="0" dirty="0">
                <a:solidFill>
                  <a:srgbClr val="D1D5DB"/>
                </a:solidFill>
                <a:effectLst/>
                <a:latin typeface="Söhne"/>
              </a:rPr>
              <a:t>): También es un cable de pares trenzados, pero con una lámina metálica que cubre los pares de cables. Esto brinda una mayor protección contra interferencias y ruidos, lo que lo hace más adecuado para entornos con potenciales fuentes de interferencia eléctrica.</a:t>
            </a:r>
            <a:endParaRPr lang="es-EC" dirty="0"/>
          </a:p>
        </p:txBody>
      </p:sp>
    </p:spTree>
    <p:extLst>
      <p:ext uri="{BB962C8B-B14F-4D97-AF65-F5344CB8AC3E}">
        <p14:creationId xmlns:p14="http://schemas.microsoft.com/office/powerpoint/2010/main" val="152594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D82DE72-D1F5-42FD-81CD-04353585726E}"/>
              </a:ext>
            </a:extLst>
          </p:cNvPr>
          <p:cNvSpPr>
            <a:spLocks noGrp="1"/>
          </p:cNvSpPr>
          <p:nvPr>
            <p:ph idx="1"/>
          </p:nvPr>
        </p:nvSpPr>
        <p:spPr>
          <a:xfrm>
            <a:off x="919119" y="102878"/>
            <a:ext cx="10353762" cy="3695136"/>
          </a:xfrm>
        </p:spPr>
        <p:txBody>
          <a:bodyPr>
            <a:normAutofit lnSpcReduction="10000"/>
          </a:bodyPr>
          <a:lstStyle/>
          <a:p>
            <a:r>
              <a:rPr lang="es-MX" b="0" i="0" dirty="0">
                <a:solidFill>
                  <a:srgbClr val="D1D5DB"/>
                </a:solidFill>
                <a:effectLst/>
                <a:latin typeface="Söhne"/>
              </a:rPr>
              <a:t>Cable STP (</a:t>
            </a:r>
            <a:r>
              <a:rPr lang="es-MX" b="0" i="0" dirty="0" err="1">
                <a:solidFill>
                  <a:srgbClr val="D1D5DB"/>
                </a:solidFill>
                <a:effectLst/>
                <a:latin typeface="Söhne"/>
              </a:rPr>
              <a:t>Shielded</a:t>
            </a:r>
            <a:r>
              <a:rPr lang="es-MX" b="0" i="0" dirty="0">
                <a:solidFill>
                  <a:srgbClr val="D1D5DB"/>
                </a:solidFill>
                <a:effectLst/>
                <a:latin typeface="Söhne"/>
              </a:rPr>
              <a:t> </a:t>
            </a:r>
            <a:r>
              <a:rPr lang="es-MX" b="0" i="0" dirty="0" err="1">
                <a:solidFill>
                  <a:srgbClr val="D1D5DB"/>
                </a:solidFill>
                <a:effectLst/>
                <a:latin typeface="Söhne"/>
              </a:rPr>
              <a:t>Twisted</a:t>
            </a:r>
            <a:r>
              <a:rPr lang="es-MX" b="0" i="0" dirty="0">
                <a:solidFill>
                  <a:srgbClr val="D1D5DB"/>
                </a:solidFill>
                <a:effectLst/>
                <a:latin typeface="Söhne"/>
              </a:rPr>
              <a:t> </a:t>
            </a:r>
            <a:r>
              <a:rPr lang="es-MX" b="0" i="0" dirty="0" err="1">
                <a:solidFill>
                  <a:srgbClr val="D1D5DB"/>
                </a:solidFill>
                <a:effectLst/>
                <a:latin typeface="Söhne"/>
              </a:rPr>
              <a:t>Pair</a:t>
            </a:r>
            <a:r>
              <a:rPr lang="es-MX" b="0" i="0" dirty="0">
                <a:solidFill>
                  <a:srgbClr val="D1D5DB"/>
                </a:solidFill>
                <a:effectLst/>
                <a:latin typeface="Söhne"/>
              </a:rPr>
              <a:t>): Similar al FTP, pero con una mayor protección. Además de la lámina metálica, cada par de cables también está protegido por una malla metálica trenzada. Esto proporciona una excelente protección contra interferencias, lo que lo hace adecuado para entornos industriales o con alta exposición a interferencias electromagnéticas.</a:t>
            </a:r>
          </a:p>
          <a:p>
            <a:r>
              <a:rPr lang="es-MX" b="0" i="0" dirty="0">
                <a:solidFill>
                  <a:srgbClr val="D1D5DB"/>
                </a:solidFill>
                <a:effectLst/>
                <a:latin typeface="Söhne"/>
              </a:rPr>
              <a:t>Fibra óptica: Utiliza hilos de vidrio o plástico que transmiten datos mediante pulsos de luz. Los cables de fibra óptica son ideales para largas distancias y aplicaciones de alta velocidad, y son inmunes a interferencias electromagnéticas. Vienen en diferentes tipos, como monomodo (single-</a:t>
            </a:r>
            <a:r>
              <a:rPr lang="es-MX" b="0" i="0" dirty="0" err="1">
                <a:solidFill>
                  <a:srgbClr val="D1D5DB"/>
                </a:solidFill>
                <a:effectLst/>
                <a:latin typeface="Söhne"/>
              </a:rPr>
              <a:t>mode</a:t>
            </a:r>
            <a:r>
              <a:rPr lang="es-MX" b="0" i="0" dirty="0">
                <a:solidFill>
                  <a:srgbClr val="D1D5DB"/>
                </a:solidFill>
                <a:effectLst/>
                <a:latin typeface="Söhne"/>
              </a:rPr>
              <a:t>) y multimodo (</a:t>
            </a:r>
            <a:r>
              <a:rPr lang="es-MX" b="0" i="0" dirty="0" err="1">
                <a:solidFill>
                  <a:srgbClr val="D1D5DB"/>
                </a:solidFill>
                <a:effectLst/>
                <a:latin typeface="Söhne"/>
              </a:rPr>
              <a:t>multi-mode</a:t>
            </a:r>
            <a:r>
              <a:rPr lang="es-MX" b="0" i="0" dirty="0">
                <a:solidFill>
                  <a:srgbClr val="D1D5DB"/>
                </a:solidFill>
                <a:effectLst/>
                <a:latin typeface="Söhne"/>
              </a:rPr>
              <a:t>), que se utilizan según las necesidades de la red.</a:t>
            </a:r>
            <a:endParaRPr lang="es-EC" dirty="0"/>
          </a:p>
        </p:txBody>
      </p:sp>
      <p:pic>
        <p:nvPicPr>
          <p:cNvPr id="3074" name="Picture 2" descr="Tipos de Cable de Datos: UTP, FTP y STP » Blog de TDTprofesional">
            <a:extLst>
              <a:ext uri="{FF2B5EF4-FFF2-40B4-BE49-F238E27FC236}">
                <a16:creationId xmlns:a16="http://schemas.microsoft.com/office/drawing/2014/main" id="{70745738-5863-4CCD-B4B9-2DC64E630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733" y="3182158"/>
            <a:ext cx="7576014" cy="466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86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322</TotalTime>
  <Words>579</Words>
  <Application>Microsoft Office PowerPoint</Application>
  <PresentationFormat>Panorámica</PresentationFormat>
  <Paragraphs>22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Bookman Old Style</vt:lpstr>
      <vt:lpstr>Rockwell</vt:lpstr>
      <vt:lpstr>Söhne</vt:lpstr>
      <vt:lpstr>Damask</vt:lpstr>
      <vt:lpstr>CABLEADO ESTRUCTURADO</vt:lpstr>
      <vt:lpstr>Que es el cableado estructurado?</vt:lpstr>
      <vt:lpstr>Estándares del cableado estructurado</vt:lpstr>
      <vt:lpstr>Ventajas </vt:lpstr>
      <vt:lpstr>Aplicaciones</vt:lpstr>
      <vt:lpstr>Cableado horizontal y vertical</vt:lpstr>
      <vt:lpstr>Tipos de cable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CABLEADO ESTRUCTURADO</dc:title>
  <dc:creator>frank carlos barrera macancela</dc:creator>
  <cp:lastModifiedBy>MARGOTH BARRERA</cp:lastModifiedBy>
  <cp:revision>9</cp:revision>
  <dcterms:created xsi:type="dcterms:W3CDTF">2023-07-22T19:25:26Z</dcterms:created>
  <dcterms:modified xsi:type="dcterms:W3CDTF">2023-12-02T22:15:13Z</dcterms:modified>
</cp:coreProperties>
</file>