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EA85A-7A4A-4727-AC9B-0F0F5B9C2E95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DCD25-2EE5-49CA-A0B9-C1F56F8B38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DCD25-2EE5-49CA-A0B9-C1F56F8B38B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CBCB"/>
            </a:gs>
            <a:gs pos="13000">
              <a:srgbClr val="5F5F5F"/>
            </a:gs>
            <a:gs pos="21001">
              <a:srgbClr val="5F5F5F"/>
            </a:gs>
            <a:gs pos="63000">
              <a:srgbClr val="FFFFFF"/>
            </a:gs>
            <a:gs pos="67000">
              <a:srgbClr val="B2B2B2"/>
            </a:gs>
            <a:gs pos="69000">
              <a:srgbClr val="292929"/>
            </a:gs>
            <a:gs pos="82001">
              <a:srgbClr val="777777"/>
            </a:gs>
            <a:gs pos="100000">
              <a:srgbClr val="EAEAE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7315-48FF-4856-B669-FF9DCA428CA5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1FDB-9710-41EE-A42D-E56678ADDE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6096000"/>
          </a:xfrm>
        </p:spPr>
        <p:txBody>
          <a:bodyPr/>
          <a:lstStyle/>
          <a:p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RADIO FREQUENCY REMOTE CONTROL</a:t>
            </a:r>
          </a:p>
          <a:p>
            <a:endParaRPr lang="en-US" b="1" dirty="0" smtClean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sz="3600" b="1" dirty="0">
                <a:solidFill>
                  <a:schemeClr val="tx1"/>
                </a:solidFill>
              </a:rPr>
              <a:t>A SEMINAR PROJECT PRESENTED </a:t>
            </a:r>
            <a:r>
              <a:rPr lang="en-US" sz="3600" b="1" dirty="0" smtClean="0">
                <a:solidFill>
                  <a:schemeClr val="tx1"/>
                </a:solidFill>
              </a:rPr>
              <a:t>BY</a:t>
            </a:r>
          </a:p>
          <a:p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NWANZE FRANKLIN </a:t>
            </a:r>
            <a:r>
              <a:rPr lang="en-US" sz="3600" b="1" dirty="0" smtClean="0">
                <a:solidFill>
                  <a:schemeClr val="tx1"/>
                </a:solidFill>
              </a:rPr>
              <a:t>CHUKA</a:t>
            </a:r>
          </a:p>
          <a:p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2011364033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MANCHESTER ENCODING ILLUSTRATED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90800" y="1752600"/>
            <a:ext cx="915988" cy="1677988"/>
            <a:chOff x="2132012" y="2209800"/>
            <a:chExt cx="915988" cy="1677988"/>
          </a:xfrm>
        </p:grpSpPr>
        <p:grpSp>
          <p:nvGrpSpPr>
            <p:cNvPr id="10" name="Group 9"/>
            <p:cNvGrpSpPr/>
            <p:nvPr/>
          </p:nvGrpSpPr>
          <p:grpSpPr>
            <a:xfrm>
              <a:off x="2132012" y="2209800"/>
              <a:ext cx="460376" cy="1677194"/>
              <a:chOff x="2132012" y="2209800"/>
              <a:chExt cx="460376" cy="167719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1294606" y="3048000"/>
                <a:ext cx="1676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1753394" y="3047206"/>
                <a:ext cx="1676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134394" y="2209800"/>
                <a:ext cx="456406" cy="7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590800" y="3886200"/>
              <a:ext cx="4572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03612" y="1752600"/>
            <a:ext cx="917576" cy="1677988"/>
            <a:chOff x="3044824" y="2209800"/>
            <a:chExt cx="917576" cy="1677988"/>
          </a:xfrm>
        </p:grpSpPr>
        <p:grpSp>
          <p:nvGrpSpPr>
            <p:cNvPr id="11" name="Group 10"/>
            <p:cNvGrpSpPr/>
            <p:nvPr/>
          </p:nvGrpSpPr>
          <p:grpSpPr>
            <a:xfrm>
              <a:off x="3044824" y="2209800"/>
              <a:ext cx="460376" cy="1677194"/>
              <a:chOff x="2132012" y="2209800"/>
              <a:chExt cx="460376" cy="167719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5400000">
                <a:off x="1294606" y="3048000"/>
                <a:ext cx="1676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1753394" y="3047206"/>
                <a:ext cx="1676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134394" y="2209800"/>
                <a:ext cx="456406" cy="7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3505200" y="3886200"/>
              <a:ext cx="4572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876800" y="1752600"/>
            <a:ext cx="915988" cy="1677194"/>
            <a:chOff x="1679576" y="2209800"/>
            <a:chExt cx="915988" cy="1677194"/>
          </a:xfrm>
        </p:grpSpPr>
        <p:cxnSp>
          <p:nvCxnSpPr>
            <p:cNvPr id="21" name="Straight Connector 20"/>
            <p:cNvCxnSpPr/>
            <p:nvPr/>
          </p:nvCxnSpPr>
          <p:spPr>
            <a:xfrm rot="5400000">
              <a:off x="1299370" y="3047206"/>
              <a:ext cx="1676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842170" y="3047206"/>
              <a:ext cx="1676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679576" y="2209800"/>
              <a:ext cx="456406" cy="7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136776" y="3886200"/>
              <a:ext cx="456406" cy="7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1756570" y="3047206"/>
              <a:ext cx="1676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57200" y="3579812"/>
            <a:ext cx="784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724296" y="3848496"/>
            <a:ext cx="4190206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639094" y="3847306"/>
            <a:ext cx="4191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553494" y="3846512"/>
            <a:ext cx="4191794" cy="238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467894" y="3845718"/>
            <a:ext cx="4192588" cy="317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1524000" y="4876800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908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19400" y="5942012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17533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991394" y="3885406"/>
            <a:ext cx="41148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1143000" y="3810000"/>
            <a:ext cx="42672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524794" y="3960018"/>
            <a:ext cx="3963988" cy="317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058194" y="4034630"/>
            <a:ext cx="3813176" cy="476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095500" y="3848100"/>
            <a:ext cx="4191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323306" y="3848100"/>
            <a:ext cx="4191794" cy="79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124994" y="4183854"/>
            <a:ext cx="3511552" cy="7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009900" y="3848100"/>
            <a:ext cx="4191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3648866" y="4258466"/>
            <a:ext cx="3360740" cy="952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4001294" y="4152106"/>
            <a:ext cx="35814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22105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480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766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5052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26677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338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419600" y="3429000"/>
            <a:ext cx="457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9624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 flipH="1" flipV="1">
            <a:off x="31249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1910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 flipH="1" flipV="1">
            <a:off x="3352006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4196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35821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6482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8768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40393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054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334000" y="59436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4496594" y="4876006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562600" y="3810000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5908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5052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8768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0480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9624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4196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3340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514600" y="3516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8194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0480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2766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5052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7338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9624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1910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4196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6482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8768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1054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53340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5626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477000" y="19050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Diagrammatic representation of bits</a:t>
            </a:r>
            <a:endParaRPr lang="en-US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6477000" y="41148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Diagrammatic representation of Manchester </a:t>
            </a:r>
            <a:r>
              <a:rPr lang="en-US" b="1" dirty="0" smtClean="0"/>
              <a:t> </a:t>
            </a:r>
            <a:r>
              <a:rPr lang="en-US" b="1" dirty="0" smtClean="0"/>
              <a:t>encoded bits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INTRODUCTION</a:t>
            </a:r>
            <a:endParaRPr lang="en-US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dirty="0" smtClean="0"/>
              <a:t>Radio Frequency Remote control operates by transmitting radio frequency signals from one point to another.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signals transmitted are in digital form and as such can be manipulated.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BASIC COMPONENTS OF RF REMOTE CONTROL</a:t>
            </a:r>
            <a:endParaRPr lang="en-US" sz="3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r>
              <a:rPr lang="en-US" dirty="0" smtClean="0"/>
              <a:t>TLP (TRANSMITTER MODULE) 433 AND RLP 433 (RECEIVER MODULE).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MICRO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ei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3305175" cy="2933700"/>
          </a:xfrm>
          <a:prstGeom prst="rect">
            <a:avLst/>
          </a:prstGeom>
        </p:spPr>
      </p:pic>
      <p:pic>
        <p:nvPicPr>
          <p:cNvPr id="5" name="Picture 4" descr="Transmit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04800"/>
            <a:ext cx="3371850" cy="28765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429000"/>
            <a:ext cx="4419600" cy="324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553200" y="4611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 CONTROLLER PIC 16F877A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RF MODULE SPECIFICATIONS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71500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i="1" u="sng" dirty="0" smtClean="0"/>
              <a:t>Technical parameters of the receiver head</a:t>
            </a:r>
            <a:endParaRPr lang="en-US" i="1" u="sng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Operating voltage : DC5V              </a:t>
            </a:r>
          </a:p>
          <a:p>
            <a:pPr fontAlgn="base"/>
            <a:r>
              <a:rPr lang="en-US" dirty="0" smtClean="0"/>
              <a:t>Receiving frequency: 433.92MHZ   </a:t>
            </a:r>
          </a:p>
          <a:p>
            <a:pPr fontAlgn="base"/>
            <a:r>
              <a:rPr lang="en-US" dirty="0" smtClean="0"/>
              <a:t>Receiver sensitivity: - 105DB</a:t>
            </a:r>
          </a:p>
          <a:p>
            <a:pPr fontAlgn="base"/>
            <a:r>
              <a:rPr lang="en-US" dirty="0" smtClean="0"/>
              <a:t>Size : 30 * 14 * 7mm   </a:t>
            </a:r>
          </a:p>
          <a:p>
            <a:pPr fontAlgn="base"/>
            <a:r>
              <a:rPr lang="en-US" dirty="0" smtClean="0"/>
              <a:t>external antenna: 32CM single core wire wound into a spiral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i="1" u="sng" dirty="0" smtClean="0"/>
              <a:t>Technical parameters of the transmitter head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Launch distance: 20 -200 meters (different voltage, different results)   </a:t>
            </a:r>
          </a:p>
          <a:p>
            <a:pPr fontAlgn="base"/>
            <a:r>
              <a:rPr lang="en-US" dirty="0" smtClean="0"/>
              <a:t> Operating voltage: 3.5-12V    </a:t>
            </a:r>
          </a:p>
          <a:p>
            <a:pPr fontAlgn="base"/>
            <a:r>
              <a:rPr lang="en-US" dirty="0" smtClean="0"/>
              <a:t>Ways of working: AM                </a:t>
            </a:r>
          </a:p>
          <a:p>
            <a:pPr fontAlgn="base"/>
            <a:r>
              <a:rPr lang="en-US" dirty="0" smtClean="0"/>
              <a:t>transfer rate: 4KB / S          </a:t>
            </a:r>
          </a:p>
          <a:p>
            <a:pPr fontAlgn="base"/>
            <a:r>
              <a:rPr lang="en-US" dirty="0" smtClean="0"/>
              <a:t>transmit power: 10mW              </a:t>
            </a:r>
          </a:p>
          <a:p>
            <a:pPr fontAlgn="base"/>
            <a:r>
              <a:rPr lang="en-US" dirty="0" smtClean="0"/>
              <a:t>Transmitting frequency: 433MHZ</a:t>
            </a:r>
          </a:p>
          <a:p>
            <a:pPr fontAlgn="base"/>
            <a:r>
              <a:rPr lang="en-US" dirty="0" smtClean="0"/>
              <a:t>Pin out from left → right: ( DATA ; VCC ; GND 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BLOCK DIAGRAM OF RF REMOTE CONTROL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505200" y="1752600"/>
            <a:ext cx="2209800" cy="838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noFill/>
              </a:rPr>
              <a:t>POWER SUPPLY</a:t>
            </a:r>
            <a:endParaRPr lang="en-US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934200" y="4876800"/>
            <a:ext cx="2209800" cy="838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noFill/>
              </a:rPr>
              <a:t>CONTROLLED DEVICE</a:t>
            </a:r>
            <a:endParaRPr lang="en-US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886200" y="3733800"/>
            <a:ext cx="685800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noFill/>
              </a:rPr>
              <a:t>TX </a:t>
            </a:r>
            <a:endParaRPr lang="en-US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019800" y="3733800"/>
            <a:ext cx="609600" cy="685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3175">
                  <a:solidFill>
                    <a:schemeClr val="tx1"/>
                  </a:solidFill>
                </a:ln>
                <a:noFill/>
              </a:rPr>
              <a:t>R</a:t>
            </a:r>
            <a:r>
              <a:rPr lang="en-US" dirty="0" smtClean="0">
                <a:ln w="3175">
                  <a:solidFill>
                    <a:schemeClr val="tx1"/>
                  </a:solidFill>
                </a:ln>
                <a:noFill/>
              </a:rPr>
              <a:t>X </a:t>
            </a:r>
            <a:endParaRPr lang="en-US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086600" y="3733800"/>
            <a:ext cx="1905000" cy="76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  <a:noFill/>
              </a:rPr>
              <a:t>MICRO CONTROLLER</a:t>
            </a:r>
            <a:endParaRPr lang="en-US" dirty="0">
              <a:ln w="31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4" name="Straight Arrow Connector 13"/>
          <p:cNvCxnSpPr>
            <a:endCxn id="8" idx="0"/>
          </p:cNvCxnSpPr>
          <p:nvPr/>
        </p:nvCxnSpPr>
        <p:spPr>
          <a:xfrm rot="16200000" flipH="1">
            <a:off x="3448050" y="2952750"/>
            <a:ext cx="11430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00600" y="25908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62600" y="2590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28600" y="2590800"/>
            <a:ext cx="3352800" cy="1981200"/>
            <a:chOff x="381000" y="2590800"/>
            <a:chExt cx="3352800" cy="1981200"/>
          </a:xfrm>
        </p:grpSpPr>
        <p:sp>
          <p:nvSpPr>
            <p:cNvPr id="5" name="Flowchart: Process 4"/>
            <p:cNvSpPr/>
            <p:nvPr/>
          </p:nvSpPr>
          <p:spPr>
            <a:xfrm>
              <a:off x="1905000" y="3733800"/>
              <a:ext cx="1828800" cy="838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3175">
                    <a:solidFill>
                      <a:schemeClr val="tx1"/>
                    </a:solidFill>
                  </a:ln>
                  <a:noFill/>
                </a:rPr>
                <a:t>MICRO CONTROLLER</a:t>
              </a:r>
              <a:endParaRPr lang="en-US" dirty="0">
                <a:ln w="3175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381000" y="3733800"/>
              <a:ext cx="1219200" cy="838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3175">
                    <a:solidFill>
                      <a:schemeClr val="tx1"/>
                    </a:solidFill>
                  </a:ln>
                  <a:noFill/>
                </a:rPr>
                <a:t>KEYPAD</a:t>
              </a:r>
              <a:endParaRPr lang="en-US" dirty="0">
                <a:ln w="3175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V="1">
              <a:off x="2209800" y="2590800"/>
              <a:ext cx="15240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3960812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600200" y="4189412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600200" y="4341812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3581400" y="4038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29400" y="4038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7505699" y="46863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7886699" y="4685506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8267699" y="4684712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724400" y="3447738"/>
            <a:ext cx="544643" cy="389744"/>
          </a:xfrm>
          <a:custGeom>
            <a:avLst/>
            <a:gdLst>
              <a:gd name="connsiteX0" fmla="*/ 0 w 544643"/>
              <a:gd name="connsiteY0" fmla="*/ 0 h 389744"/>
              <a:gd name="connsiteX1" fmla="*/ 494676 w 544643"/>
              <a:gd name="connsiteY1" fmla="*/ 149901 h 389744"/>
              <a:gd name="connsiteX2" fmla="*/ 299803 w 544643"/>
              <a:gd name="connsiteY2" fmla="*/ 389744 h 389744"/>
              <a:gd name="connsiteX3" fmla="*/ 299803 w 544643"/>
              <a:gd name="connsiteY3" fmla="*/ 389744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43" h="389744">
                <a:moveTo>
                  <a:pt x="0" y="0"/>
                </a:moveTo>
                <a:cubicBezTo>
                  <a:pt x="222354" y="42472"/>
                  <a:pt x="444709" y="84944"/>
                  <a:pt x="494676" y="149901"/>
                </a:cubicBezTo>
                <a:cubicBezTo>
                  <a:pt x="544643" y="214858"/>
                  <a:pt x="299803" y="389744"/>
                  <a:pt x="299803" y="389744"/>
                </a:cubicBezTo>
                <a:lnTo>
                  <a:pt x="299803" y="38974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648200" y="3420256"/>
            <a:ext cx="544643" cy="389744"/>
          </a:xfrm>
          <a:custGeom>
            <a:avLst/>
            <a:gdLst>
              <a:gd name="connsiteX0" fmla="*/ 0 w 544643"/>
              <a:gd name="connsiteY0" fmla="*/ 0 h 389744"/>
              <a:gd name="connsiteX1" fmla="*/ 494676 w 544643"/>
              <a:gd name="connsiteY1" fmla="*/ 149901 h 389744"/>
              <a:gd name="connsiteX2" fmla="*/ 299803 w 544643"/>
              <a:gd name="connsiteY2" fmla="*/ 389744 h 389744"/>
              <a:gd name="connsiteX3" fmla="*/ 299803 w 544643"/>
              <a:gd name="connsiteY3" fmla="*/ 389744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43" h="389744">
                <a:moveTo>
                  <a:pt x="0" y="0"/>
                </a:moveTo>
                <a:cubicBezTo>
                  <a:pt x="222354" y="42472"/>
                  <a:pt x="444709" y="84944"/>
                  <a:pt x="494676" y="149901"/>
                </a:cubicBezTo>
                <a:cubicBezTo>
                  <a:pt x="544643" y="214858"/>
                  <a:pt x="299803" y="389744"/>
                  <a:pt x="299803" y="389744"/>
                </a:cubicBezTo>
                <a:lnTo>
                  <a:pt x="299803" y="38974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4800600" y="3420256"/>
            <a:ext cx="544643" cy="389744"/>
          </a:xfrm>
          <a:custGeom>
            <a:avLst/>
            <a:gdLst>
              <a:gd name="connsiteX0" fmla="*/ 0 w 544643"/>
              <a:gd name="connsiteY0" fmla="*/ 0 h 389744"/>
              <a:gd name="connsiteX1" fmla="*/ 494676 w 544643"/>
              <a:gd name="connsiteY1" fmla="*/ 149901 h 389744"/>
              <a:gd name="connsiteX2" fmla="*/ 299803 w 544643"/>
              <a:gd name="connsiteY2" fmla="*/ 389744 h 389744"/>
              <a:gd name="connsiteX3" fmla="*/ 299803 w 544643"/>
              <a:gd name="connsiteY3" fmla="*/ 389744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43" h="389744">
                <a:moveTo>
                  <a:pt x="0" y="0"/>
                </a:moveTo>
                <a:cubicBezTo>
                  <a:pt x="222354" y="42472"/>
                  <a:pt x="444709" y="84944"/>
                  <a:pt x="494676" y="149901"/>
                </a:cubicBezTo>
                <a:cubicBezTo>
                  <a:pt x="544643" y="214858"/>
                  <a:pt x="299803" y="389744"/>
                  <a:pt x="299803" y="389744"/>
                </a:cubicBezTo>
                <a:lnTo>
                  <a:pt x="299803" y="38974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5486400" y="3429000"/>
            <a:ext cx="272322" cy="399737"/>
          </a:xfrm>
          <a:custGeom>
            <a:avLst/>
            <a:gdLst>
              <a:gd name="connsiteX0" fmla="*/ 194872 w 272322"/>
              <a:gd name="connsiteY0" fmla="*/ 0 h 399737"/>
              <a:gd name="connsiteX1" fmla="*/ 239843 w 272322"/>
              <a:gd name="connsiteY1" fmla="*/ 344773 h 399737"/>
              <a:gd name="connsiteX2" fmla="*/ 0 w 272322"/>
              <a:gd name="connsiteY2" fmla="*/ 329783 h 3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322" h="399737">
                <a:moveTo>
                  <a:pt x="194872" y="0"/>
                </a:moveTo>
                <a:cubicBezTo>
                  <a:pt x="233597" y="144904"/>
                  <a:pt x="272322" y="289809"/>
                  <a:pt x="239843" y="344773"/>
                </a:cubicBezTo>
                <a:cubicBezTo>
                  <a:pt x="207364" y="399737"/>
                  <a:pt x="103682" y="364760"/>
                  <a:pt x="0" y="3297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410200" y="3352800"/>
            <a:ext cx="272322" cy="399737"/>
          </a:xfrm>
          <a:custGeom>
            <a:avLst/>
            <a:gdLst>
              <a:gd name="connsiteX0" fmla="*/ 194872 w 272322"/>
              <a:gd name="connsiteY0" fmla="*/ 0 h 399737"/>
              <a:gd name="connsiteX1" fmla="*/ 239843 w 272322"/>
              <a:gd name="connsiteY1" fmla="*/ 344773 h 399737"/>
              <a:gd name="connsiteX2" fmla="*/ 0 w 272322"/>
              <a:gd name="connsiteY2" fmla="*/ 329783 h 3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322" h="399737">
                <a:moveTo>
                  <a:pt x="194872" y="0"/>
                </a:moveTo>
                <a:cubicBezTo>
                  <a:pt x="233597" y="144904"/>
                  <a:pt x="272322" y="289809"/>
                  <a:pt x="239843" y="344773"/>
                </a:cubicBezTo>
                <a:cubicBezTo>
                  <a:pt x="207364" y="399737"/>
                  <a:pt x="103682" y="364760"/>
                  <a:pt x="0" y="32978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432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576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12V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38800" y="3048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19600" y="28194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SIGNALS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4572000" y="3810000"/>
            <a:ext cx="457199" cy="381001"/>
            <a:chOff x="2590801" y="5383638"/>
            <a:chExt cx="643332" cy="559961"/>
          </a:xfrm>
        </p:grpSpPr>
        <p:sp>
          <p:nvSpPr>
            <p:cNvPr id="41" name="Isosceles Triangle 40"/>
            <p:cNvSpPr/>
            <p:nvPr/>
          </p:nvSpPr>
          <p:spPr>
            <a:xfrm rot="13724575">
              <a:off x="2766693" y="5377069"/>
              <a:ext cx="460872" cy="474009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13724575">
              <a:off x="2899198" y="5440191"/>
              <a:ext cx="221402" cy="312600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3" name="Straight Connector 52"/>
            <p:cNvCxnSpPr>
              <a:stCxn id="41" idx="0"/>
            </p:cNvCxnSpPr>
            <p:nvPr/>
          </p:nvCxnSpPr>
          <p:spPr>
            <a:xfrm rot="10800000" flipV="1">
              <a:off x="2590801" y="5770362"/>
              <a:ext cx="228159" cy="1732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16477058">
            <a:off x="5618486" y="3862693"/>
            <a:ext cx="457199" cy="381001"/>
            <a:chOff x="2590801" y="5383638"/>
            <a:chExt cx="643332" cy="559961"/>
          </a:xfrm>
        </p:grpSpPr>
        <p:sp>
          <p:nvSpPr>
            <p:cNvPr id="57" name="Isosceles Triangle 56"/>
            <p:cNvSpPr/>
            <p:nvPr/>
          </p:nvSpPr>
          <p:spPr>
            <a:xfrm rot="13724575">
              <a:off x="2766693" y="5377069"/>
              <a:ext cx="460872" cy="474009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rot="13724575">
              <a:off x="2899198" y="5440191"/>
              <a:ext cx="221402" cy="312600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Connector 58"/>
            <p:cNvCxnSpPr>
              <a:stCxn id="57" idx="0"/>
            </p:cNvCxnSpPr>
            <p:nvPr/>
          </p:nvCxnSpPr>
          <p:spPr>
            <a:xfrm rot="10800000" flipV="1">
              <a:off x="2590801" y="5770362"/>
              <a:ext cx="228159" cy="1732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724400" y="3962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ANTENNA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FUNCTION OF MICRO CONTROLLER IN THE CIRCUIT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micro controller performs the following functions</a:t>
            </a:r>
          </a:p>
          <a:p>
            <a:pPr indent="-58738">
              <a:buFont typeface="Wingdings" pitchFamily="2" charset="2"/>
              <a:buChar char="ü"/>
            </a:pPr>
            <a:r>
              <a:rPr lang="en-US" dirty="0" smtClean="0"/>
              <a:t>  Encoding and Decoding</a:t>
            </a:r>
          </a:p>
          <a:p>
            <a:pPr indent="-58738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Noise Filtering</a:t>
            </a:r>
          </a:p>
          <a:p>
            <a:pPr indent="-58738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Transmitter and Receiver Synchronization</a:t>
            </a:r>
          </a:p>
          <a:p>
            <a:pPr indent="-58738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Redundancy check</a:t>
            </a:r>
          </a:p>
          <a:p>
            <a:pPr indent="-58738"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Action initiation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ENCODING TECHNIQUE (MANCHESTER)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686800" cy="4114800"/>
          </a:xfrm>
        </p:spPr>
        <p:txBody>
          <a:bodyPr/>
          <a:lstStyle/>
          <a:p>
            <a:r>
              <a:rPr lang="en-US" dirty="0" smtClean="0"/>
              <a:t>This is a type of Non Return to Zero (NRZ) encoding technique where there is a transition from either HIGH to LOW or LOW to HIGH of every bit.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WHY USE MANCHESTER ENCODING?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idle state, the receiver module picks up stray radio frequency signals and if care is not taken it can be interpreted as‘1’ or ‘0’.</a:t>
            </a:r>
          </a:p>
          <a:p>
            <a:endParaRPr lang="en-US" dirty="0" smtClean="0"/>
          </a:p>
          <a:p>
            <a:r>
              <a:rPr lang="en-US" dirty="0" smtClean="0"/>
              <a:t>We use Manchester encoding technique in remote control to help the microcontroller detect when the transmitter is transmitting a long stream of zeros or ones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258</Words>
  <Application>Microsoft Office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INTRODUCTION</vt:lpstr>
      <vt:lpstr>BASIC COMPONENTS OF RF REMOTE CONTROL</vt:lpstr>
      <vt:lpstr>Slide 4</vt:lpstr>
      <vt:lpstr>RF MODULE SPECIFICATIONS</vt:lpstr>
      <vt:lpstr>BLOCK DIAGRAM OF RF REMOTE CONTROL</vt:lpstr>
      <vt:lpstr>FUNCTION OF MICRO CONTROLLER IN THE CIRCUIT</vt:lpstr>
      <vt:lpstr>ENCODING TECHNIQUE (MANCHESTER)</vt:lpstr>
      <vt:lpstr>WHY USE MANCHESTER ENCODING?</vt:lpstr>
      <vt:lpstr>MANCHESTER ENCODING ILLUSTRATED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FRANKCHUKY</dc:creator>
  <cp:lastModifiedBy>FRANKCHUKY</cp:lastModifiedBy>
  <cp:revision>51</cp:revision>
  <dcterms:created xsi:type="dcterms:W3CDTF">2016-06-16T20:20:29Z</dcterms:created>
  <dcterms:modified xsi:type="dcterms:W3CDTF">2016-06-17T12:15:10Z</dcterms:modified>
</cp:coreProperties>
</file>