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59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0"/>
    <p:restoredTop sz="94713"/>
  </p:normalViewPr>
  <p:slideViewPr>
    <p:cSldViewPr snapToGrid="0">
      <p:cViewPr>
        <p:scale>
          <a:sx n="144" d="100"/>
          <a:sy n="144" d="100"/>
        </p:scale>
        <p:origin x="1328" y="-94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89F8-7B4C-3942-9771-A9F466EBDDF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4ACBF-D2D8-AD4D-8E16-8C3F6D1D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4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3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8f6hVI2P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8f6hVI2P4" TargetMode="External"/><Relationship Id="rId7" Type="http://schemas.openxmlformats.org/officeDocument/2006/relationships/hyperlink" Target="https://github.com/dylanaraps/neofetch/blob/master/LICENS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enby.com/b/333-%E6%8E%A8%E8%96%A6-%E6%8C%87%E4%BB%A4%E5%BC%8F-ubuntu-%E8%99%9B%E6%93%AC%E6%A9%9F%E5%99%A8%E7%AE%A1%E7%90%86%E5%B7%A5%E5%85%B7-multipass" TargetMode="External"/><Relationship Id="rId5" Type="http://schemas.openxmlformats.org/officeDocument/2006/relationships/hyperlink" Target="https://github.com/canonical/multipass/blob/main/LICENSE" TargetMode="External"/><Relationship Id="rId4" Type="http://schemas.openxmlformats.org/officeDocument/2006/relationships/hyperlink" Target="https://formulae.brew.sh/cask/multipa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by/moby/blob/master/LICENSE" TargetMode="External"/><Relationship Id="rId13" Type="http://schemas.openxmlformats.org/officeDocument/2006/relationships/hyperlink" Target="https://zh.wikipedia.org/wiki/%E5%AF%B9%E8%B1%A1%E5%85%B3%E7%B3%BB%E6%98%A0%E5%B0%84%E5%99%A8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s://www.youtube.com/watch?v=oi8f6hVI2P4" TargetMode="External"/><Relationship Id="rId7" Type="http://schemas.openxmlformats.org/officeDocument/2006/relationships/hyperlink" Target="https://docs.docker.com/engine/install/ubuntu/" TargetMode="External"/><Relationship Id="rId12" Type="http://schemas.openxmlformats.org/officeDocument/2006/relationships/hyperlink" Target="https://zh.wikipedia.org/wiki/SQL" TargetMode="External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youtube.com/watch?v=cqbh-RneB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ask-admin/flask-admin/blob/master/LICENSE" TargetMode="External"/><Relationship Id="rId11" Type="http://schemas.openxmlformats.org/officeDocument/2006/relationships/hyperlink" Target="https://zh.wikipedia.org/wiki/%E5%BC%80%E6%94%BE%E6%BA%90%E4%BB%A3%E7%A0%81" TargetMode="External"/><Relationship Id="rId5" Type="http://schemas.openxmlformats.org/officeDocument/2006/relationships/hyperlink" Target="https://flask.palletsprojects.com/en/2.3.x/license/" TargetMode="External"/><Relationship Id="rId15" Type="http://schemas.openxmlformats.org/officeDocument/2006/relationships/hyperlink" Target="https://pypi.org/project/mysql-connector-python/" TargetMode="External"/><Relationship Id="rId10" Type="http://schemas.openxmlformats.org/officeDocument/2006/relationships/hyperlink" Target="https://zh.wikipedia.org/wiki/%E7%BC%96%E7%A8%8B%E8%AF%AD%E8%A8%80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s://github.com/pypa/pip/blob/main/LICENSE.txt" TargetMode="External"/><Relationship Id="rId9" Type="http://schemas.openxmlformats.org/officeDocument/2006/relationships/hyperlink" Target="https://zh.wikipedia.org/wiki/Python" TargetMode="External"/><Relationship Id="rId14" Type="http://schemas.openxmlformats.org/officeDocument/2006/relationships/hyperlink" Target="https://pypi.org/project/SQLAlchem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8f6hVI2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toybox.blogspot.com/2019/01/open-source.html" TargetMode="External"/><Relationship Id="rId4" Type="http://schemas.openxmlformats.org/officeDocument/2006/relationships/hyperlink" Target="https://docs.python.org/3/licens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8f6hVI2P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ngl272/article/details/70217499" TargetMode="External"/><Relationship Id="rId3" Type="http://schemas.openxmlformats.org/officeDocument/2006/relationships/hyperlink" Target="https://www.youtube.com/watch?v=oi8f6hVI2P4" TargetMode="External"/><Relationship Id="rId7" Type="http://schemas.openxmlformats.org/officeDocument/2006/relationships/hyperlink" Target="https://sinyilin.github.io/SQL/20230425/4002286829/#google_vignet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beaver.io/product/dbeaver_license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642-9CC0-2FF7-6771-08EAD007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建立MacOS</a:t>
            </a:r>
            <a:r>
              <a:rPr lang="en-US" dirty="0"/>
              <a:t> Ubuntu 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E013-3D46-A012-5571-62E311AEA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06.22.2024</a:t>
            </a:r>
          </a:p>
        </p:txBody>
      </p:sp>
    </p:spTree>
    <p:extLst>
      <p:ext uri="{BB962C8B-B14F-4D97-AF65-F5344CB8AC3E}">
        <p14:creationId xmlns:p14="http://schemas.microsoft.com/office/powerpoint/2010/main" val="332035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2CD28-F117-14C7-C2F1-36BD3FAC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22" y="952684"/>
            <a:ext cx="3004578" cy="37180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6565CB-CBE2-E579-F403-9CB540CFDDCB}"/>
              </a:ext>
            </a:extLst>
          </p:cNvPr>
          <p:cNvSpPr txBox="1">
            <a:spLocks/>
          </p:cNvSpPr>
          <p:nvPr/>
        </p:nvSpPr>
        <p:spPr>
          <a:xfrm>
            <a:off x="424422" y="141408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Dbeavor Community 24.1.0管理數據庫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4F3CC1-BA21-7FEA-0979-2C4F8E2F9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32901"/>
              </p:ext>
            </p:extLst>
          </p:nvPr>
        </p:nvGraphicFramePr>
        <p:xfrm>
          <a:off x="1785383" y="4952267"/>
          <a:ext cx="2509573" cy="419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003">
                  <a:extLst>
                    <a:ext uri="{9D8B030D-6E8A-4147-A177-3AD203B41FA5}">
                      <a16:colId xmlns:a16="http://schemas.microsoft.com/office/drawing/2014/main" val="1564179365"/>
                    </a:ext>
                  </a:extLst>
                </a:gridCol>
                <a:gridCol w="1347570">
                  <a:extLst>
                    <a:ext uri="{9D8B030D-6E8A-4147-A177-3AD203B41FA5}">
                      <a16:colId xmlns:a16="http://schemas.microsoft.com/office/drawing/2014/main" val="892675501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Import </a:t>
                      </a:r>
                      <a:r>
                        <a:rPr lang="en-US" sz="1000" b="1" dirty="0" err="1"/>
                        <a:t>範例資料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084254729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2601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1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9BFA-196F-C94F-7519-2C65A06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88099"/>
            <a:ext cx="5915025" cy="811277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multipass and Ubuntu on macOS</a:t>
            </a:r>
            <a:b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9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https://www.youtube.com/watch?v=oi8f6hVI2P4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122AF-D798-9011-1653-B9F7AB6E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47178"/>
              </p:ext>
            </p:extLst>
          </p:nvPr>
        </p:nvGraphicFramePr>
        <p:xfrm>
          <a:off x="471488" y="1379412"/>
          <a:ext cx="6113341" cy="5931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158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761434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612749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使用brew安裝</a:t>
                      </a:r>
                      <a:r>
                        <a:rPr lang="zh-TW" altLang="en-US" sz="1000" b="1" dirty="0"/>
                        <a:t> </a:t>
                      </a:r>
                      <a:r>
                        <a:rPr lang="en-US" altLang="zh-TW" sz="1000" b="1" dirty="0" err="1"/>
                        <a:t>multipass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https://formulae.brew.sh/cask/multipass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安裝multipass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brew install --cask </a:t>
                      </a:r>
                      <a:r>
                        <a:rPr lang="en-US" sz="1000" b="0" dirty="0" err="1"/>
                        <a:t>multipass</a:t>
                      </a:r>
                      <a:endParaRPr lang="en-US" sz="10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看multipass版本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multipass</a:t>
                      </a:r>
                      <a:r>
                        <a:rPr lang="en-US" sz="1000" b="0" dirty="0"/>
                        <a:t> -</a:t>
                      </a:r>
                      <a:r>
                        <a:rPr lang="en-US" altLang="zh-TW" sz="1000" b="0" dirty="0"/>
                        <a:t>-</a:t>
                      </a:r>
                      <a:r>
                        <a:rPr lang="en-US" sz="1000" b="0" dirty="0"/>
                        <a:t>version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查看有哪些ubuntu</a:t>
                      </a:r>
                      <a:r>
                        <a:rPr lang="en-US" sz="1000" b="1" dirty="0"/>
                        <a:t> images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multipass</a:t>
                      </a:r>
                      <a:r>
                        <a:rPr lang="en-US" sz="1000" dirty="0"/>
                        <a:t> find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367959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建立VM</a:t>
                      </a:r>
                      <a:r>
                        <a:rPr lang="en-US" sz="1000" b="1" dirty="0"/>
                        <a:t>, 2個虛擬cpu, 2G </a:t>
                      </a:r>
                      <a:r>
                        <a:rPr lang="en-US" sz="1000" b="1" dirty="0" err="1"/>
                        <a:t>記憶體</a:t>
                      </a:r>
                      <a:r>
                        <a:rPr lang="en-US" sz="1000" b="1" dirty="0"/>
                        <a:t>, 20G容量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multipass</a:t>
                      </a:r>
                      <a:r>
                        <a:rPr lang="en-US" sz="1000" dirty="0"/>
                        <a:t> launch --name &lt;</a:t>
                      </a:r>
                      <a:r>
                        <a:rPr lang="en-US" sz="1000" dirty="0" err="1"/>
                        <a:t>vm</a:t>
                      </a:r>
                      <a:r>
                        <a:rPr lang="en-US" sz="1000" dirty="0"/>
                        <a:t>-name&gt; 22.04 --</a:t>
                      </a:r>
                      <a:r>
                        <a:rPr lang="en-US" sz="1000" dirty="0" err="1"/>
                        <a:t>cpus</a:t>
                      </a:r>
                      <a:r>
                        <a:rPr lang="en-US" sz="1000" dirty="0"/>
                        <a:t> 2 --memory 2G --disk 20G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1631510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查看VM訊息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multipass</a:t>
                      </a:r>
                      <a:r>
                        <a:rPr lang="en-US" sz="1000" dirty="0"/>
                        <a:t> info 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進入VM</a:t>
                      </a:r>
                      <a:r>
                        <a:rPr lang="en-US" sz="1000" b="1" dirty="0"/>
                        <a:t> shell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multipass</a:t>
                      </a:r>
                      <a:r>
                        <a:rPr lang="en-US" sz="1000" dirty="0"/>
                        <a:t> shell &lt;</a:t>
                      </a:r>
                      <a:r>
                        <a:rPr lang="en-US" sz="1000" dirty="0" err="1"/>
                        <a:t>vm</a:t>
                      </a:r>
                      <a:r>
                        <a:rPr lang="en-US" sz="1000" dirty="0"/>
                        <a:t>-name&gt;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zh-TW" altLang="en-US" sz="1000" b="1" dirty="0"/>
                        <a:t>查看 </a:t>
                      </a:r>
                      <a:r>
                        <a:rPr lang="en-US" sz="1000" b="1" dirty="0"/>
                        <a:t>Linux </a:t>
                      </a:r>
                      <a:r>
                        <a:rPr lang="zh-TW" altLang="en-US" sz="1000" b="1" dirty="0"/>
                        <a:t>系統中 </a:t>
                      </a:r>
                      <a:r>
                        <a:rPr lang="en-US" sz="1000" b="1" dirty="0" err="1"/>
                        <a:t>lsb</a:t>
                      </a:r>
                      <a:r>
                        <a:rPr lang="en-US" sz="1000" b="1" dirty="0"/>
                        <a:t>-release </a:t>
                      </a:r>
                      <a:r>
                        <a:rPr lang="zh-TW" altLang="en-US" sz="1000" b="1" dirty="0"/>
                        <a:t>檔案內容的命令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 /</a:t>
                      </a:r>
                      <a:r>
                        <a:rPr lang="en-US" sz="1000" dirty="0" err="1"/>
                        <a:t>etc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lsb</a:t>
                      </a:r>
                      <a:r>
                        <a:rPr lang="en-US" sz="1000" dirty="0"/>
                        <a:t>-release 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00756801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update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0301191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zh-TW" altLang="en-US" sz="1000" b="1" dirty="0"/>
                        <a:t>執行更新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upgrade -y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6951420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重啟更新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reboot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02670909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安裝neofetch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</a:t>
                      </a:r>
                      <a:r>
                        <a:rPr lang="en-US" sz="1000" dirty="0" err="1"/>
                        <a:t>neofetch</a:t>
                      </a:r>
                      <a:r>
                        <a:rPr lang="en-US" sz="1000" dirty="0"/>
                        <a:t> -y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679316819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查看ubuntu資訊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neofetch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6569274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安裝ubuntu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destop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ubuntu-desktop </a:t>
                      </a:r>
                      <a:r>
                        <a:rPr lang="en-US" sz="1000" dirty="0" err="1"/>
                        <a:t>xrdp</a:t>
                      </a:r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9474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設ubuntu密碼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passwd ubuntu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0562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MacOS端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安裝Microsoft</a:t>
                      </a:r>
                      <a:r>
                        <a:rPr lang="en-US" sz="1000" dirty="0"/>
                        <a:t> Remote Desktop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660396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查看ubuntu</a:t>
                      </a:r>
                      <a:r>
                        <a:rPr lang="en-US" sz="1000" b="1" dirty="0"/>
                        <a:t> IP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ip</a:t>
                      </a:r>
                      <a:r>
                        <a:rPr lang="en-US" sz="1000" dirty="0"/>
                        <a:t> a: 192.168.64.x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7147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建立Microsoft</a:t>
                      </a:r>
                      <a:r>
                        <a:rPr lang="en-US" sz="1000" b="1" dirty="0"/>
                        <a:t> Remote </a:t>
                      </a:r>
                      <a:r>
                        <a:rPr lang="en-US" sz="1000" b="1" dirty="0" err="1"/>
                        <a:t>Destop連結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PC name: IP address</a:t>
                      </a:r>
                    </a:p>
                    <a:p>
                      <a:r>
                        <a:rPr lang="en-US" sz="1000" dirty="0"/>
                        <a:t>User account: Add a User Account</a:t>
                      </a:r>
                    </a:p>
                    <a:p>
                      <a:r>
                        <a:rPr lang="en-US" sz="1000" dirty="0"/>
                        <a:t>Username: &lt;</a:t>
                      </a:r>
                      <a:r>
                        <a:rPr lang="en-US" sz="1000" dirty="0" err="1"/>
                        <a:t>vm</a:t>
                      </a:r>
                      <a:r>
                        <a:rPr lang="en-US" sz="1000" dirty="0"/>
                        <a:t>-name&gt;</a:t>
                      </a:r>
                    </a:p>
                    <a:p>
                      <a:r>
                        <a:rPr lang="en-US" sz="1000" dirty="0"/>
                        <a:t>Password: the password you set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69716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53243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Multipass</a:t>
                      </a:r>
                      <a:endParaRPr lang="en-US" sz="11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是一個輕量級的虛擬機管理器</a:t>
                      </a:r>
                      <a:r>
                        <a:rPr lang="en-US" sz="800" dirty="0"/>
                        <a:t>(GNU-GPL3.0)</a:t>
                      </a:r>
                    </a:p>
                    <a:p>
                      <a:r>
                        <a:rPr lang="en-US" sz="800" dirty="0">
                          <a:hlinkClick r:id="rId5"/>
                        </a:rPr>
                        <a:t>https://github.com/canonical/multipass/blob/main/LICENSE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9755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Multipass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指令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6"/>
                        </a:rPr>
                        <a:t>https://xenby.com/b/333-%E6%8E%A8%E8%96%A6-%E6%8C%87%E4%BB%A4%E5%BC%8F-ubuntu-%E8%99%9B%E6%93%AC%E6%A9%9F%E5%99%A8%E7%AE%A1%E7%90%86%E5%B7%A5%E5%85%B7-multipass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0947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neofetch</a:t>
                      </a:r>
                      <a:r>
                        <a:rPr lang="en-US" sz="1000" b="1" dirty="0"/>
                        <a:t> </a:t>
                      </a:r>
                    </a:p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/>
                        <a:t>是一個用於在命令行顯示系統資訊的工具</a:t>
                      </a:r>
                      <a:r>
                        <a:rPr lang="en-US" sz="1000" dirty="0"/>
                        <a:t>(MIT)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7"/>
                        </a:rPr>
                        <a:t>https://github.com/dylanaraps/neofetch/blob/master/LICENSE.md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7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5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642-9CC0-2FF7-6771-08EAD007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在Ubuntu建立</a:t>
            </a:r>
            <a:br>
              <a:rPr lang="en-US" dirty="0"/>
            </a:br>
            <a:r>
              <a:rPr lang="en-US" dirty="0"/>
              <a:t>Flask and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E013-3D46-A012-5571-62E311AEA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06.22.2024</a:t>
            </a:r>
          </a:p>
        </p:txBody>
      </p:sp>
    </p:spTree>
    <p:extLst>
      <p:ext uri="{BB962C8B-B14F-4D97-AF65-F5344CB8AC3E}">
        <p14:creationId xmlns:p14="http://schemas.microsoft.com/office/powerpoint/2010/main" val="378592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9BFA-196F-C94F-7519-2C65A06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88099"/>
            <a:ext cx="5915025" cy="811277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安裝Python, Flask 周邊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122AF-D798-9011-1653-B9F7AB6E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10015"/>
              </p:ext>
            </p:extLst>
          </p:nvPr>
        </p:nvGraphicFramePr>
        <p:xfrm>
          <a:off x="471488" y="1379412"/>
          <a:ext cx="6113341" cy="3075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158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2873188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500995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update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zh-TW" altLang="en-US" sz="1000" b="1" dirty="0"/>
                        <a:t>執行更新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upgrade -y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重啟更新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reboot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安裝python3的包管理器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python3-pip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Python:3.10, pip:22.0.2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安裝flask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pip3 install flask==3.0.3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Flask: 3.0.3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安裝flask_admin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pip3 install </a:t>
                      </a:r>
                      <a:r>
                        <a:rPr lang="en-US" sz="1000" dirty="0" err="1"/>
                        <a:t>flask_admin</a:t>
                      </a:r>
                      <a:r>
                        <a:rPr lang="en-US" sz="1000" dirty="0"/>
                        <a:t>==1.6.1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Flask_admin</a:t>
                      </a:r>
                      <a:r>
                        <a:rPr lang="en-US" sz="1000" dirty="0"/>
                        <a:t>==1.6.1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安裝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SQLAlchemy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pip3 install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SQLAlchemy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==2.0.31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SQLAlchemy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==2.0.31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308836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安裝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mysql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-connector-python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pip3 install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-connector-python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-connector-python==8.4.0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1220113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pip</a:t>
                      </a: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Python </a:t>
                      </a:r>
                      <a:r>
                        <a:rPr lang="zh-TW" altLang="en-US" sz="800" dirty="0"/>
                        <a:t>包管理器</a:t>
                      </a:r>
                      <a:r>
                        <a:rPr lang="en-US" altLang="zh-TW" sz="800" dirty="0"/>
                        <a:t>(MIT)</a:t>
                      </a:r>
                      <a:endParaRPr lang="en-US" sz="800" dirty="0">
                        <a:hlinkClick r:id="rId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4"/>
                        </a:rPr>
                        <a:t>https://github.com/pypa/pip/blob/main/LICENSE.txt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53243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Flask</a:t>
                      </a:r>
                      <a:endParaRPr lang="en-US" sz="11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Flask </a:t>
                      </a:r>
                      <a:r>
                        <a:rPr lang="zh-TW" altLang="en-US" sz="800" dirty="0"/>
                        <a:t>是一個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用於構建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應用程序的輕量級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框架</a:t>
                      </a:r>
                      <a:r>
                        <a:rPr lang="zh-TW" altLang="en-US" sz="800" dirty="0"/>
                        <a:t>。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BSD-3-Clause)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5"/>
                        </a:rPr>
                        <a:t>https://flask.palletsprojects.com/en/2.3.x/license/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9755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Flask-Admin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用於 </a:t>
                      </a:r>
                      <a:r>
                        <a:rPr lang="en-US" sz="800" dirty="0"/>
                        <a:t>Flask </a:t>
                      </a:r>
                      <a:r>
                        <a:rPr lang="zh-TW" altLang="en-US" sz="800" dirty="0"/>
                        <a:t>框架的擴展，為 </a:t>
                      </a:r>
                      <a:r>
                        <a:rPr lang="en-US" sz="800" dirty="0"/>
                        <a:t>Flask </a:t>
                      </a:r>
                      <a:r>
                        <a:rPr lang="zh-TW" altLang="en-US" sz="800" dirty="0"/>
                        <a:t>應用程序提供管理界面。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BSD-3-Clause)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6"/>
                        </a:rPr>
                        <a:t>https://github.com/flask-admin/flask-admin/blob/master/LICENSE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094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AB9C9-545E-5AFD-EBBA-0EB94A6FA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33257"/>
              </p:ext>
            </p:extLst>
          </p:nvPr>
        </p:nvGraphicFramePr>
        <p:xfrm>
          <a:off x="471488" y="5272597"/>
          <a:ext cx="6113341" cy="2953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158">
                  <a:extLst>
                    <a:ext uri="{9D8B030D-6E8A-4147-A177-3AD203B41FA5}">
                      <a16:colId xmlns:a16="http://schemas.microsoft.com/office/drawing/2014/main" val="437864733"/>
                    </a:ext>
                  </a:extLst>
                </a:gridCol>
                <a:gridCol w="2873188">
                  <a:extLst>
                    <a:ext uri="{9D8B030D-6E8A-4147-A177-3AD203B41FA5}">
                      <a16:colId xmlns:a16="http://schemas.microsoft.com/office/drawing/2014/main" val="1094632004"/>
                    </a:ext>
                  </a:extLst>
                </a:gridCol>
                <a:gridCol w="1500995">
                  <a:extLst>
                    <a:ext uri="{9D8B030D-6E8A-4147-A177-3AD203B41FA5}">
                      <a16:colId xmlns:a16="http://schemas.microsoft.com/office/drawing/2014/main" val="4048086290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確定ubuntu資訊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lsb_release</a:t>
                      </a:r>
                      <a:r>
                        <a:rPr lang="en-US" sz="1000" dirty="0"/>
                        <a:t> -a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01314023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安裝特定版本docker</a:t>
                      </a:r>
                      <a:r>
                        <a:rPr lang="en-US" sz="1000" b="1" dirty="0"/>
                        <a:t> engine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https://docs.docker.com/engine/install/ubuntu/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5:26.1.4-1~ubuntu.22.04~jammy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30948296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安裝最新的docker</a:t>
                      </a:r>
                      <a:r>
                        <a:rPr lang="en-US" sz="1000" b="1" dirty="0"/>
                        <a:t> engine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</a:t>
                      </a:r>
                      <a:r>
                        <a:rPr lang="en-US" sz="1000" dirty="0" err="1"/>
                        <a:t>docker.io</a:t>
                      </a:r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0617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開機就會打開docker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systemctl</a:t>
                      </a:r>
                      <a:r>
                        <a:rPr lang="en-US" sz="1000" dirty="0"/>
                        <a:t> enable docker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nnable</a:t>
                      </a:r>
                      <a:r>
                        <a:rPr lang="en-US" sz="1000" dirty="0"/>
                        <a:t>/disable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7479088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看docker狀態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systemctl</a:t>
                      </a:r>
                      <a:r>
                        <a:rPr lang="en-US" sz="1000" dirty="0"/>
                        <a:t> status docker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879598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暫停</a:t>
                      </a:r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開啟</a:t>
                      </a:r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重啟</a:t>
                      </a:r>
                      <a:r>
                        <a:rPr lang="en-US" sz="1000" b="1" dirty="0"/>
                        <a:t> docker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systemctl</a:t>
                      </a:r>
                      <a:r>
                        <a:rPr lang="en-US" sz="1000" dirty="0"/>
                        <a:t> &lt;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&gt; </a:t>
                      </a:r>
                      <a:r>
                        <a:rPr lang="en-US" sz="1000" dirty="0" err="1"/>
                        <a:t>docekr</a:t>
                      </a:r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&gt;: stop/start/restart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93350210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看ip位置</a:t>
                      </a:r>
                      <a:endParaRPr lang="en-US" sz="1000" b="1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ip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addr</a:t>
                      </a:r>
                      <a:r>
                        <a:rPr lang="en-US" sz="1000" dirty="0"/>
                        <a:t>: 192.168.64.x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32841590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25756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docker</a:t>
                      </a: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(Apache 2.0)</a:t>
                      </a:r>
                    </a:p>
                    <a:p>
                      <a:r>
                        <a:rPr lang="en-US" sz="800" dirty="0">
                          <a:hlinkClick r:id="rId8"/>
                        </a:rPr>
                        <a:t>https://github.com/moby/moby/blob/master/LICENSE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57336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i="0" dirty="0" err="1">
                          <a:solidFill>
                            <a:srgbClr val="202122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SQLAlchemy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 b="0" i="0" u="none" dirty="0">
                          <a:solidFill>
                            <a:srgbClr val="202122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是為</a:t>
                      </a:r>
                      <a:r>
                        <a:rPr lang="en-US" sz="800" b="0" i="0" u="none" strike="noStrike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hlinkClick r:id="rId9" tooltip="Python"/>
                        </a:rPr>
                        <a:t>Python</a:t>
                      </a:r>
                      <a:r>
                        <a:rPr lang="zh-TW" altLang="en-US" sz="800" b="0" i="0" u="none" strike="noStrike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hlinkClick r:id="rId10" tooltip="程式語言"/>
                        </a:rPr>
                        <a:t>程式語言</a:t>
                      </a:r>
                      <a:r>
                        <a:rPr lang="zh-TW" altLang="en-US" sz="800" b="0" i="0" u="none" dirty="0">
                          <a:solidFill>
                            <a:srgbClr val="202122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提供的</a:t>
                      </a:r>
                      <a:r>
                        <a:rPr lang="zh-TW" altLang="en-US" sz="800" b="0" i="0" u="none" strike="noStrike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hlinkClick r:id="rId11" tooltip="開放原始碼"/>
                        </a:rPr>
                        <a:t>開源</a:t>
                      </a:r>
                      <a:r>
                        <a:rPr lang="en-US" sz="800" b="0" i="0" u="none" strike="noStrike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hlinkClick r:id="rId12" tooltip="SQL"/>
                        </a:rPr>
                        <a:t>SQL</a:t>
                      </a:r>
                      <a:r>
                        <a:rPr lang="zh-TW" altLang="en-US" sz="800" b="0" i="0" u="none" dirty="0">
                          <a:solidFill>
                            <a:srgbClr val="202122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工具包及</a:t>
                      </a:r>
                      <a:r>
                        <a:rPr lang="zh-TW" altLang="en-US" sz="800" b="0" i="0" u="none" strike="noStrike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hlinkClick r:id="rId13" tooltip="對象關係對映器"/>
                        </a:rPr>
                        <a:t>對象關係對映器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ORM）(MIT)</a:t>
                      </a:r>
                    </a:p>
                    <a:p>
                      <a:r>
                        <a:rPr lang="en-US" sz="800" dirty="0">
                          <a:hlinkClick r:id="rId14"/>
                        </a:rPr>
                        <a:t>https://pypi.org/project/SQLAlchemy/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98343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mysql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-connector-python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linkClick r:id="rId15"/>
                        </a:rPr>
                        <a:t>GPL(GNUv2)</a:t>
                      </a:r>
                    </a:p>
                    <a:p>
                      <a:r>
                        <a:rPr lang="en-US" sz="800" dirty="0">
                          <a:hlinkClick r:id="rId15"/>
                        </a:rPr>
                        <a:t>https://pypi.org/project/mysql-connector-python/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1351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CB58640-82C6-F98D-308B-FFD66DE127CE}"/>
              </a:ext>
            </a:extLst>
          </p:cNvPr>
          <p:cNvSpPr txBox="1">
            <a:spLocks/>
          </p:cNvSpPr>
          <p:nvPr/>
        </p:nvSpPr>
        <p:spPr>
          <a:xfrm>
            <a:off x="393851" y="4418476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安裝Docker</a:t>
            </a:r>
            <a:b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800" dirty="0">
                <a:hlinkClick r:id="rId16"/>
              </a:rPr>
              <a:t>https://www.youtube.com/watch?v=cqbh-RneBlk</a:t>
            </a: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31A4B-F4B8-FA4A-B330-1EBF8C29203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5554" y="1122014"/>
            <a:ext cx="2838805" cy="2099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8BA6F-454B-9F38-7D5B-E52107765D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18472" y="3221547"/>
            <a:ext cx="2865887" cy="2737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035EA-60B9-2A54-852A-6E1B9E9F9D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58000" y="6258023"/>
            <a:ext cx="4212059" cy="23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642-9CC0-2FF7-6771-08EAD007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Docker操作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E013-3D46-A012-5571-62E311AEA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06.22.2024</a:t>
            </a:r>
          </a:p>
        </p:txBody>
      </p:sp>
    </p:spTree>
    <p:extLst>
      <p:ext uri="{BB962C8B-B14F-4D97-AF65-F5344CB8AC3E}">
        <p14:creationId xmlns:p14="http://schemas.microsoft.com/office/powerpoint/2010/main" val="40257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9BFA-196F-C94F-7519-2C65A06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88099"/>
            <a:ext cx="5915025" cy="811277"/>
          </a:xfrm>
        </p:spPr>
        <p:txBody>
          <a:bodyPr>
            <a:normAutofit/>
          </a:bodyPr>
          <a:lstStyle/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sz="1575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Ubuntu</a:t>
            </a:r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上的Docker操作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122AF-D798-9011-1653-B9F7AB6E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0195"/>
              </p:ext>
            </p:extLst>
          </p:nvPr>
        </p:nvGraphicFramePr>
        <p:xfrm>
          <a:off x="471488" y="908765"/>
          <a:ext cx="6113341" cy="3098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12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381829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171000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下載python</a:t>
                      </a:r>
                      <a:r>
                        <a:rPr lang="en-US" sz="1000" b="1" dirty="0"/>
                        <a:t> images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pull python:3.10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Python:3.10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下載mysql</a:t>
                      </a:r>
                      <a:r>
                        <a:rPr lang="en-US" sz="1000" b="1" dirty="0"/>
                        <a:t> images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pull mysql:8.4.0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mysql:8.4.0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看python</a:t>
                      </a:r>
                      <a:r>
                        <a:rPr lang="en-US" sz="1000" b="1" dirty="0"/>
                        <a:t>, </a:t>
                      </a:r>
                      <a:r>
                        <a:rPr lang="en-US" sz="1000" b="1" dirty="0" err="1"/>
                        <a:t>pip版本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inspect python:3.10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這裡的pip版本是images上的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看pip在pyhton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images上的版本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run python:3.10 pip --version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將image存成.tar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save python:3.10 &gt; /home/ubuntu/Desktop/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python_image_test.tar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刪除image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</a:t>
                      </a:r>
                      <a:r>
                        <a:rPr lang="en-US" sz="1000" dirty="0" err="1"/>
                        <a:t>rmi</a:t>
                      </a:r>
                      <a:r>
                        <a:rPr lang="en-US" sz="1000" dirty="0"/>
                        <a:t> python:3.10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讀取鏡像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load &lt;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/home/ubuntu/Desktop/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python_image_test.tar</a:t>
                      </a:r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56801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53243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python</a:t>
                      </a: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(PSF)</a:t>
                      </a:r>
                    </a:p>
                    <a:p>
                      <a:r>
                        <a:rPr lang="en-US" sz="800" dirty="0">
                          <a:hlinkClick r:id="rId4"/>
                        </a:rPr>
                        <a:t>https://docs.python.org/3/license.html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9755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mysql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(GPL)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GPL 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要「分發」才需要公開程式碼，不「分發」只用在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提供服務，可不公開程式碼</a:t>
                      </a:r>
                      <a:endParaRPr lang="en-US" altLang="zh-TW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Notes:</a:t>
                      </a:r>
                      <a:r>
                        <a:rPr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://javatoybox.blogspot.com/2019/01/open-source.html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0947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F8FEAE1-0B3D-00C6-4129-F026BCE76635}"/>
              </a:ext>
            </a:extLst>
          </p:cNvPr>
          <p:cNvSpPr txBox="1">
            <a:spLocks/>
          </p:cNvSpPr>
          <p:nvPr/>
        </p:nvSpPr>
        <p:spPr>
          <a:xfrm>
            <a:off x="471487" y="4006889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sz="1575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Docker上創建container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FF3C74-A3B2-D886-C988-AE2975660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72104"/>
              </p:ext>
            </p:extLst>
          </p:nvPr>
        </p:nvGraphicFramePr>
        <p:xfrm>
          <a:off x="471488" y="4782997"/>
          <a:ext cx="6113341" cy="1341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418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468223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創建容器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run –it --name=&lt;name&gt; &lt;image&gt; bash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若已有子網會自動分配IP給容器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查看容器狀態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-a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操作容器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&lt;name&gt;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&gt;:start/pause/</a:t>
                      </a:r>
                      <a:r>
                        <a:rPr lang="en-US" sz="1000" dirty="0" err="1"/>
                        <a:t>unpause</a:t>
                      </a:r>
                      <a:r>
                        <a:rPr lang="en-US" sz="1000" dirty="0"/>
                        <a:t>/stop/rm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5897312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進入到容器bash</a:t>
                      </a:r>
                      <a:endParaRPr lang="en-US" sz="1000" b="1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exec –it &lt;name&gt; bash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看容器訊息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inspect &lt;name&gt;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1D09E40-9C42-A585-9F9D-CAA63A3CA695}"/>
              </a:ext>
            </a:extLst>
          </p:cNvPr>
          <p:cNvSpPr txBox="1">
            <a:spLocks/>
          </p:cNvSpPr>
          <p:nvPr/>
        </p:nvSpPr>
        <p:spPr>
          <a:xfrm>
            <a:off x="384082" y="6124560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sz="1575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Docker上創建network（Docker的子網）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AC2EDE-BEC9-3DDA-BBDD-565877794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0594"/>
              </p:ext>
            </p:extLst>
          </p:nvPr>
        </p:nvGraphicFramePr>
        <p:xfrm>
          <a:off x="471487" y="6798944"/>
          <a:ext cx="6113341" cy="1907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12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461124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091705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創建Docker的子網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network create --subnet=172.18.0.0/16 &lt;name&gt;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共16個子網段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查看所有子網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ls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查看子網IP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inspect &lt;name&gt;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5897312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刪除子網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rm &lt;name&gt;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分配static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IP給容器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connect --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172.18.0.x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subnet_name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斷掉容器分配的static</a:t>
                      </a:r>
                      <a:r>
                        <a:rPr lang="en-US" sz="1000" b="1" dirty="0"/>
                        <a:t> IP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disconnect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subnet_name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容器端口映射主機</a:t>
                      </a:r>
                      <a:endParaRPr lang="en-US" sz="1000" b="1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run –it –p 9500:5000 --name=p1 python:3.10 bash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9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F494D8-5ED1-5F59-729D-3BE69E9DD215}"/>
              </a:ext>
            </a:extLst>
          </p:cNvPr>
          <p:cNvSpPr txBox="1">
            <a:spLocks/>
          </p:cNvSpPr>
          <p:nvPr/>
        </p:nvSpPr>
        <p:spPr>
          <a:xfrm>
            <a:off x="471487" y="180960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sz="1575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Docker與containe上掛載目錄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9BF795-51DC-9656-0133-D43E6CA6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11388"/>
              </p:ext>
            </p:extLst>
          </p:nvPr>
        </p:nvGraphicFramePr>
        <p:xfrm>
          <a:off x="538722" y="1117561"/>
          <a:ext cx="6113341" cy="1226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12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461124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091705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建立mysql容器與掛載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run --name m1 -p 4306:3306 --net </a:t>
                      </a:r>
                      <a:r>
                        <a:rPr lang="en-US" sz="1000" dirty="0" err="1"/>
                        <a:t>mynet</a:t>
                      </a:r>
                      <a:r>
                        <a:rPr lang="en-US" sz="1000" dirty="0"/>
                        <a:t> --</a:t>
                      </a:r>
                      <a:r>
                        <a:rPr lang="en-US" sz="1000" dirty="0" err="1"/>
                        <a:t>ip</a:t>
                      </a:r>
                      <a:r>
                        <a:rPr lang="en-US" sz="1000" dirty="0"/>
                        <a:t> 172.18.0.3 -e MYSQL_ROOT_PASSWORD=</a:t>
                      </a:r>
                      <a:r>
                        <a:rPr lang="en-US" sz="1000" dirty="0" err="1"/>
                        <a:t>FRANKWUfrankwu</a:t>
                      </a:r>
                      <a:r>
                        <a:rPr lang="en-US" sz="1000" dirty="0"/>
                        <a:t> -v /root/</a:t>
                      </a:r>
                      <a:r>
                        <a:rPr lang="en-US" sz="1000" dirty="0" err="1"/>
                        <a:t>mysql</a:t>
                      </a:r>
                      <a:r>
                        <a:rPr lang="en-US" sz="1000" dirty="0"/>
                        <a:t>:/var/lib/</a:t>
                      </a:r>
                      <a:r>
                        <a:rPr lang="en-US" sz="1000" dirty="0" err="1"/>
                        <a:t>mysql</a:t>
                      </a:r>
                      <a:r>
                        <a:rPr lang="en-US" sz="1000" dirty="0"/>
                        <a:t> -d mysql:8.4.0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看掛載位置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inspect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關鍵字mounts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建立python容器與掛載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run -it -d --name=p1 -p 9500:5000 -v /home/ubuntu/Desktop/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first_deploy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:/root/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first_deploy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--net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mynet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172.18.0.2 python:3.10 bash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5897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8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642-9CC0-2FF7-6771-08EAD007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Dbeavor</a:t>
            </a:r>
            <a:r>
              <a:rPr lang="en-US" dirty="0"/>
              <a:t> community</a:t>
            </a:r>
            <a:br>
              <a:rPr lang="en-US" dirty="0"/>
            </a:br>
            <a:r>
              <a:rPr lang="en-US" dirty="0" err="1"/>
              <a:t>操作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E013-3D46-A012-5571-62E311AEA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06.22.2024</a:t>
            </a:r>
          </a:p>
        </p:txBody>
      </p:sp>
    </p:spTree>
    <p:extLst>
      <p:ext uri="{BB962C8B-B14F-4D97-AF65-F5344CB8AC3E}">
        <p14:creationId xmlns:p14="http://schemas.microsoft.com/office/powerpoint/2010/main" val="231510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C41CB40-A290-DD36-B22D-C68DB6E2D39B}"/>
              </a:ext>
            </a:extLst>
          </p:cNvPr>
          <p:cNvSpPr txBox="1">
            <a:spLocks/>
          </p:cNvSpPr>
          <p:nvPr/>
        </p:nvSpPr>
        <p:spPr>
          <a:xfrm>
            <a:off x="424422" y="141408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Dbeavor Community 24.1.0管理數據庫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B8E8C7-9204-3411-1355-ABCE04A2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77197"/>
              </p:ext>
            </p:extLst>
          </p:nvPr>
        </p:nvGraphicFramePr>
        <p:xfrm>
          <a:off x="424422" y="9351343"/>
          <a:ext cx="6113341" cy="295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12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381829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171000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/>
                        <a:t>Dbeavor</a:t>
                      </a:r>
                      <a:r>
                        <a:rPr lang="en-US" sz="1100" b="1" dirty="0"/>
                        <a:t> community</a:t>
                      </a: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(Apache)</a:t>
                      </a:r>
                    </a:p>
                    <a:p>
                      <a:r>
                        <a:rPr lang="en-US" sz="800" dirty="0">
                          <a:hlinkClick r:id="rId4"/>
                        </a:rPr>
                        <a:t>https://dbeaver.io/product/dbeaver_license.txt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24.1.0</a:t>
                      </a: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9755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36AD68-D708-DF88-1EED-90E711E3D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877848"/>
            <a:ext cx="3475225" cy="323913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021B0-C773-DE29-9CB5-52BD623F7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8880"/>
              </p:ext>
            </p:extLst>
          </p:nvPr>
        </p:nvGraphicFramePr>
        <p:xfrm>
          <a:off x="4028190" y="1796789"/>
          <a:ext cx="2509573" cy="565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967">
                  <a:extLst>
                    <a:ext uri="{9D8B030D-6E8A-4147-A177-3AD203B41FA5}">
                      <a16:colId xmlns:a16="http://schemas.microsoft.com/office/drawing/2014/main" val="2378044702"/>
                    </a:ext>
                  </a:extLst>
                </a:gridCol>
                <a:gridCol w="1687606">
                  <a:extLst>
                    <a:ext uri="{9D8B030D-6E8A-4147-A177-3AD203B41FA5}">
                      <a16:colId xmlns:a16="http://schemas.microsoft.com/office/drawing/2014/main" val="492217501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Server Host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Ubuntu </a:t>
                      </a:r>
                      <a:r>
                        <a:rPr lang="en-US" sz="1000" dirty="0" err="1"/>
                        <a:t>ip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addr</a:t>
                      </a:r>
                      <a:r>
                        <a:rPr lang="en-US" sz="1000" dirty="0"/>
                        <a:t> and port mapping to </a:t>
                      </a:r>
                      <a:r>
                        <a:rPr lang="en-US" sz="1000" dirty="0" err="1"/>
                        <a:t>mysql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1547821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Password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Mysql’s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password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3148109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7A17CE8-50B8-9F1D-9C55-5E1CE0FEE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4210783"/>
            <a:ext cx="3362621" cy="315646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D03A2C-1ADD-9B75-5DB4-189F41503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2916"/>
              </p:ext>
            </p:extLst>
          </p:nvPr>
        </p:nvGraphicFramePr>
        <p:xfrm>
          <a:off x="471488" y="7510396"/>
          <a:ext cx="5956206" cy="870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217">
                  <a:extLst>
                    <a:ext uri="{9D8B030D-6E8A-4147-A177-3AD203B41FA5}">
                      <a16:colId xmlns:a16="http://schemas.microsoft.com/office/drawing/2014/main" val="2169267898"/>
                    </a:ext>
                  </a:extLst>
                </a:gridCol>
                <a:gridCol w="2070007">
                  <a:extLst>
                    <a:ext uri="{9D8B030D-6E8A-4147-A177-3AD203B41FA5}">
                      <a16:colId xmlns:a16="http://schemas.microsoft.com/office/drawing/2014/main" val="2790663150"/>
                    </a:ext>
                  </a:extLst>
                </a:gridCol>
                <a:gridCol w="2480982">
                  <a:extLst>
                    <a:ext uri="{9D8B030D-6E8A-4147-A177-3AD203B41FA5}">
                      <a16:colId xmlns:a16="http://schemas.microsoft.com/office/drawing/2014/main" val="1499984218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Error message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Public Key Retrieval is not allowed</a:t>
                      </a:r>
                      <a:endParaRPr lang="en-US" sz="1000" dirty="0">
                        <a:hlinkClick r:id="rId7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https://sinyilin.github.io/SQL/20230425/4002286829/#google_vignette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linkClick r:id="rId8"/>
                        </a:rPr>
                        <a:t>https://blog.csdn.net/ngl272/article/details/70217499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8972730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Solution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allowPublicKeyRetrieval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Turn false to TRUE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04952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5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1214</Words>
  <Application>Microsoft Macintosh PowerPoint</Application>
  <PresentationFormat>A4 Paper (210x297 mm)</PresentationFormat>
  <Paragraphs>199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Menlo</vt:lpstr>
      <vt:lpstr>Office Theme</vt:lpstr>
      <vt:lpstr>建立MacOS Ubuntu VM</vt:lpstr>
      <vt:lpstr>Install multipass and Ubuntu on macOS https://www.youtube.com/watch?v=oi8f6hVI2P4</vt:lpstr>
      <vt:lpstr>在Ubuntu建立 Flask and Docker</vt:lpstr>
      <vt:lpstr>安裝Python, Flask 周邊</vt:lpstr>
      <vt:lpstr>Docker操作</vt:lpstr>
      <vt:lpstr>在Ubuntu上的Docker操作</vt:lpstr>
      <vt:lpstr>PowerPoint Presentation</vt:lpstr>
      <vt:lpstr>Dbeavor community 操作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建立MacOS Ubuntu VM</dc:title>
  <dc:creator>Weiting Wang</dc:creator>
  <cp:lastModifiedBy>Weiting Wang</cp:lastModifiedBy>
  <cp:revision>5</cp:revision>
  <dcterms:created xsi:type="dcterms:W3CDTF">2024-06-22T03:27:54Z</dcterms:created>
  <dcterms:modified xsi:type="dcterms:W3CDTF">2024-06-22T09:30:30Z</dcterms:modified>
</cp:coreProperties>
</file>