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9" r:id="rId3"/>
    <p:sldId id="266" r:id="rId4"/>
    <p:sldId id="265" r:id="rId5"/>
    <p:sldId id="260" r:id="rId6"/>
    <p:sldId id="261" r:id="rId7"/>
    <p:sldId id="257" r:id="rId8"/>
    <p:sldId id="262" r:id="rId9"/>
    <p:sldId id="263" r:id="rId10"/>
    <p:sldId id="268"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33" d="100"/>
          <a:sy n="133" d="100"/>
        </p:scale>
        <p:origin x="30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170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5777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932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4125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973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4131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9238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4957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093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3/10/2022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7017512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3/10/2022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3399669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754850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BBDC-4636-456B-8FA7-715D001EEDCC}"/>
              </a:ext>
            </a:extLst>
          </p:cNvPr>
          <p:cNvSpPr>
            <a:spLocks noGrp="1"/>
          </p:cNvSpPr>
          <p:nvPr>
            <p:ph type="ctrTitle"/>
          </p:nvPr>
        </p:nvSpPr>
        <p:spPr>
          <a:xfrm>
            <a:off x="1563296" y="906483"/>
            <a:ext cx="8991600" cy="1645920"/>
          </a:xfrm>
          <a:solidFill>
            <a:srgbClr val="FF9900"/>
          </a:solidFill>
          <a:ln>
            <a:noFill/>
          </a:ln>
        </p:spPr>
        <p:txBody>
          <a:bodyPr>
            <a:normAutofit/>
          </a:bodyPr>
          <a:lstStyle/>
          <a:p>
            <a:r>
              <a:rPr lang="en-US" sz="4000" b="1" dirty="0">
                <a:solidFill>
                  <a:schemeClr val="bg1">
                    <a:lumMod val="65000"/>
                    <a:lumOff val="35000"/>
                  </a:schemeClr>
                </a:solidFill>
              </a:rPr>
              <a:t>Iball app</a:t>
            </a:r>
          </a:p>
        </p:txBody>
      </p:sp>
      <p:sp>
        <p:nvSpPr>
          <p:cNvPr id="3" name="Subtitle 2">
            <a:extLst>
              <a:ext uri="{FF2B5EF4-FFF2-40B4-BE49-F238E27FC236}">
                <a16:creationId xmlns:a16="http://schemas.microsoft.com/office/drawing/2014/main" id="{B4DE226C-179C-41CA-AA92-FD0EA8AA8233}"/>
              </a:ext>
            </a:extLst>
          </p:cNvPr>
          <p:cNvSpPr>
            <a:spLocks noGrp="1"/>
          </p:cNvSpPr>
          <p:nvPr>
            <p:ph type="subTitle" idx="1"/>
          </p:nvPr>
        </p:nvSpPr>
        <p:spPr>
          <a:xfrm>
            <a:off x="2695194" y="3159313"/>
            <a:ext cx="6801612" cy="1239894"/>
          </a:xfrm>
        </p:spPr>
        <p:txBody>
          <a:bodyPr>
            <a:normAutofit/>
          </a:bodyPr>
          <a:lstStyle/>
          <a:p>
            <a:r>
              <a:rPr lang="en-US" sz="2800" b="1" dirty="0">
                <a:solidFill>
                  <a:schemeClr val="accent6">
                    <a:lumMod val="20000"/>
                    <a:lumOff val="80000"/>
                  </a:schemeClr>
                </a:solidFill>
              </a:rPr>
              <a:t>Exercise tracking app targeting players ages 10 - 18</a:t>
            </a:r>
          </a:p>
        </p:txBody>
      </p:sp>
    </p:spTree>
    <p:extLst>
      <p:ext uri="{BB962C8B-B14F-4D97-AF65-F5344CB8AC3E}">
        <p14:creationId xmlns:p14="http://schemas.microsoft.com/office/powerpoint/2010/main" val="315605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1B60-9D05-4AE9-B0CD-FCFA4B75B758}"/>
              </a:ext>
            </a:extLst>
          </p:cNvPr>
          <p:cNvSpPr>
            <a:spLocks noGrp="1"/>
          </p:cNvSpPr>
          <p:nvPr>
            <p:ph type="title"/>
          </p:nvPr>
        </p:nvSpPr>
        <p:spPr>
          <a:xfrm>
            <a:off x="8312677" y="964692"/>
            <a:ext cx="3406201" cy="1188720"/>
          </a:xfrm>
          <a:solidFill>
            <a:srgbClr val="FF9900">
              <a:alpha val="0"/>
            </a:srgbClr>
          </a:solidFill>
        </p:spPr>
        <p:txBody>
          <a:bodyPr>
            <a:normAutofit/>
          </a:bodyPr>
          <a:lstStyle/>
          <a:p>
            <a:r>
              <a:rPr lang="en-US" sz="4000" b="1" dirty="0">
                <a:solidFill>
                  <a:schemeClr val="bg1">
                    <a:lumMod val="65000"/>
                    <a:lumOff val="35000"/>
                  </a:schemeClr>
                </a:solidFill>
              </a:rPr>
              <a:t>database</a:t>
            </a:r>
          </a:p>
        </p:txBody>
      </p:sp>
      <p:sp>
        <p:nvSpPr>
          <p:cNvPr id="10" name="Rectangle 9">
            <a:extLst>
              <a:ext uri="{FF2B5EF4-FFF2-40B4-BE49-F238E27FC236}">
                <a16:creationId xmlns:a16="http://schemas.microsoft.com/office/drawing/2014/main" id="{02A23054-E6F3-4F7A-98D5-89F7670E2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45B81E-78EE-472F-A0B3-8DBDBDE5B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41C60A-7B44-48D7-B570-F58B65949C7E}"/>
              </a:ext>
            </a:extLst>
          </p:cNvPr>
          <p:cNvSpPr>
            <a:spLocks noGrp="1"/>
          </p:cNvSpPr>
          <p:nvPr>
            <p:ph idx="1"/>
          </p:nvPr>
        </p:nvSpPr>
        <p:spPr>
          <a:xfrm>
            <a:off x="8311249" y="2638044"/>
            <a:ext cx="3063765" cy="3263206"/>
          </a:xfrm>
        </p:spPr>
        <p:txBody>
          <a:bodyPr>
            <a:normAutofit/>
          </a:bodyPr>
          <a:lstStyle/>
          <a:p>
            <a:r>
              <a:rPr lang="en-US" dirty="0"/>
              <a:t>1.Supabase to create database</a:t>
            </a:r>
          </a:p>
          <a:p>
            <a:r>
              <a:rPr lang="en-US" dirty="0"/>
              <a:t>2.Copy the relevant database info (</a:t>
            </a:r>
            <a:r>
              <a:rPr lang="en-US" dirty="0" err="1"/>
              <a:t>url</a:t>
            </a:r>
            <a:r>
              <a:rPr lang="en-US" dirty="0"/>
              <a:t>, key,  </a:t>
            </a:r>
            <a:r>
              <a:rPr lang="en-US" dirty="0" err="1"/>
              <a:t>ect</a:t>
            </a:r>
            <a:r>
              <a:rPr lang="en-US" dirty="0"/>
              <a:t>)</a:t>
            </a:r>
          </a:p>
          <a:p>
            <a:r>
              <a:rPr lang="en-US" dirty="0"/>
              <a:t>3.Copy database info (port,  data base name, host) </a:t>
            </a:r>
          </a:p>
          <a:p>
            <a:r>
              <a:rPr lang="en-US" dirty="0"/>
              <a:t>4.Create data base tables</a:t>
            </a:r>
          </a:p>
          <a:p>
            <a:r>
              <a:rPr lang="en-US" dirty="0"/>
              <a:t>5. Test database in browser</a:t>
            </a:r>
          </a:p>
          <a:p>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135F19E7-7FC4-4F9B-A25D-65628B825212}"/>
              </a:ext>
            </a:extLst>
          </p:cNvPr>
          <p:cNvPicPr>
            <a:picLocks noChangeAspect="1"/>
          </p:cNvPicPr>
          <p:nvPr/>
        </p:nvPicPr>
        <p:blipFill>
          <a:blip r:embed="rId2"/>
          <a:stretch>
            <a:fillRect/>
          </a:stretch>
        </p:blipFill>
        <p:spPr>
          <a:xfrm>
            <a:off x="1453406" y="1814944"/>
            <a:ext cx="5608210" cy="2727907"/>
          </a:xfrm>
          <a:prstGeom prst="rect">
            <a:avLst/>
          </a:prstGeom>
        </p:spPr>
      </p:pic>
    </p:spTree>
    <p:extLst>
      <p:ext uri="{BB962C8B-B14F-4D97-AF65-F5344CB8AC3E}">
        <p14:creationId xmlns:p14="http://schemas.microsoft.com/office/powerpoint/2010/main" val="32449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8C8A-C9C3-4DDC-85DC-93568D486DCE}"/>
              </a:ext>
            </a:extLst>
          </p:cNvPr>
          <p:cNvSpPr>
            <a:spLocks noGrp="1"/>
          </p:cNvSpPr>
          <p:nvPr>
            <p:ph type="title"/>
          </p:nvPr>
        </p:nvSpPr>
        <p:spPr>
          <a:solidFill>
            <a:srgbClr val="FF9900">
              <a:alpha val="0"/>
            </a:srgbClr>
          </a:solidFill>
        </p:spPr>
        <p:txBody>
          <a:bodyPr/>
          <a:lstStyle/>
          <a:p>
            <a:r>
              <a:rPr lang="en-US" sz="4000" b="1" dirty="0"/>
              <a:t>Js</a:t>
            </a:r>
            <a:r>
              <a:rPr lang="en-US" dirty="0"/>
              <a:t> </a:t>
            </a:r>
            <a:r>
              <a:rPr lang="en-US" sz="4000" dirty="0">
                <a:solidFill>
                  <a:schemeClr val="bg1">
                    <a:lumMod val="65000"/>
                    <a:lumOff val="35000"/>
                  </a:schemeClr>
                </a:solidFill>
              </a:rPr>
              <a:t>Code/React</a:t>
            </a:r>
            <a:endParaRPr lang="en-US" dirty="0">
              <a:solidFill>
                <a:schemeClr val="bg1">
                  <a:lumMod val="65000"/>
                  <a:lumOff val="35000"/>
                </a:schemeClr>
              </a:solidFill>
            </a:endParaRPr>
          </a:p>
        </p:txBody>
      </p:sp>
      <p:sp>
        <p:nvSpPr>
          <p:cNvPr id="3" name="Content Placeholder 2">
            <a:extLst>
              <a:ext uri="{FF2B5EF4-FFF2-40B4-BE49-F238E27FC236}">
                <a16:creationId xmlns:a16="http://schemas.microsoft.com/office/drawing/2014/main" id="{019DBF79-256F-451A-81B6-04D862E1835C}"/>
              </a:ext>
            </a:extLst>
          </p:cNvPr>
          <p:cNvSpPr>
            <a:spLocks noGrp="1"/>
          </p:cNvSpPr>
          <p:nvPr>
            <p:ph idx="1"/>
          </p:nvPr>
        </p:nvSpPr>
        <p:spPr/>
        <p:txBody>
          <a:bodyPr/>
          <a:lstStyle/>
          <a:p>
            <a:r>
              <a:rPr lang="en-US" dirty="0"/>
              <a:t>Logic</a:t>
            </a:r>
          </a:p>
          <a:p>
            <a:r>
              <a:rPr lang="en-US" dirty="0"/>
              <a:t>Set variables for elements</a:t>
            </a:r>
          </a:p>
          <a:p>
            <a:r>
              <a:rPr lang="en-US" dirty="0"/>
              <a:t>functions for logic</a:t>
            </a:r>
          </a:p>
          <a:p>
            <a:r>
              <a:rPr lang="en-US" dirty="0"/>
              <a:t>Use Fetch(), .Then(), .Catch()  server data </a:t>
            </a:r>
            <a:r>
              <a:rPr lang="en-US" dirty="0" err="1"/>
              <a:t>api</a:t>
            </a:r>
            <a:endParaRPr lang="en-US" dirty="0"/>
          </a:p>
          <a:p>
            <a:r>
              <a:rPr lang="en-US" dirty="0"/>
              <a:t>Add event listeners</a:t>
            </a:r>
          </a:p>
          <a:p>
            <a:r>
              <a:rPr lang="en-US" dirty="0"/>
              <a:t>Employed filter(),map() to manipulate the js object</a:t>
            </a:r>
          </a:p>
        </p:txBody>
      </p:sp>
    </p:spTree>
    <p:extLst>
      <p:ext uri="{BB962C8B-B14F-4D97-AF65-F5344CB8AC3E}">
        <p14:creationId xmlns:p14="http://schemas.microsoft.com/office/powerpoint/2010/main" val="209022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804672" y="964692"/>
            <a:ext cx="3066937" cy="1188720"/>
          </a:xfrm>
          <a:solidFill>
            <a:srgbClr val="FF9900">
              <a:alpha val="15000"/>
            </a:srgbClr>
          </a:solidFill>
        </p:spPr>
        <p:txBody>
          <a:bodyPr>
            <a:normAutofit/>
          </a:bodyPr>
          <a:lstStyle/>
          <a:p>
            <a:r>
              <a:rPr lang="en-US" sz="4000" b="1" dirty="0">
                <a:solidFill>
                  <a:schemeClr val="bg1">
                    <a:lumMod val="65000"/>
                    <a:lumOff val="35000"/>
                  </a:schemeClr>
                </a:solidFill>
              </a:rPr>
              <a:t>react</a:t>
            </a:r>
            <a:endParaRPr lang="en-US" b="1" dirty="0">
              <a:solidFill>
                <a:schemeClr val="bg1">
                  <a:lumMod val="65000"/>
                  <a:lumOff val="35000"/>
                </a:schemeClr>
              </a:solidFill>
            </a:endParaRPr>
          </a:p>
        </p:txBody>
      </p:sp>
      <p:sp>
        <p:nvSpPr>
          <p:cNvPr id="6" name="Content Placeholder 5">
            <a:extLst>
              <a:ext uri="{FF2B5EF4-FFF2-40B4-BE49-F238E27FC236}">
                <a16:creationId xmlns:a16="http://schemas.microsoft.com/office/drawing/2014/main" id="{20246236-AE2E-41AA-A588-E38309981794}"/>
              </a:ext>
            </a:extLst>
          </p:cNvPr>
          <p:cNvSpPr>
            <a:spLocks noGrp="1"/>
          </p:cNvSpPr>
          <p:nvPr>
            <p:ph idx="1"/>
          </p:nvPr>
        </p:nvSpPr>
        <p:spPr>
          <a:xfrm>
            <a:off x="803244" y="2638044"/>
            <a:ext cx="3063765" cy="3263206"/>
          </a:xfrm>
        </p:spPr>
        <p:txBody>
          <a:bodyPr>
            <a:normAutofit/>
          </a:bodyPr>
          <a:lstStyle/>
          <a:p>
            <a:pPr>
              <a:lnSpc>
                <a:spcPct val="90000"/>
              </a:lnSpc>
            </a:pPr>
            <a:r>
              <a:rPr lang="en-US" sz="1100" dirty="0"/>
              <a:t>JAVASCRIPT </a:t>
            </a:r>
          </a:p>
          <a:p>
            <a:pPr>
              <a:lnSpc>
                <a:spcPct val="90000"/>
              </a:lnSpc>
            </a:pPr>
            <a:r>
              <a:rPr lang="en-US" sz="1100" dirty="0"/>
              <a:t>Created js. folder</a:t>
            </a:r>
          </a:p>
          <a:p>
            <a:pPr>
              <a:lnSpc>
                <a:spcPct val="90000"/>
              </a:lnSpc>
            </a:pPr>
            <a:r>
              <a:rPr lang="en-US" sz="1100" dirty="0"/>
              <a:t>Created first js. File app.js for index page</a:t>
            </a:r>
          </a:p>
          <a:p>
            <a:pPr>
              <a:lnSpc>
                <a:spcPct val="90000"/>
              </a:lnSpc>
            </a:pPr>
            <a:r>
              <a:rPr lang="en-US" sz="1100" dirty="0"/>
              <a:t>Created second js. File dashboard.js</a:t>
            </a:r>
          </a:p>
          <a:p>
            <a:pPr>
              <a:lnSpc>
                <a:spcPct val="90000"/>
              </a:lnSpc>
            </a:pPr>
            <a:r>
              <a:rPr lang="en-US" sz="1100" dirty="0"/>
              <a:t>Validated inputs for app.js file</a:t>
            </a:r>
          </a:p>
          <a:p>
            <a:pPr>
              <a:lnSpc>
                <a:spcPct val="90000"/>
              </a:lnSpc>
            </a:pPr>
            <a:r>
              <a:rPr lang="en-US" sz="1100" dirty="0"/>
              <a:t>Created event listener for the index page sign in form directing user to dashboard page</a:t>
            </a:r>
          </a:p>
          <a:p>
            <a:pPr>
              <a:lnSpc>
                <a:spcPct val="90000"/>
              </a:lnSpc>
            </a:pPr>
            <a:r>
              <a:rPr lang="en-US" sz="1100" dirty="0"/>
              <a:t>Validated inputs for dashboard.js</a:t>
            </a:r>
          </a:p>
          <a:p>
            <a:pPr>
              <a:lnSpc>
                <a:spcPct val="90000"/>
              </a:lnSpc>
            </a:pPr>
            <a:r>
              <a:rPr lang="en-US" sz="1100" dirty="0"/>
              <a:t>Created event listener for the dashboard form which enabled user to add their story to company intranet </a:t>
            </a:r>
          </a:p>
          <a:p>
            <a:pPr>
              <a:lnSpc>
                <a:spcPct val="90000"/>
              </a:lnSpc>
            </a:pPr>
            <a:endParaRPr lang="en-US" sz="1100" dirty="0"/>
          </a:p>
          <a:p>
            <a:pPr>
              <a:lnSpc>
                <a:spcPct val="90000"/>
              </a:lnSpc>
            </a:pPr>
            <a:endParaRPr lang="en-US" sz="1100" dirty="0"/>
          </a:p>
        </p:txBody>
      </p:sp>
      <p:sp>
        <p:nvSpPr>
          <p:cNvPr id="11" name="Rectangle 10">
            <a:extLst>
              <a:ext uri="{FF2B5EF4-FFF2-40B4-BE49-F238E27FC236}">
                <a16:creationId xmlns:a16="http://schemas.microsoft.com/office/drawing/2014/main" id="{9614522A-C691-4F68-84C3-4ABAD2F7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5A2F9AC-B2D0-4F61-B15D-48754CA25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0DDB1A-7429-4220-9CE4-4454CEF79798}"/>
              </a:ext>
            </a:extLst>
          </p:cNvPr>
          <p:cNvPicPr>
            <a:picLocks noChangeAspect="1"/>
          </p:cNvPicPr>
          <p:nvPr/>
        </p:nvPicPr>
        <p:blipFill>
          <a:blip r:embed="rId2"/>
          <a:stretch>
            <a:fillRect/>
          </a:stretch>
        </p:blipFill>
        <p:spPr>
          <a:xfrm>
            <a:off x="4858199" y="1293275"/>
            <a:ext cx="6157398" cy="4279392"/>
          </a:xfrm>
          <a:prstGeom prst="rect">
            <a:avLst/>
          </a:prstGeom>
        </p:spPr>
      </p:pic>
    </p:spTree>
    <p:extLst>
      <p:ext uri="{BB962C8B-B14F-4D97-AF65-F5344CB8AC3E}">
        <p14:creationId xmlns:p14="http://schemas.microsoft.com/office/powerpoint/2010/main" val="18564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A1F5-78E3-4C7A-B610-DB7803EDCEAD}"/>
              </a:ext>
            </a:extLst>
          </p:cNvPr>
          <p:cNvSpPr>
            <a:spLocks noGrp="1"/>
          </p:cNvSpPr>
          <p:nvPr>
            <p:ph type="title"/>
          </p:nvPr>
        </p:nvSpPr>
        <p:spPr>
          <a:solidFill>
            <a:srgbClr val="FF9900">
              <a:alpha val="15000"/>
            </a:srgbClr>
          </a:solidFill>
        </p:spPr>
        <p:txBody>
          <a:bodyPr>
            <a:normAutofit/>
          </a:bodyPr>
          <a:lstStyle/>
          <a:p>
            <a:r>
              <a:rPr lang="en-US" sz="4000" b="1" dirty="0">
                <a:solidFill>
                  <a:schemeClr val="bg1">
                    <a:lumMod val="65000"/>
                    <a:lumOff val="35000"/>
                  </a:schemeClr>
                </a:solidFill>
              </a:rPr>
              <a:t>Why build this app</a:t>
            </a:r>
          </a:p>
        </p:txBody>
      </p:sp>
      <p:sp>
        <p:nvSpPr>
          <p:cNvPr id="3" name="Content Placeholder 2">
            <a:extLst>
              <a:ext uri="{FF2B5EF4-FFF2-40B4-BE49-F238E27FC236}">
                <a16:creationId xmlns:a16="http://schemas.microsoft.com/office/drawing/2014/main" id="{73A02D2C-5802-4204-8F76-CE5C416D0AF4}"/>
              </a:ext>
            </a:extLst>
          </p:cNvPr>
          <p:cNvSpPr>
            <a:spLocks noGrp="1"/>
          </p:cNvSpPr>
          <p:nvPr>
            <p:ph idx="1"/>
          </p:nvPr>
        </p:nvSpPr>
        <p:spPr>
          <a:xfrm>
            <a:off x="2231136" y="2638044"/>
            <a:ext cx="7729728" cy="3680869"/>
          </a:xfrm>
        </p:spPr>
        <p:txBody>
          <a:bodyPr>
            <a:normAutofit/>
          </a:bodyPr>
          <a:lstStyle/>
          <a:p>
            <a:pPr algn="l"/>
            <a:r>
              <a:rPr lang="en-US" b="1" i="0" dirty="0">
                <a:solidFill>
                  <a:schemeClr val="tx1">
                    <a:lumMod val="95000"/>
                  </a:schemeClr>
                </a:solidFill>
                <a:effectLst/>
                <a:latin typeface="proxima-nova"/>
              </a:rPr>
              <a:t>Many athletes do better academically</a:t>
            </a:r>
            <a:br>
              <a:rPr lang="en-US" b="1" i="0" dirty="0">
                <a:solidFill>
                  <a:schemeClr val="tx1">
                    <a:lumMod val="95000"/>
                  </a:schemeClr>
                </a:solidFill>
                <a:effectLst/>
                <a:latin typeface="proxima-nova"/>
              </a:rPr>
            </a:br>
            <a:r>
              <a:rPr lang="en-US" b="0" i="0" dirty="0">
                <a:solidFill>
                  <a:srgbClr val="333333"/>
                </a:solidFill>
                <a:effectLst/>
                <a:latin typeface="proxima-nova"/>
              </a:rPr>
              <a:t>Playing a sport requires a lot of time and energy. Some people may think this would distract student-athletes from schoolwork. However, the opposite is true. Sports require memorization, repetition and learning. </a:t>
            </a:r>
          </a:p>
          <a:p>
            <a:pPr algn="l"/>
            <a:r>
              <a:rPr lang="en-US" b="1" i="0" dirty="0">
                <a:solidFill>
                  <a:schemeClr val="tx1">
                    <a:lumMod val="95000"/>
                  </a:schemeClr>
                </a:solidFill>
                <a:effectLst/>
                <a:latin typeface="proxima-nova"/>
              </a:rPr>
              <a:t>Sports teach teamwork and problem-solving skills</a:t>
            </a:r>
            <a:br>
              <a:rPr lang="en-US" b="1" i="0" dirty="0">
                <a:solidFill>
                  <a:schemeClr val="tx1">
                    <a:lumMod val="95000"/>
                  </a:schemeClr>
                </a:solidFill>
                <a:effectLst/>
                <a:latin typeface="proxima-nova"/>
              </a:rPr>
            </a:br>
            <a:r>
              <a:rPr lang="en-US" b="0" i="0" dirty="0">
                <a:solidFill>
                  <a:srgbClr val="333333"/>
                </a:solidFill>
                <a:effectLst/>
                <a:latin typeface="proxima-nova"/>
              </a:rPr>
              <a:t>Fighting for a common goal with a group and coaches teaches you how to build teamwork and effectively communicate to solve problems.</a:t>
            </a:r>
          </a:p>
          <a:p>
            <a:pPr algn="l"/>
            <a:r>
              <a:rPr lang="en-US" b="1" i="0" dirty="0">
                <a:solidFill>
                  <a:schemeClr val="tx1">
                    <a:lumMod val="95000"/>
                  </a:schemeClr>
                </a:solidFill>
                <a:effectLst/>
                <a:latin typeface="proxima-nova"/>
              </a:rPr>
              <a:t>Sports boost self-esteem</a:t>
            </a:r>
            <a:br>
              <a:rPr lang="en-US" b="1" i="0" dirty="0">
                <a:solidFill>
                  <a:schemeClr val="tx1">
                    <a:lumMod val="95000"/>
                  </a:schemeClr>
                </a:solidFill>
                <a:effectLst/>
                <a:latin typeface="proxima-nova"/>
              </a:rPr>
            </a:br>
            <a:r>
              <a:rPr lang="en-US" b="0" i="0" dirty="0">
                <a:solidFill>
                  <a:srgbClr val="333333"/>
                </a:solidFill>
                <a:effectLst/>
                <a:latin typeface="proxima-nova"/>
              </a:rPr>
              <a:t>Watching your hard work pay off and achieving your goals develops self-confidence. Achieving a sport or fitness goal encourages you to achieve other goals you set. </a:t>
            </a:r>
            <a:endParaRPr lang="en-US" dirty="0"/>
          </a:p>
        </p:txBody>
      </p:sp>
    </p:spTree>
    <p:extLst>
      <p:ext uri="{BB962C8B-B14F-4D97-AF65-F5344CB8AC3E}">
        <p14:creationId xmlns:p14="http://schemas.microsoft.com/office/powerpoint/2010/main" val="36519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BBDC-4636-456B-8FA7-715D001EEDCC}"/>
              </a:ext>
            </a:extLst>
          </p:cNvPr>
          <p:cNvSpPr>
            <a:spLocks noGrp="1"/>
          </p:cNvSpPr>
          <p:nvPr>
            <p:ph type="ctrTitle"/>
          </p:nvPr>
        </p:nvSpPr>
        <p:spPr>
          <a:xfrm>
            <a:off x="1600200" y="451332"/>
            <a:ext cx="8991600" cy="1645920"/>
          </a:xfrm>
          <a:solidFill>
            <a:srgbClr val="FF9900"/>
          </a:solidFill>
          <a:ln>
            <a:noFill/>
          </a:ln>
        </p:spPr>
        <p:txBody>
          <a:bodyPr>
            <a:normAutofit/>
          </a:bodyPr>
          <a:lstStyle/>
          <a:p>
            <a:r>
              <a:rPr lang="en-US" sz="4000" b="1" dirty="0">
                <a:solidFill>
                  <a:schemeClr val="bg1">
                    <a:lumMod val="65000"/>
                    <a:lumOff val="35000"/>
                  </a:schemeClr>
                </a:solidFill>
              </a:rPr>
              <a:t>Problems to solve</a:t>
            </a:r>
          </a:p>
        </p:txBody>
      </p:sp>
      <p:sp>
        <p:nvSpPr>
          <p:cNvPr id="3" name="Subtitle 2">
            <a:extLst>
              <a:ext uri="{FF2B5EF4-FFF2-40B4-BE49-F238E27FC236}">
                <a16:creationId xmlns:a16="http://schemas.microsoft.com/office/drawing/2014/main" id="{B4DE226C-179C-41CA-AA92-FD0EA8AA8233}"/>
              </a:ext>
            </a:extLst>
          </p:cNvPr>
          <p:cNvSpPr>
            <a:spLocks noGrp="1"/>
          </p:cNvSpPr>
          <p:nvPr>
            <p:ph type="subTitle" idx="1"/>
          </p:nvPr>
        </p:nvSpPr>
        <p:spPr>
          <a:xfrm>
            <a:off x="1600200" y="2585251"/>
            <a:ext cx="8991599" cy="3934462"/>
          </a:xfrm>
        </p:spPr>
        <p:txBody>
          <a:bodyPr>
            <a:normAutofit/>
          </a:bodyPr>
          <a:lstStyle/>
          <a:p>
            <a:r>
              <a:rPr lang="en-US" sz="2800" b="1" dirty="0">
                <a:solidFill>
                  <a:schemeClr val="accent6">
                    <a:lumMod val="20000"/>
                    <a:lumOff val="80000"/>
                  </a:schemeClr>
                </a:solidFill>
              </a:rPr>
              <a:t>exercise progress can be tracked</a:t>
            </a:r>
          </a:p>
          <a:p>
            <a:br>
              <a:rPr lang="en-US" sz="2800" b="1" dirty="0">
                <a:solidFill>
                  <a:schemeClr val="accent6">
                    <a:lumMod val="20000"/>
                    <a:lumOff val="80000"/>
                  </a:schemeClr>
                </a:solidFill>
              </a:rPr>
            </a:br>
            <a:r>
              <a:rPr lang="en-US" sz="2800" b="1" dirty="0">
                <a:solidFill>
                  <a:schemeClr val="accent6">
                    <a:lumMod val="20000"/>
                    <a:lumOff val="80000"/>
                  </a:schemeClr>
                </a:solidFill>
              </a:rPr>
              <a:t>user can search for exercise example videos</a:t>
            </a:r>
          </a:p>
          <a:p>
            <a:br>
              <a:rPr lang="en-US" sz="2800" b="1" dirty="0">
                <a:solidFill>
                  <a:schemeClr val="accent6">
                    <a:lumMod val="20000"/>
                    <a:lumOff val="80000"/>
                  </a:schemeClr>
                </a:solidFill>
              </a:rPr>
            </a:br>
            <a:r>
              <a:rPr lang="en-US" sz="2800" b="1" dirty="0">
                <a:solidFill>
                  <a:schemeClr val="accent6">
                    <a:lumMod val="20000"/>
                    <a:lumOff val="80000"/>
                  </a:schemeClr>
                </a:solidFill>
              </a:rPr>
              <a:t>users can collaborate on exercises</a:t>
            </a:r>
          </a:p>
          <a:p>
            <a:endParaRPr lang="en-US" sz="2800" b="1" dirty="0">
              <a:solidFill>
                <a:schemeClr val="accent6">
                  <a:lumMod val="20000"/>
                  <a:lumOff val="80000"/>
                </a:schemeClr>
              </a:solidFill>
            </a:endParaRPr>
          </a:p>
          <a:p>
            <a:r>
              <a:rPr lang="en-US" sz="2800" b="1" dirty="0">
                <a:solidFill>
                  <a:schemeClr val="accent6">
                    <a:lumMod val="20000"/>
                    <a:lumOff val="80000"/>
                  </a:schemeClr>
                </a:solidFill>
              </a:rPr>
              <a:t>Awards for challenges</a:t>
            </a:r>
          </a:p>
          <a:p>
            <a:pPr marL="457200" indent="-457200" algn="l">
              <a:buFont typeface="Arial" panose="020B0604020202020204" pitchFamily="34" charset="0"/>
              <a:buChar char="•"/>
            </a:pPr>
            <a:endParaRPr lang="en-US" sz="2800" b="1" dirty="0">
              <a:solidFill>
                <a:schemeClr val="accent4">
                  <a:lumMod val="50000"/>
                </a:schemeClr>
              </a:solidFill>
            </a:endParaRPr>
          </a:p>
        </p:txBody>
      </p:sp>
    </p:spTree>
    <p:extLst>
      <p:ext uri="{BB962C8B-B14F-4D97-AF65-F5344CB8AC3E}">
        <p14:creationId xmlns:p14="http://schemas.microsoft.com/office/powerpoint/2010/main" val="45231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1196961" y="964692"/>
            <a:ext cx="10034919" cy="1188720"/>
          </a:xfrm>
          <a:solidFill>
            <a:srgbClr val="FF9900">
              <a:alpha val="15000"/>
            </a:srgbClr>
          </a:solidFill>
        </p:spPr>
        <p:txBody>
          <a:bodyPr>
            <a:normAutofit/>
          </a:bodyPr>
          <a:lstStyle/>
          <a:p>
            <a:r>
              <a:rPr lang="en-US" sz="4000" b="1" dirty="0">
                <a:solidFill>
                  <a:schemeClr val="bg1">
                    <a:lumMod val="65000"/>
                    <a:lumOff val="35000"/>
                  </a:schemeClr>
                </a:solidFill>
              </a:rPr>
              <a:t>Research</a:t>
            </a:r>
            <a:endParaRPr lang="en-US" sz="3600" b="1" dirty="0">
              <a:solidFill>
                <a:schemeClr val="bg1">
                  <a:lumMod val="65000"/>
                  <a:lumOff val="35000"/>
                </a:schemeClr>
              </a:solidFill>
            </a:endParaRPr>
          </a:p>
        </p:txBody>
      </p:sp>
      <p:pic>
        <p:nvPicPr>
          <p:cNvPr id="8" name="Picture 7" descr="Graphical user interface, text, application&#10;&#10;Description automatically generated">
            <a:extLst>
              <a:ext uri="{FF2B5EF4-FFF2-40B4-BE49-F238E27FC236}">
                <a16:creationId xmlns:a16="http://schemas.microsoft.com/office/drawing/2014/main" id="{75E86497-A24F-4547-9B06-34255C0A9620}"/>
              </a:ext>
            </a:extLst>
          </p:cNvPr>
          <p:cNvPicPr>
            <a:picLocks noChangeAspect="1"/>
          </p:cNvPicPr>
          <p:nvPr/>
        </p:nvPicPr>
        <p:blipFill>
          <a:blip r:embed="rId2"/>
          <a:stretch>
            <a:fillRect/>
          </a:stretch>
        </p:blipFill>
        <p:spPr>
          <a:xfrm>
            <a:off x="6673032" y="2555693"/>
            <a:ext cx="4696327" cy="3280623"/>
          </a:xfrm>
          <a:prstGeom prst="rect">
            <a:avLst/>
          </a:prstGeom>
        </p:spPr>
      </p:pic>
      <p:pic>
        <p:nvPicPr>
          <p:cNvPr id="10" name="Picture 9" descr="A screenshot of a cell phone&#10;&#10;Description automatically generated with low confidence">
            <a:extLst>
              <a:ext uri="{FF2B5EF4-FFF2-40B4-BE49-F238E27FC236}">
                <a16:creationId xmlns:a16="http://schemas.microsoft.com/office/drawing/2014/main" id="{3FE66E83-C0E5-4813-8153-CEBAD4F74241}"/>
              </a:ext>
            </a:extLst>
          </p:cNvPr>
          <p:cNvPicPr>
            <a:picLocks noChangeAspect="1"/>
          </p:cNvPicPr>
          <p:nvPr/>
        </p:nvPicPr>
        <p:blipFill>
          <a:blip r:embed="rId3"/>
          <a:stretch>
            <a:fillRect/>
          </a:stretch>
        </p:blipFill>
        <p:spPr>
          <a:xfrm>
            <a:off x="4604763" y="2586415"/>
            <a:ext cx="1609657" cy="3306893"/>
          </a:xfrm>
          <a:prstGeom prst="rect">
            <a:avLst/>
          </a:prstGeom>
        </p:spPr>
      </p:pic>
      <p:pic>
        <p:nvPicPr>
          <p:cNvPr id="14" name="Picture 13" descr="A screenshot of a video game&#10;&#10;Description automatically generated">
            <a:extLst>
              <a:ext uri="{FF2B5EF4-FFF2-40B4-BE49-F238E27FC236}">
                <a16:creationId xmlns:a16="http://schemas.microsoft.com/office/drawing/2014/main" id="{CCC03A1E-85E8-47D5-AF08-B66FBD10FA2F}"/>
              </a:ext>
            </a:extLst>
          </p:cNvPr>
          <p:cNvPicPr>
            <a:picLocks noChangeAspect="1"/>
          </p:cNvPicPr>
          <p:nvPr/>
        </p:nvPicPr>
        <p:blipFill>
          <a:blip r:embed="rId4"/>
          <a:stretch>
            <a:fillRect/>
          </a:stretch>
        </p:blipFill>
        <p:spPr>
          <a:xfrm>
            <a:off x="1099614" y="2555693"/>
            <a:ext cx="3126546" cy="2094698"/>
          </a:xfrm>
          <a:prstGeom prst="rect">
            <a:avLst/>
          </a:prstGeom>
        </p:spPr>
      </p:pic>
    </p:spTree>
    <p:extLst>
      <p:ext uri="{BB962C8B-B14F-4D97-AF65-F5344CB8AC3E}">
        <p14:creationId xmlns:p14="http://schemas.microsoft.com/office/powerpoint/2010/main" val="424698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804672" y="2386744"/>
            <a:ext cx="5925310" cy="1645920"/>
          </a:xfrm>
        </p:spPr>
        <p:txBody>
          <a:bodyPr vert="horz" lIns="274320" tIns="182880" rIns="274320" bIns="182880" rtlCol="0" anchor="ctr" anchorCtr="1">
            <a:normAutofit/>
          </a:bodyPr>
          <a:lstStyle/>
          <a:p>
            <a:r>
              <a:rPr lang="en-US" sz="4000" b="1" dirty="0">
                <a:solidFill>
                  <a:schemeClr val="bg1">
                    <a:lumMod val="65000"/>
                    <a:lumOff val="35000"/>
                  </a:schemeClr>
                </a:solidFill>
              </a:rPr>
              <a:t>Wireframe</a:t>
            </a:r>
          </a:p>
        </p:txBody>
      </p:sp>
      <p:sp>
        <p:nvSpPr>
          <p:cNvPr id="4" name="Content Placeholder 3">
            <a:extLst>
              <a:ext uri="{FF2B5EF4-FFF2-40B4-BE49-F238E27FC236}">
                <a16:creationId xmlns:a16="http://schemas.microsoft.com/office/drawing/2014/main" id="{5BD61545-AAD1-4D02-BC96-1BE1E3F439C4}"/>
              </a:ext>
            </a:extLst>
          </p:cNvPr>
          <p:cNvSpPr>
            <a:spLocks noGrp="1"/>
          </p:cNvSpPr>
          <p:nvPr>
            <p:ph idx="1"/>
          </p:nvPr>
        </p:nvSpPr>
        <p:spPr>
          <a:xfrm>
            <a:off x="1148615" y="4352544"/>
            <a:ext cx="5242560" cy="1239894"/>
          </a:xfrm>
        </p:spPr>
        <p:txBody>
          <a:bodyPr vert="horz" lIns="91440" tIns="45720" rIns="91440" bIns="45720" rtlCol="0">
            <a:normAutofit/>
          </a:bodyPr>
          <a:lstStyle/>
          <a:p>
            <a:pPr marL="0" indent="0" algn="ctr">
              <a:buNone/>
            </a:pPr>
            <a:r>
              <a:rPr lang="en-US" sz="2800" dirty="0">
                <a:solidFill>
                  <a:schemeClr val="accent6">
                    <a:lumMod val="20000"/>
                    <a:lumOff val="80000"/>
                  </a:schemeClr>
                </a:solidFill>
              </a:rPr>
              <a:t>Balsamiq Prototype</a:t>
            </a:r>
          </a:p>
        </p:txBody>
      </p:sp>
      <p:sp>
        <p:nvSpPr>
          <p:cNvPr id="12" name="Rectangle 11">
            <a:extLst>
              <a:ext uri="{FF2B5EF4-FFF2-40B4-BE49-F238E27FC236}">
                <a16:creationId xmlns:a16="http://schemas.microsoft.com/office/drawing/2014/main" id="{45C5706A-96FA-4184-90B5-B1A8F4CDB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3">
            <a:extLst>
              <a:ext uri="{FF2B5EF4-FFF2-40B4-BE49-F238E27FC236}">
                <a16:creationId xmlns:a16="http://schemas.microsoft.com/office/drawing/2014/main" id="{594AE1D4-34B4-4355-8191-91C78F077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engineering drawing&#10;&#10;Description automatically generated">
            <a:extLst>
              <a:ext uri="{FF2B5EF4-FFF2-40B4-BE49-F238E27FC236}">
                <a16:creationId xmlns:a16="http://schemas.microsoft.com/office/drawing/2014/main" id="{541E70EB-AAF4-4133-9C63-94BF776F4907}"/>
              </a:ext>
            </a:extLst>
          </p:cNvPr>
          <p:cNvPicPr>
            <a:picLocks noChangeAspect="1"/>
          </p:cNvPicPr>
          <p:nvPr/>
        </p:nvPicPr>
        <p:blipFill>
          <a:blip r:embed="rId2"/>
          <a:stretch>
            <a:fillRect/>
          </a:stretch>
        </p:blipFill>
        <p:spPr>
          <a:xfrm>
            <a:off x="8312191" y="821702"/>
            <a:ext cx="2442333" cy="4860369"/>
          </a:xfrm>
          <a:prstGeom prst="rect">
            <a:avLst/>
          </a:prstGeom>
        </p:spPr>
      </p:pic>
    </p:spTree>
    <p:extLst>
      <p:ext uri="{BB962C8B-B14F-4D97-AF65-F5344CB8AC3E}">
        <p14:creationId xmlns:p14="http://schemas.microsoft.com/office/powerpoint/2010/main" val="11433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1196961" y="964692"/>
            <a:ext cx="10034919" cy="1188720"/>
          </a:xfrm>
          <a:solidFill>
            <a:srgbClr val="FF9900">
              <a:alpha val="15000"/>
            </a:srgbClr>
          </a:solidFill>
        </p:spPr>
        <p:txBody>
          <a:bodyPr>
            <a:normAutofit/>
          </a:bodyPr>
          <a:lstStyle/>
          <a:p>
            <a:r>
              <a:rPr lang="en-US" sz="4000" b="1" dirty="0">
                <a:solidFill>
                  <a:schemeClr val="bg1">
                    <a:lumMod val="65000"/>
                    <a:lumOff val="35000"/>
                  </a:schemeClr>
                </a:solidFill>
              </a:rPr>
              <a:t>assets</a:t>
            </a:r>
          </a:p>
        </p:txBody>
      </p:sp>
      <p:sp>
        <p:nvSpPr>
          <p:cNvPr id="4" name="Content Placeholder 3">
            <a:extLst>
              <a:ext uri="{FF2B5EF4-FFF2-40B4-BE49-F238E27FC236}">
                <a16:creationId xmlns:a16="http://schemas.microsoft.com/office/drawing/2014/main" id="{5BD61545-AAD1-4D02-BC96-1BE1E3F439C4}"/>
              </a:ext>
            </a:extLst>
          </p:cNvPr>
          <p:cNvSpPr>
            <a:spLocks noGrp="1"/>
          </p:cNvSpPr>
          <p:nvPr>
            <p:ph idx="1"/>
          </p:nvPr>
        </p:nvSpPr>
        <p:spPr>
          <a:xfrm>
            <a:off x="4946039" y="2479173"/>
            <a:ext cx="2299921" cy="1899653"/>
          </a:xfrm>
        </p:spPr>
        <p:txBody>
          <a:bodyPr>
            <a:normAutofit/>
          </a:bodyPr>
          <a:lstStyle/>
          <a:p>
            <a:pPr marL="0" indent="0">
              <a:buNone/>
            </a:pPr>
            <a:r>
              <a:rPr lang="en-US" b="1" dirty="0"/>
              <a:t>Color Palette</a:t>
            </a:r>
          </a:p>
          <a:p>
            <a:pPr algn="l">
              <a:buFont typeface="Arial" panose="020B0604020202020204" pitchFamily="34" charset="0"/>
              <a:buChar char="•"/>
            </a:pPr>
            <a:r>
              <a:rPr lang="en-US" sz="1400" b="0" i="0" dirty="0">
                <a:solidFill>
                  <a:schemeClr val="tx1"/>
                </a:solidFill>
                <a:effectLst/>
                <a:latin typeface="Roboto" panose="02000000000000000000" pitchFamily="2" charset="0"/>
              </a:rPr>
              <a:t>Paletton</a:t>
            </a:r>
          </a:p>
          <a:p>
            <a:pPr algn="l">
              <a:buFont typeface="Arial" panose="020B0604020202020204" pitchFamily="34" charset="0"/>
              <a:buChar char="•"/>
            </a:pPr>
            <a:r>
              <a:rPr lang="en-US" sz="1400" b="0" i="0" dirty="0">
                <a:solidFill>
                  <a:schemeClr val="tx1"/>
                </a:solidFill>
                <a:effectLst/>
                <a:latin typeface="Roboto" panose="02000000000000000000" pitchFamily="2" charset="0"/>
              </a:rPr>
              <a:t>Adobe Color CC</a:t>
            </a:r>
          </a:p>
          <a:p>
            <a:pPr algn="l">
              <a:buFont typeface="Arial" panose="020B0604020202020204" pitchFamily="34" charset="0"/>
              <a:buChar char="•"/>
            </a:pPr>
            <a:r>
              <a:rPr lang="en-US" sz="1400" b="0" i="0" dirty="0">
                <a:solidFill>
                  <a:schemeClr val="tx1"/>
                </a:solidFill>
                <a:effectLst/>
                <a:latin typeface="Roboto" panose="02000000000000000000" pitchFamily="2" charset="0"/>
              </a:rPr>
              <a:t>ColoRotate</a:t>
            </a:r>
          </a:p>
          <a:p>
            <a:pPr algn="l">
              <a:buFont typeface="Arial" panose="020B0604020202020204" pitchFamily="34" charset="0"/>
              <a:buChar char="•"/>
            </a:pPr>
            <a:r>
              <a:rPr lang="en-US" sz="1400" b="0" i="0" dirty="0">
                <a:solidFill>
                  <a:schemeClr val="tx1"/>
                </a:solidFill>
                <a:effectLst/>
                <a:latin typeface="Roboto" panose="02000000000000000000" pitchFamily="2" charset="0"/>
              </a:rPr>
              <a:t>Mudcube Color Sphere</a:t>
            </a:r>
          </a:p>
          <a:p>
            <a:pPr marL="0" indent="0">
              <a:buNone/>
            </a:pPr>
            <a:endParaRPr lang="en-US" dirty="0"/>
          </a:p>
        </p:txBody>
      </p:sp>
      <p:sp>
        <p:nvSpPr>
          <p:cNvPr id="5" name="Content Placeholder 3">
            <a:extLst>
              <a:ext uri="{FF2B5EF4-FFF2-40B4-BE49-F238E27FC236}">
                <a16:creationId xmlns:a16="http://schemas.microsoft.com/office/drawing/2014/main" id="{ED6FA7E6-AF69-4AE4-BF6C-C6323CC3F4DD}"/>
              </a:ext>
            </a:extLst>
          </p:cNvPr>
          <p:cNvSpPr txBox="1">
            <a:spLocks/>
          </p:cNvSpPr>
          <p:nvPr/>
        </p:nvSpPr>
        <p:spPr>
          <a:xfrm>
            <a:off x="8429172" y="2479173"/>
            <a:ext cx="2366821" cy="176393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dirty="0"/>
              <a:t>Fonts</a:t>
            </a:r>
          </a:p>
          <a:p>
            <a:r>
              <a:rPr lang="en-US" sz="1400" dirty="0"/>
              <a:t>fontpair.co</a:t>
            </a:r>
          </a:p>
          <a:p>
            <a:r>
              <a:rPr lang="en-US" sz="1400" dirty="0"/>
              <a:t>Adobe Fonts</a:t>
            </a:r>
          </a:p>
          <a:p>
            <a:r>
              <a:rPr lang="en-US" sz="1400" dirty="0"/>
              <a:t>Google Fonts</a:t>
            </a:r>
          </a:p>
          <a:p>
            <a:pPr marL="0" indent="0">
              <a:buFont typeface="Arial" panose="020B0604020202020204" pitchFamily="34" charset="0"/>
              <a:buNone/>
            </a:pPr>
            <a:endParaRPr lang="en-US" sz="1400" b="1" dirty="0"/>
          </a:p>
        </p:txBody>
      </p:sp>
      <p:grpSp>
        <p:nvGrpSpPr>
          <p:cNvPr id="3" name="Group 2">
            <a:extLst>
              <a:ext uri="{FF2B5EF4-FFF2-40B4-BE49-F238E27FC236}">
                <a16:creationId xmlns:a16="http://schemas.microsoft.com/office/drawing/2014/main" id="{3CC8123B-7571-42F1-BDB0-711A5216A951}"/>
              </a:ext>
            </a:extLst>
          </p:cNvPr>
          <p:cNvGrpSpPr/>
          <p:nvPr/>
        </p:nvGrpSpPr>
        <p:grpSpPr>
          <a:xfrm>
            <a:off x="4917301" y="4592132"/>
            <a:ext cx="2151655" cy="1856005"/>
            <a:chOff x="1505945" y="4537697"/>
            <a:chExt cx="2411057" cy="2079764"/>
          </a:xfrm>
        </p:grpSpPr>
        <p:pic>
          <p:nvPicPr>
            <p:cNvPr id="6" name="Picture 5" descr="A picture containing chart&#10;&#10;Description automatically generated">
              <a:extLst>
                <a:ext uri="{FF2B5EF4-FFF2-40B4-BE49-F238E27FC236}">
                  <a16:creationId xmlns:a16="http://schemas.microsoft.com/office/drawing/2014/main" id="{F63A59E3-FABE-4567-91E7-39070B74FA75}"/>
                </a:ext>
              </a:extLst>
            </p:cNvPr>
            <p:cNvPicPr>
              <a:picLocks noChangeAspect="1"/>
            </p:cNvPicPr>
            <p:nvPr/>
          </p:nvPicPr>
          <p:blipFill>
            <a:blip r:embed="rId2"/>
            <a:stretch>
              <a:fillRect/>
            </a:stretch>
          </p:blipFill>
          <p:spPr>
            <a:xfrm>
              <a:off x="1535516" y="5283684"/>
              <a:ext cx="2351917" cy="536418"/>
            </a:xfrm>
            <a:prstGeom prst="rect">
              <a:avLst/>
            </a:prstGeom>
          </p:spPr>
        </p:pic>
        <p:pic>
          <p:nvPicPr>
            <p:cNvPr id="8" name="Picture 7" descr="Chart, treemap chart&#10;&#10;Description automatically generated">
              <a:extLst>
                <a:ext uri="{FF2B5EF4-FFF2-40B4-BE49-F238E27FC236}">
                  <a16:creationId xmlns:a16="http://schemas.microsoft.com/office/drawing/2014/main" id="{F20A803E-8B80-4633-996F-498104412A36}"/>
                </a:ext>
              </a:extLst>
            </p:cNvPr>
            <p:cNvPicPr>
              <a:picLocks noChangeAspect="1"/>
            </p:cNvPicPr>
            <p:nvPr/>
          </p:nvPicPr>
          <p:blipFill>
            <a:blip r:embed="rId3"/>
            <a:stretch>
              <a:fillRect/>
            </a:stretch>
          </p:blipFill>
          <p:spPr>
            <a:xfrm>
              <a:off x="1535516" y="6022185"/>
              <a:ext cx="2351917" cy="595276"/>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95A33E60-BD04-41E0-93CC-5B4DE9E1D273}"/>
                </a:ext>
              </a:extLst>
            </p:cNvPr>
            <p:cNvPicPr>
              <a:picLocks noChangeAspect="1"/>
            </p:cNvPicPr>
            <p:nvPr/>
          </p:nvPicPr>
          <p:blipFill>
            <a:blip r:embed="rId4"/>
            <a:stretch>
              <a:fillRect/>
            </a:stretch>
          </p:blipFill>
          <p:spPr>
            <a:xfrm>
              <a:off x="1505945" y="4537697"/>
              <a:ext cx="2411057" cy="536418"/>
            </a:xfrm>
            <a:prstGeom prst="rect">
              <a:avLst/>
            </a:prstGeom>
          </p:spPr>
        </p:pic>
      </p:grpSp>
      <p:grpSp>
        <p:nvGrpSpPr>
          <p:cNvPr id="7" name="Group 6">
            <a:extLst>
              <a:ext uri="{FF2B5EF4-FFF2-40B4-BE49-F238E27FC236}">
                <a16:creationId xmlns:a16="http://schemas.microsoft.com/office/drawing/2014/main" id="{070878AE-2ECB-42D2-8C84-82D976AA248F}"/>
              </a:ext>
            </a:extLst>
          </p:cNvPr>
          <p:cNvGrpSpPr/>
          <p:nvPr/>
        </p:nvGrpSpPr>
        <p:grpSpPr>
          <a:xfrm>
            <a:off x="8429172" y="4592132"/>
            <a:ext cx="2366821" cy="1856005"/>
            <a:chOff x="6942710" y="4537697"/>
            <a:chExt cx="2411057" cy="2150880"/>
          </a:xfrm>
        </p:grpSpPr>
        <p:pic>
          <p:nvPicPr>
            <p:cNvPr id="12" name="Picture 11">
              <a:extLst>
                <a:ext uri="{FF2B5EF4-FFF2-40B4-BE49-F238E27FC236}">
                  <a16:creationId xmlns:a16="http://schemas.microsoft.com/office/drawing/2014/main" id="{39F6FD97-A28B-4D27-8359-34796CF0B972}"/>
                </a:ext>
              </a:extLst>
            </p:cNvPr>
            <p:cNvPicPr>
              <a:picLocks noChangeAspect="1"/>
            </p:cNvPicPr>
            <p:nvPr/>
          </p:nvPicPr>
          <p:blipFill>
            <a:blip r:embed="rId5"/>
            <a:stretch>
              <a:fillRect/>
            </a:stretch>
          </p:blipFill>
          <p:spPr>
            <a:xfrm>
              <a:off x="6942710" y="4537697"/>
              <a:ext cx="2411057" cy="982438"/>
            </a:xfrm>
            <a:prstGeom prst="rect">
              <a:avLst/>
            </a:prstGeom>
          </p:spPr>
        </p:pic>
        <p:pic>
          <p:nvPicPr>
            <p:cNvPr id="14" name="Picture 13">
              <a:extLst>
                <a:ext uri="{FF2B5EF4-FFF2-40B4-BE49-F238E27FC236}">
                  <a16:creationId xmlns:a16="http://schemas.microsoft.com/office/drawing/2014/main" id="{B1D29318-6718-40A2-A87E-11B62EE00D97}"/>
                </a:ext>
              </a:extLst>
            </p:cNvPr>
            <p:cNvPicPr>
              <a:picLocks noChangeAspect="1"/>
            </p:cNvPicPr>
            <p:nvPr/>
          </p:nvPicPr>
          <p:blipFill>
            <a:blip r:embed="rId6"/>
            <a:stretch>
              <a:fillRect/>
            </a:stretch>
          </p:blipFill>
          <p:spPr>
            <a:xfrm>
              <a:off x="6942710" y="5691782"/>
              <a:ext cx="2411057" cy="996795"/>
            </a:xfrm>
            <a:prstGeom prst="rect">
              <a:avLst/>
            </a:prstGeom>
          </p:spPr>
        </p:pic>
      </p:grpSp>
      <p:pic>
        <p:nvPicPr>
          <p:cNvPr id="11" name="Picture 10" descr="Logo&#10;&#10;Description automatically generated">
            <a:extLst>
              <a:ext uri="{FF2B5EF4-FFF2-40B4-BE49-F238E27FC236}">
                <a16:creationId xmlns:a16="http://schemas.microsoft.com/office/drawing/2014/main" id="{D734B3B7-AC5A-45C3-B185-B047D21B0A69}"/>
              </a:ext>
            </a:extLst>
          </p:cNvPr>
          <p:cNvPicPr>
            <a:picLocks noChangeAspect="1"/>
          </p:cNvPicPr>
          <p:nvPr/>
        </p:nvPicPr>
        <p:blipFill>
          <a:blip r:embed="rId7"/>
          <a:stretch>
            <a:fillRect/>
          </a:stretch>
        </p:blipFill>
        <p:spPr>
          <a:xfrm>
            <a:off x="1511982" y="2626170"/>
            <a:ext cx="2813713" cy="2813713"/>
          </a:xfrm>
          <a:prstGeom prst="rect">
            <a:avLst/>
          </a:prstGeom>
          <a:solidFill>
            <a:schemeClr val="tx1"/>
          </a:solidFill>
        </p:spPr>
      </p:pic>
    </p:spTree>
    <p:extLst>
      <p:ext uri="{BB962C8B-B14F-4D97-AF65-F5344CB8AC3E}">
        <p14:creationId xmlns:p14="http://schemas.microsoft.com/office/powerpoint/2010/main" val="84882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1196961" y="964692"/>
            <a:ext cx="10034919" cy="1188720"/>
          </a:xfrm>
          <a:solidFill>
            <a:srgbClr val="FF9900">
              <a:alpha val="15000"/>
            </a:srgbClr>
          </a:solidFill>
        </p:spPr>
        <p:txBody>
          <a:bodyPr>
            <a:normAutofit/>
          </a:bodyPr>
          <a:lstStyle/>
          <a:p>
            <a:r>
              <a:rPr lang="en-US" sz="4000" b="1" dirty="0">
                <a:solidFill>
                  <a:schemeClr val="bg1">
                    <a:lumMod val="65000"/>
                    <a:lumOff val="35000"/>
                  </a:schemeClr>
                </a:solidFill>
              </a:rPr>
              <a:t>Create</a:t>
            </a:r>
            <a:r>
              <a:rPr lang="en-US" sz="4000" b="1" dirty="0"/>
              <a:t> git </a:t>
            </a:r>
            <a:r>
              <a:rPr lang="en-US" sz="4000" b="1" dirty="0">
                <a:solidFill>
                  <a:schemeClr val="bg1">
                    <a:lumMod val="65000"/>
                    <a:lumOff val="35000"/>
                  </a:schemeClr>
                </a:solidFill>
              </a:rPr>
              <a:t>repository</a:t>
            </a:r>
          </a:p>
        </p:txBody>
      </p:sp>
      <p:sp>
        <p:nvSpPr>
          <p:cNvPr id="4" name="Content Placeholder 3">
            <a:extLst>
              <a:ext uri="{FF2B5EF4-FFF2-40B4-BE49-F238E27FC236}">
                <a16:creationId xmlns:a16="http://schemas.microsoft.com/office/drawing/2014/main" id="{8F5A5CF1-CE79-4E48-8AA9-B1BCA4185AA6}"/>
              </a:ext>
            </a:extLst>
          </p:cNvPr>
          <p:cNvSpPr>
            <a:spLocks noGrp="1"/>
          </p:cNvSpPr>
          <p:nvPr>
            <p:ph idx="1"/>
          </p:nvPr>
        </p:nvSpPr>
        <p:spPr>
          <a:xfrm>
            <a:off x="2204113" y="2873729"/>
            <a:ext cx="7783773" cy="2053113"/>
          </a:xfrm>
        </p:spPr>
        <p:txBody>
          <a:bodyPr>
            <a:normAutofit fontScale="92500"/>
          </a:bodyPr>
          <a:lstStyle/>
          <a:p>
            <a:pPr>
              <a:lnSpc>
                <a:spcPct val="160000"/>
              </a:lnSpc>
            </a:pPr>
            <a:r>
              <a:rPr lang="en-US" sz="1900" b="1" i="0" dirty="0">
                <a:solidFill>
                  <a:schemeClr val="bg1">
                    <a:lumMod val="50000"/>
                    <a:lumOff val="50000"/>
                  </a:schemeClr>
                </a:solidFill>
                <a:effectLst/>
                <a:latin typeface="Roboto" panose="02000000000000000000" pitchFamily="2" charset="0"/>
              </a:rPr>
              <a:t>Git</a:t>
            </a:r>
            <a:r>
              <a:rPr lang="en-US" b="0" i="0" dirty="0">
                <a:solidFill>
                  <a:schemeClr val="tx1">
                    <a:lumMod val="95000"/>
                  </a:schemeClr>
                </a:solidFill>
                <a:effectLst/>
                <a:latin typeface="Roboto" panose="02000000000000000000" pitchFamily="2" charset="0"/>
              </a:rPr>
              <a:t> is a DevOps tool used for </a:t>
            </a:r>
            <a:r>
              <a:rPr lang="en-US" b="1" i="0" dirty="0">
                <a:solidFill>
                  <a:schemeClr val="bg1">
                    <a:lumMod val="50000"/>
                    <a:lumOff val="50000"/>
                  </a:schemeClr>
                </a:solidFill>
                <a:effectLst/>
                <a:latin typeface="Roboto" panose="02000000000000000000" pitchFamily="2" charset="0"/>
              </a:rPr>
              <a:t>source code management</a:t>
            </a:r>
            <a:r>
              <a:rPr lang="en-US" b="0" i="0" dirty="0">
                <a:solidFill>
                  <a:schemeClr val="tx1">
                    <a:lumMod val="95000"/>
                  </a:schemeClr>
                </a:solidFill>
                <a:effectLst/>
                <a:latin typeface="Roboto" panose="02000000000000000000" pitchFamily="2" charset="0"/>
              </a:rPr>
              <a:t>. It is an open-source version control system used to handle small to very large projects efficiently. Git is used to tracking changes in the source code, enabling multiple developers to work together on non-linear development.</a:t>
            </a:r>
            <a:endParaRPr lang="en-US" dirty="0">
              <a:solidFill>
                <a:schemeClr val="tx1">
                  <a:lumMod val="95000"/>
                </a:schemeClr>
              </a:solidFill>
            </a:endParaRPr>
          </a:p>
        </p:txBody>
      </p:sp>
    </p:spTree>
    <p:extLst>
      <p:ext uri="{BB962C8B-B14F-4D97-AF65-F5344CB8AC3E}">
        <p14:creationId xmlns:p14="http://schemas.microsoft.com/office/powerpoint/2010/main" val="29678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1196961" y="964692"/>
            <a:ext cx="10034919" cy="1188720"/>
          </a:xfrm>
          <a:solidFill>
            <a:srgbClr val="FF9900"/>
          </a:solidFill>
        </p:spPr>
        <p:txBody>
          <a:bodyPr>
            <a:normAutofit/>
          </a:bodyPr>
          <a:lstStyle/>
          <a:p>
            <a:r>
              <a:rPr lang="en-US" sz="4000" b="1" dirty="0">
                <a:solidFill>
                  <a:schemeClr val="bg1">
                    <a:lumMod val="65000"/>
                    <a:lumOff val="35000"/>
                  </a:schemeClr>
                </a:solidFill>
              </a:rPr>
              <a:t>html</a:t>
            </a:r>
            <a:endParaRPr lang="en-US" b="1" dirty="0">
              <a:solidFill>
                <a:schemeClr val="bg1">
                  <a:lumMod val="65000"/>
                  <a:lumOff val="35000"/>
                </a:schemeClr>
              </a:solidFill>
            </a:endParaRPr>
          </a:p>
        </p:txBody>
      </p:sp>
      <p:sp>
        <p:nvSpPr>
          <p:cNvPr id="6" name="Content Placeholder 5">
            <a:extLst>
              <a:ext uri="{FF2B5EF4-FFF2-40B4-BE49-F238E27FC236}">
                <a16:creationId xmlns:a16="http://schemas.microsoft.com/office/drawing/2014/main" id="{20246236-AE2E-41AA-A588-E38309981794}"/>
              </a:ext>
            </a:extLst>
          </p:cNvPr>
          <p:cNvSpPr>
            <a:spLocks noGrp="1"/>
          </p:cNvSpPr>
          <p:nvPr>
            <p:ph idx="1"/>
          </p:nvPr>
        </p:nvSpPr>
        <p:spPr>
          <a:xfrm>
            <a:off x="1196961" y="2978780"/>
            <a:ext cx="10034919" cy="1343093"/>
          </a:xfrm>
          <a:solidFill>
            <a:srgbClr val="FF9900"/>
          </a:solidFill>
        </p:spPr>
        <p:txBody>
          <a:bodyPr/>
          <a:lstStyle/>
          <a:p>
            <a:pPr>
              <a:lnSpc>
                <a:spcPct val="200000"/>
              </a:lnSpc>
            </a:pPr>
            <a:r>
              <a:rPr lang="en-US" b="0" i="0" dirty="0" err="1">
                <a:solidFill>
                  <a:schemeClr val="tx1">
                    <a:lumMod val="95000"/>
                  </a:schemeClr>
                </a:solidFill>
                <a:effectLst/>
                <a:latin typeface="Roboto" panose="02000000000000000000" pitchFamily="2" charset="0"/>
              </a:rPr>
              <a:t>PhpStorm</a:t>
            </a:r>
            <a:r>
              <a:rPr lang="en-US" b="0" i="0" dirty="0">
                <a:solidFill>
                  <a:schemeClr val="tx1">
                    <a:lumMod val="95000"/>
                  </a:schemeClr>
                </a:solidFill>
                <a:effectLst/>
                <a:latin typeface="Roboto" panose="02000000000000000000" pitchFamily="2" charset="0"/>
              </a:rPr>
              <a:t> is an</a:t>
            </a:r>
            <a:r>
              <a:rPr lang="en-US" b="1" i="0" dirty="0">
                <a:solidFill>
                  <a:schemeClr val="tx1">
                    <a:lumMod val="95000"/>
                  </a:schemeClr>
                </a:solidFill>
                <a:effectLst/>
                <a:latin typeface="Roboto" panose="02000000000000000000" pitchFamily="2" charset="0"/>
              </a:rPr>
              <a:t> IDE (Integrated Development Environment)</a:t>
            </a:r>
            <a:r>
              <a:rPr lang="en-US" b="0" i="0" dirty="0">
                <a:solidFill>
                  <a:schemeClr val="tx1">
                    <a:lumMod val="95000"/>
                  </a:schemeClr>
                </a:solidFill>
                <a:effectLst/>
                <a:latin typeface="Roboto" panose="02000000000000000000" pitchFamily="2" charset="0"/>
              </a:rPr>
              <a:t> for PHP and web developers, which is engineered by JetBrains</a:t>
            </a:r>
            <a:endParaRPr lang="en-US" dirty="0">
              <a:solidFill>
                <a:schemeClr val="tx1">
                  <a:lumMod val="95000"/>
                </a:schemeClr>
              </a:solidFill>
            </a:endParaRPr>
          </a:p>
        </p:txBody>
      </p:sp>
    </p:spTree>
    <p:extLst>
      <p:ext uri="{BB962C8B-B14F-4D97-AF65-F5344CB8AC3E}">
        <p14:creationId xmlns:p14="http://schemas.microsoft.com/office/powerpoint/2010/main" val="363686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8BF-E5CF-4DFD-910E-FFB13B962AED}"/>
              </a:ext>
            </a:extLst>
          </p:cNvPr>
          <p:cNvSpPr>
            <a:spLocks noGrp="1"/>
          </p:cNvSpPr>
          <p:nvPr>
            <p:ph type="title"/>
          </p:nvPr>
        </p:nvSpPr>
        <p:spPr>
          <a:xfrm>
            <a:off x="1196961" y="964692"/>
            <a:ext cx="10034919" cy="1188720"/>
          </a:xfrm>
          <a:solidFill>
            <a:srgbClr val="FF9900">
              <a:alpha val="15000"/>
            </a:srgbClr>
          </a:solidFill>
        </p:spPr>
        <p:txBody>
          <a:bodyPr>
            <a:normAutofit/>
          </a:bodyPr>
          <a:lstStyle/>
          <a:p>
            <a:r>
              <a:rPr lang="en-US" sz="4000" b="1" dirty="0">
                <a:solidFill>
                  <a:schemeClr val="bg1">
                    <a:lumMod val="65000"/>
                    <a:lumOff val="35000"/>
                  </a:schemeClr>
                </a:solidFill>
              </a:rPr>
              <a:t>tailwind CSS</a:t>
            </a:r>
          </a:p>
        </p:txBody>
      </p:sp>
      <p:sp>
        <p:nvSpPr>
          <p:cNvPr id="6" name="Content Placeholder 5">
            <a:extLst>
              <a:ext uri="{FF2B5EF4-FFF2-40B4-BE49-F238E27FC236}">
                <a16:creationId xmlns:a16="http://schemas.microsoft.com/office/drawing/2014/main" id="{20246236-AE2E-41AA-A588-E38309981794}"/>
              </a:ext>
            </a:extLst>
          </p:cNvPr>
          <p:cNvSpPr>
            <a:spLocks noGrp="1"/>
          </p:cNvSpPr>
          <p:nvPr>
            <p:ph idx="1"/>
          </p:nvPr>
        </p:nvSpPr>
        <p:spPr>
          <a:xfrm>
            <a:off x="1869804" y="2909568"/>
            <a:ext cx="8697051" cy="2741813"/>
          </a:xfrm>
        </p:spPr>
        <p:txBody>
          <a:bodyPr>
            <a:normAutofit/>
          </a:bodyPr>
          <a:lstStyle/>
          <a:p>
            <a:pPr marL="0" indent="0">
              <a:lnSpc>
                <a:spcPct val="200000"/>
              </a:lnSpc>
              <a:buNone/>
            </a:pPr>
            <a:r>
              <a:rPr lang="en-US" b="0" i="0" dirty="0">
                <a:solidFill>
                  <a:schemeClr val="tx1">
                    <a:lumMod val="95000"/>
                  </a:schemeClr>
                </a:solidFill>
                <a:effectLst/>
                <a:latin typeface="Roboto" panose="02000000000000000000" pitchFamily="2" charset="0"/>
              </a:rPr>
              <a:t>A utility-first CSS framework for rapidly building custom designs. Tailwind CSS is</a:t>
            </a:r>
            <a:r>
              <a:rPr lang="en-US" b="1" i="0" dirty="0">
                <a:solidFill>
                  <a:schemeClr val="tx1">
                    <a:lumMod val="95000"/>
                  </a:schemeClr>
                </a:solidFill>
                <a:effectLst/>
                <a:latin typeface="Roboto" panose="02000000000000000000" pitchFamily="2" charset="0"/>
              </a:rPr>
              <a:t> </a:t>
            </a:r>
            <a:r>
              <a:rPr lang="en-US" i="0" dirty="0">
                <a:solidFill>
                  <a:schemeClr val="tx1">
                    <a:lumMod val="95000"/>
                  </a:schemeClr>
                </a:solidFill>
                <a:effectLst/>
                <a:latin typeface="Roboto" panose="02000000000000000000" pitchFamily="2" charset="0"/>
              </a:rPr>
              <a:t>a highly customizable, low-level </a:t>
            </a:r>
            <a:r>
              <a:rPr lang="en-US" b="1" i="0" dirty="0">
                <a:solidFill>
                  <a:schemeClr val="tx1">
                    <a:lumMod val="95000"/>
                  </a:schemeClr>
                </a:solidFill>
                <a:effectLst/>
                <a:latin typeface="Roboto" panose="02000000000000000000" pitchFamily="2" charset="0"/>
              </a:rPr>
              <a:t>CSS framework </a:t>
            </a:r>
            <a:r>
              <a:rPr lang="en-US" i="0" dirty="0">
                <a:solidFill>
                  <a:schemeClr val="tx1">
                    <a:lumMod val="95000"/>
                  </a:schemeClr>
                </a:solidFill>
                <a:effectLst/>
                <a:latin typeface="Roboto" panose="02000000000000000000" pitchFamily="2" charset="0"/>
              </a:rPr>
              <a:t>that gives you all of the building blocks you need to build designs without opinionated styles you have to override.</a:t>
            </a:r>
            <a:endParaRPr lang="en-US" dirty="0">
              <a:solidFill>
                <a:schemeClr val="tx1">
                  <a:lumMod val="95000"/>
                </a:schemeClr>
              </a:solidFill>
            </a:endParaRPr>
          </a:p>
        </p:txBody>
      </p:sp>
    </p:spTree>
    <p:extLst>
      <p:ext uri="{BB962C8B-B14F-4D97-AF65-F5344CB8AC3E}">
        <p14:creationId xmlns:p14="http://schemas.microsoft.com/office/powerpoint/2010/main" val="39950355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483</TotalTime>
  <Words>438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proxima-nova</vt:lpstr>
      <vt:lpstr>Roboto</vt:lpstr>
      <vt:lpstr>Parcel</vt:lpstr>
      <vt:lpstr>Iball app</vt:lpstr>
      <vt:lpstr>Why build this app</vt:lpstr>
      <vt:lpstr>Problems to solve</vt:lpstr>
      <vt:lpstr>Research</vt:lpstr>
      <vt:lpstr>Wireframe</vt:lpstr>
      <vt:lpstr>assets</vt:lpstr>
      <vt:lpstr>Create git repository</vt:lpstr>
      <vt:lpstr>html</vt:lpstr>
      <vt:lpstr>tailwind CSS</vt:lpstr>
      <vt:lpstr>database</vt:lpstr>
      <vt:lpstr>Js Code/React</vt:lpstr>
      <vt:lpstr>react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 to live intranet</dc:title>
  <dc:creator>frank poindexter</dc:creator>
  <cp:lastModifiedBy>frank poindexter</cp:lastModifiedBy>
  <cp:revision>6</cp:revision>
  <dcterms:created xsi:type="dcterms:W3CDTF">2022-01-28T17:28:43Z</dcterms:created>
  <dcterms:modified xsi:type="dcterms:W3CDTF">2022-03-10T09:13:29Z</dcterms:modified>
</cp:coreProperties>
</file>