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4"/>
  </p:notesMasterIdLst>
  <p:sldIdLst>
    <p:sldId id="256" r:id="rId5"/>
    <p:sldId id="292" r:id="rId6"/>
    <p:sldId id="276" r:id="rId7"/>
    <p:sldId id="277" r:id="rId8"/>
    <p:sldId id="278" r:id="rId9"/>
    <p:sldId id="280" r:id="rId10"/>
    <p:sldId id="285" r:id="rId11"/>
    <p:sldId id="289" r:id="rId12"/>
    <p:sldId id="287" r:id="rId13"/>
    <p:sldId id="294" r:id="rId14"/>
    <p:sldId id="295" r:id="rId15"/>
    <p:sldId id="296" r:id="rId16"/>
    <p:sldId id="291" r:id="rId17"/>
    <p:sldId id="304" r:id="rId18"/>
    <p:sldId id="309" r:id="rId19"/>
    <p:sldId id="305" r:id="rId20"/>
    <p:sldId id="308" r:id="rId21"/>
    <p:sldId id="312" r:id="rId22"/>
    <p:sldId id="299" r:id="rId23"/>
    <p:sldId id="321" r:id="rId24"/>
    <p:sldId id="318" r:id="rId25"/>
    <p:sldId id="323" r:id="rId26"/>
    <p:sldId id="322" r:id="rId27"/>
    <p:sldId id="314" r:id="rId28"/>
    <p:sldId id="325" r:id="rId29"/>
    <p:sldId id="326" r:id="rId30"/>
    <p:sldId id="327" r:id="rId31"/>
    <p:sldId id="324" r:id="rId32"/>
    <p:sldId id="315" r:id="rId33"/>
    <p:sldId id="300" r:id="rId34"/>
    <p:sldId id="265" r:id="rId35"/>
    <p:sldId id="257" r:id="rId36"/>
    <p:sldId id="258" r:id="rId37"/>
    <p:sldId id="271" r:id="rId38"/>
    <p:sldId id="260" r:id="rId39"/>
    <p:sldId id="272" r:id="rId40"/>
    <p:sldId id="261" r:id="rId41"/>
    <p:sldId id="273" r:id="rId42"/>
    <p:sldId id="26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703" autoAdjust="0"/>
  </p:normalViewPr>
  <p:slideViewPr>
    <p:cSldViewPr snapToGrid="0">
      <p:cViewPr>
        <p:scale>
          <a:sx n="73" d="100"/>
          <a:sy n="73" d="100"/>
        </p:scale>
        <p:origin x="33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07-45BA-9A47-D28B0FD41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07-45BA-9A47-D28B0FD41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07-45BA-9A47-D28B0FD41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475F-B61F-E03E040A8AC8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475F-B61F-E03E040A8AC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81-4B13-AA91-33ED07FBB4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81-4B13-AA91-33ED07FBB4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81-4B13-AA91-33ED07FBB49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22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4ABC8-356A-4C32-964C-062A82432FE8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</dgm:pt>
    <dgm:pt modelId="{1024F9EF-C14F-43E9-B414-DF9642A70BEB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50BF7185-755B-4950-84C4-D56D3E64B2BE}" type="parTrans" cxnId="{1AF5DE83-15F4-4BBD-8DEF-0179280EFC74}">
      <dgm:prSet/>
      <dgm:spPr/>
      <dgm:t>
        <a:bodyPr/>
        <a:lstStyle/>
        <a:p>
          <a:endParaRPr lang="en-US"/>
        </a:p>
      </dgm:t>
    </dgm:pt>
    <dgm:pt modelId="{1528A814-9EAE-4844-87DC-F8EAE629F954}" type="sibTrans" cxnId="{1AF5DE83-15F4-4BBD-8DEF-0179280EFC74}">
      <dgm:prSet/>
      <dgm:spPr/>
      <dgm:t>
        <a:bodyPr/>
        <a:lstStyle/>
        <a:p>
          <a:endParaRPr lang="en-US"/>
        </a:p>
      </dgm:t>
    </dgm:pt>
    <dgm:pt modelId="{865101CF-454F-4B59-87B6-9C7717781657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B61E0AC0-E021-429C-830E-DBA6D695C118}" type="parTrans" cxnId="{6136CAFA-F1C1-4142-909F-A2BEAD08E9A8}">
      <dgm:prSet/>
      <dgm:spPr/>
      <dgm:t>
        <a:bodyPr/>
        <a:lstStyle/>
        <a:p>
          <a:endParaRPr lang="en-US"/>
        </a:p>
      </dgm:t>
    </dgm:pt>
    <dgm:pt modelId="{1095F136-3B80-4BF6-8400-7FA47291752F}" type="sibTrans" cxnId="{6136CAFA-F1C1-4142-909F-A2BEAD08E9A8}">
      <dgm:prSet/>
      <dgm:spPr/>
      <dgm:t>
        <a:bodyPr/>
        <a:lstStyle/>
        <a:p>
          <a:endParaRPr lang="en-US"/>
        </a:p>
      </dgm:t>
    </dgm:pt>
    <dgm:pt modelId="{5767A5E7-9445-464E-9A59-C339148E2B9B}">
      <dgm:prSet phldrT="[Text]"/>
      <dgm:spPr/>
      <dgm:t>
        <a:bodyPr/>
        <a:lstStyle/>
        <a:p>
          <a:r>
            <a:rPr lang="en-US" dirty="0"/>
            <a:t>NLP</a:t>
          </a:r>
        </a:p>
      </dgm:t>
    </dgm:pt>
    <dgm:pt modelId="{0B5940DF-0D3A-44B8-8D71-0E5BE680A114}" type="parTrans" cxnId="{A3F8E782-938F-4B7D-8524-F2639AC7B02D}">
      <dgm:prSet/>
      <dgm:spPr/>
      <dgm:t>
        <a:bodyPr/>
        <a:lstStyle/>
        <a:p>
          <a:endParaRPr lang="en-US"/>
        </a:p>
      </dgm:t>
    </dgm:pt>
    <dgm:pt modelId="{B4EC7070-C8EA-4A97-9F36-195B86AAB73C}" type="sibTrans" cxnId="{A3F8E782-938F-4B7D-8524-F2639AC7B02D}">
      <dgm:prSet/>
      <dgm:spPr/>
      <dgm:t>
        <a:bodyPr/>
        <a:lstStyle/>
        <a:p>
          <a:endParaRPr lang="en-US"/>
        </a:p>
      </dgm:t>
    </dgm:pt>
    <dgm:pt modelId="{6154FB8E-6AAA-4639-8EA6-133B1F5208EB}" type="pres">
      <dgm:prSet presAssocID="{E9F4ABC8-356A-4C32-964C-062A82432FE8}" presName="Name0" presStyleCnt="0">
        <dgm:presLayoutVars>
          <dgm:chMax val="7"/>
          <dgm:resizeHandles val="exact"/>
        </dgm:presLayoutVars>
      </dgm:prSet>
      <dgm:spPr/>
    </dgm:pt>
    <dgm:pt modelId="{094AA6EB-EBB9-440D-8B56-13D6073DE841}" type="pres">
      <dgm:prSet presAssocID="{E9F4ABC8-356A-4C32-964C-062A82432FE8}" presName="comp1" presStyleCnt="0"/>
      <dgm:spPr/>
    </dgm:pt>
    <dgm:pt modelId="{4FA2AEE0-2E73-4941-A79B-13248B14B784}" type="pres">
      <dgm:prSet presAssocID="{E9F4ABC8-356A-4C32-964C-062A82432FE8}" presName="circle1" presStyleLbl="node1" presStyleIdx="0" presStyleCnt="3"/>
      <dgm:spPr/>
    </dgm:pt>
    <dgm:pt modelId="{E108BD7B-CD55-443B-AF71-75AB2153145F}" type="pres">
      <dgm:prSet presAssocID="{E9F4ABC8-356A-4C32-964C-062A82432FE8}" presName="c1text" presStyleLbl="node1" presStyleIdx="0" presStyleCnt="3">
        <dgm:presLayoutVars>
          <dgm:bulletEnabled val="1"/>
        </dgm:presLayoutVars>
      </dgm:prSet>
      <dgm:spPr/>
    </dgm:pt>
    <dgm:pt modelId="{BC42BCD3-5A8F-4594-890E-DF687F62F8D1}" type="pres">
      <dgm:prSet presAssocID="{E9F4ABC8-356A-4C32-964C-062A82432FE8}" presName="comp2" presStyleCnt="0"/>
      <dgm:spPr/>
    </dgm:pt>
    <dgm:pt modelId="{DFE803D6-7B3F-4C55-94E5-4DF3FF4DDF53}" type="pres">
      <dgm:prSet presAssocID="{E9F4ABC8-356A-4C32-964C-062A82432FE8}" presName="circle2" presStyleLbl="node1" presStyleIdx="1" presStyleCnt="3"/>
      <dgm:spPr/>
    </dgm:pt>
    <dgm:pt modelId="{D977EB23-41A9-4A71-B061-180CCB8B7803}" type="pres">
      <dgm:prSet presAssocID="{E9F4ABC8-356A-4C32-964C-062A82432FE8}" presName="c2text" presStyleLbl="node1" presStyleIdx="1" presStyleCnt="3">
        <dgm:presLayoutVars>
          <dgm:bulletEnabled val="1"/>
        </dgm:presLayoutVars>
      </dgm:prSet>
      <dgm:spPr/>
    </dgm:pt>
    <dgm:pt modelId="{9D85F43C-3431-4F9D-9869-1C2BAB0F258D}" type="pres">
      <dgm:prSet presAssocID="{E9F4ABC8-356A-4C32-964C-062A82432FE8}" presName="comp3" presStyleCnt="0"/>
      <dgm:spPr/>
    </dgm:pt>
    <dgm:pt modelId="{E6E363CD-E5F8-46B1-B130-79D5D10521EA}" type="pres">
      <dgm:prSet presAssocID="{E9F4ABC8-356A-4C32-964C-062A82432FE8}" presName="circle3" presStyleLbl="node1" presStyleIdx="2" presStyleCnt="3"/>
      <dgm:spPr/>
    </dgm:pt>
    <dgm:pt modelId="{52893C18-7540-4E04-90C8-58E06B17C024}" type="pres">
      <dgm:prSet presAssocID="{E9F4ABC8-356A-4C32-964C-062A82432FE8}" presName="c3text" presStyleLbl="node1" presStyleIdx="2" presStyleCnt="3">
        <dgm:presLayoutVars>
          <dgm:bulletEnabled val="1"/>
        </dgm:presLayoutVars>
      </dgm:prSet>
      <dgm:spPr/>
    </dgm:pt>
  </dgm:ptLst>
  <dgm:cxnLst>
    <dgm:cxn modelId="{CA893614-5EF0-4001-BBE0-5D3AE25A8DCE}" type="presOf" srcId="{5767A5E7-9445-464E-9A59-C339148E2B9B}" destId="{52893C18-7540-4E04-90C8-58E06B17C024}" srcOrd="1" destOrd="0" presId="urn:microsoft.com/office/officeart/2005/8/layout/venn2"/>
    <dgm:cxn modelId="{185BF250-F1BE-423B-A940-078800DE6CD3}" type="presOf" srcId="{5767A5E7-9445-464E-9A59-C339148E2B9B}" destId="{E6E363CD-E5F8-46B1-B130-79D5D10521EA}" srcOrd="0" destOrd="0" presId="urn:microsoft.com/office/officeart/2005/8/layout/venn2"/>
    <dgm:cxn modelId="{8A661E7E-629D-4797-907C-42D332342019}" type="presOf" srcId="{E9F4ABC8-356A-4C32-964C-062A82432FE8}" destId="{6154FB8E-6AAA-4639-8EA6-133B1F5208EB}" srcOrd="0" destOrd="0" presId="urn:microsoft.com/office/officeart/2005/8/layout/venn2"/>
    <dgm:cxn modelId="{73D75F82-9135-43E0-B1F6-7465CF7EEECD}" type="presOf" srcId="{1024F9EF-C14F-43E9-B414-DF9642A70BEB}" destId="{4FA2AEE0-2E73-4941-A79B-13248B14B784}" srcOrd="0" destOrd="0" presId="urn:microsoft.com/office/officeart/2005/8/layout/venn2"/>
    <dgm:cxn modelId="{A3F8E782-938F-4B7D-8524-F2639AC7B02D}" srcId="{E9F4ABC8-356A-4C32-964C-062A82432FE8}" destId="{5767A5E7-9445-464E-9A59-C339148E2B9B}" srcOrd="2" destOrd="0" parTransId="{0B5940DF-0D3A-44B8-8D71-0E5BE680A114}" sibTransId="{B4EC7070-C8EA-4A97-9F36-195B86AAB73C}"/>
    <dgm:cxn modelId="{1AF5DE83-15F4-4BBD-8DEF-0179280EFC74}" srcId="{E9F4ABC8-356A-4C32-964C-062A82432FE8}" destId="{1024F9EF-C14F-43E9-B414-DF9642A70BEB}" srcOrd="0" destOrd="0" parTransId="{50BF7185-755B-4950-84C4-D56D3E64B2BE}" sibTransId="{1528A814-9EAE-4844-87DC-F8EAE629F954}"/>
    <dgm:cxn modelId="{DA75B794-94BB-4ACB-B7D2-9E497F147EBD}" type="presOf" srcId="{865101CF-454F-4B59-87B6-9C7717781657}" destId="{D977EB23-41A9-4A71-B061-180CCB8B7803}" srcOrd="1" destOrd="0" presId="urn:microsoft.com/office/officeart/2005/8/layout/venn2"/>
    <dgm:cxn modelId="{F6CDD3AA-F194-4643-A661-73DFF955E8BE}" type="presOf" srcId="{1024F9EF-C14F-43E9-B414-DF9642A70BEB}" destId="{E108BD7B-CD55-443B-AF71-75AB2153145F}" srcOrd="1" destOrd="0" presId="urn:microsoft.com/office/officeart/2005/8/layout/venn2"/>
    <dgm:cxn modelId="{A8A5E9BB-222D-40FC-9E13-BEF83306DB87}" type="presOf" srcId="{865101CF-454F-4B59-87B6-9C7717781657}" destId="{DFE803D6-7B3F-4C55-94E5-4DF3FF4DDF53}" srcOrd="0" destOrd="0" presId="urn:microsoft.com/office/officeart/2005/8/layout/venn2"/>
    <dgm:cxn modelId="{6136CAFA-F1C1-4142-909F-A2BEAD08E9A8}" srcId="{E9F4ABC8-356A-4C32-964C-062A82432FE8}" destId="{865101CF-454F-4B59-87B6-9C7717781657}" srcOrd="1" destOrd="0" parTransId="{B61E0AC0-E021-429C-830E-DBA6D695C118}" sibTransId="{1095F136-3B80-4BF6-8400-7FA47291752F}"/>
    <dgm:cxn modelId="{7E21BBC8-BE23-45E7-9D72-B061E0E916AF}" type="presParOf" srcId="{6154FB8E-6AAA-4639-8EA6-133B1F5208EB}" destId="{094AA6EB-EBB9-440D-8B56-13D6073DE841}" srcOrd="0" destOrd="0" presId="urn:microsoft.com/office/officeart/2005/8/layout/venn2"/>
    <dgm:cxn modelId="{E1BB8659-0ED4-419E-A478-1380995D192A}" type="presParOf" srcId="{094AA6EB-EBB9-440D-8B56-13D6073DE841}" destId="{4FA2AEE0-2E73-4941-A79B-13248B14B784}" srcOrd="0" destOrd="0" presId="urn:microsoft.com/office/officeart/2005/8/layout/venn2"/>
    <dgm:cxn modelId="{4A5789A4-98D6-4680-A7BC-2E603CFE2606}" type="presParOf" srcId="{094AA6EB-EBB9-440D-8B56-13D6073DE841}" destId="{E108BD7B-CD55-443B-AF71-75AB2153145F}" srcOrd="1" destOrd="0" presId="urn:microsoft.com/office/officeart/2005/8/layout/venn2"/>
    <dgm:cxn modelId="{A064AD81-823C-432F-ACA3-3AF6CAE55AF3}" type="presParOf" srcId="{6154FB8E-6AAA-4639-8EA6-133B1F5208EB}" destId="{BC42BCD3-5A8F-4594-890E-DF687F62F8D1}" srcOrd="1" destOrd="0" presId="urn:microsoft.com/office/officeart/2005/8/layout/venn2"/>
    <dgm:cxn modelId="{E06064BE-0AD4-465C-BE68-0109B8BEC542}" type="presParOf" srcId="{BC42BCD3-5A8F-4594-890E-DF687F62F8D1}" destId="{DFE803D6-7B3F-4C55-94E5-4DF3FF4DDF53}" srcOrd="0" destOrd="0" presId="urn:microsoft.com/office/officeart/2005/8/layout/venn2"/>
    <dgm:cxn modelId="{21C42B02-8AD1-4762-8637-0008D34D09E4}" type="presParOf" srcId="{BC42BCD3-5A8F-4594-890E-DF687F62F8D1}" destId="{D977EB23-41A9-4A71-B061-180CCB8B7803}" srcOrd="1" destOrd="0" presId="urn:microsoft.com/office/officeart/2005/8/layout/venn2"/>
    <dgm:cxn modelId="{B487C0AD-6910-473E-A221-0C24B266E6D0}" type="presParOf" srcId="{6154FB8E-6AAA-4639-8EA6-133B1F5208EB}" destId="{9D85F43C-3431-4F9D-9869-1C2BAB0F258D}" srcOrd="2" destOrd="0" presId="urn:microsoft.com/office/officeart/2005/8/layout/venn2"/>
    <dgm:cxn modelId="{2ADE3C70-EBB3-4F8A-9A89-2EEA7618DBAE}" type="presParOf" srcId="{9D85F43C-3431-4F9D-9869-1C2BAB0F258D}" destId="{E6E363CD-E5F8-46B1-B130-79D5D10521EA}" srcOrd="0" destOrd="0" presId="urn:microsoft.com/office/officeart/2005/8/layout/venn2"/>
    <dgm:cxn modelId="{9E84D464-2B3F-4920-800C-7ECBB0365632}" type="presParOf" srcId="{9D85F43C-3431-4F9D-9869-1C2BAB0F258D}" destId="{52893C18-7540-4E04-90C8-58E06B17C02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E5B31-E214-4457-BEBA-835212B70F96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6621369B-1486-440D-B817-7FBAAE5C2446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review.json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B07334C-119C-4BEE-8569-1C12303A3D67}" type="parTrans" cxnId="{7526282F-55D4-462D-BD2F-696B89702924}">
      <dgm:prSet/>
      <dgm:spPr/>
      <dgm:t>
        <a:bodyPr/>
        <a:lstStyle/>
        <a:p>
          <a:endParaRPr lang="en-US"/>
        </a:p>
      </dgm:t>
    </dgm:pt>
    <dgm:pt modelId="{7DAD80D0-510B-4B60-9B40-32BE4AD4EDA4}" type="sibTrans" cxnId="{7526282F-55D4-462D-BD2F-696B89702924}">
      <dgm:prSet/>
      <dgm:spPr/>
      <dgm:t>
        <a:bodyPr/>
        <a:lstStyle/>
        <a:p>
          <a:endParaRPr lang="en-US"/>
        </a:p>
      </dgm:t>
    </dgm:pt>
    <dgm:pt modelId="{BE653218-8843-420E-BCE5-AA280F5F99CE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business.json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4730BF0-C5DB-4684-8ABA-3C33ECE59A20}" type="parTrans" cxnId="{8E7D97F2-5B60-44C7-8740-0B8064B3861E}">
      <dgm:prSet/>
      <dgm:spPr/>
      <dgm:t>
        <a:bodyPr/>
        <a:lstStyle/>
        <a:p>
          <a:endParaRPr lang="en-US"/>
        </a:p>
      </dgm:t>
    </dgm:pt>
    <dgm:pt modelId="{71FB9837-B32D-450C-BE38-9EABA7C000B5}" type="sibTrans" cxnId="{8E7D97F2-5B60-44C7-8740-0B8064B3861E}">
      <dgm:prSet/>
      <dgm:spPr/>
      <dgm:t>
        <a:bodyPr/>
        <a:lstStyle/>
        <a:p>
          <a:endParaRPr lang="en-US"/>
        </a:p>
      </dgm:t>
    </dgm:pt>
    <dgm:pt modelId="{047976D6-904B-487C-AA4F-6E39B9B65674}" type="pres">
      <dgm:prSet presAssocID="{1EAE5B31-E214-4457-BEBA-835212B70F96}" presName="compositeShape" presStyleCnt="0">
        <dgm:presLayoutVars>
          <dgm:chMax val="7"/>
          <dgm:dir/>
          <dgm:resizeHandles val="exact"/>
        </dgm:presLayoutVars>
      </dgm:prSet>
      <dgm:spPr/>
    </dgm:pt>
    <dgm:pt modelId="{10A4B439-AEAB-4235-9295-75CA3E7E5ECB}" type="pres">
      <dgm:prSet presAssocID="{6621369B-1486-440D-B817-7FBAAE5C2446}" presName="circ1" presStyleLbl="vennNode1" presStyleIdx="0" presStyleCnt="2"/>
      <dgm:spPr/>
    </dgm:pt>
    <dgm:pt modelId="{555C1B68-16A1-4545-9C03-11C8F04BAFB6}" type="pres">
      <dgm:prSet presAssocID="{6621369B-1486-440D-B817-7FBAAE5C244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1F71BF4-5DAC-4BC7-B58D-E361B3AF1D26}" type="pres">
      <dgm:prSet presAssocID="{BE653218-8843-420E-BCE5-AA280F5F99CE}" presName="circ2" presStyleLbl="vennNode1" presStyleIdx="1" presStyleCnt="2"/>
      <dgm:spPr/>
    </dgm:pt>
    <dgm:pt modelId="{18102B6B-6F1E-48A3-BE47-DF09754BEC71}" type="pres">
      <dgm:prSet presAssocID="{BE653218-8843-420E-BCE5-AA280F5F99C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526282F-55D4-462D-BD2F-696B89702924}" srcId="{1EAE5B31-E214-4457-BEBA-835212B70F96}" destId="{6621369B-1486-440D-B817-7FBAAE5C2446}" srcOrd="0" destOrd="0" parTransId="{FB07334C-119C-4BEE-8569-1C12303A3D67}" sibTransId="{7DAD80D0-510B-4B60-9B40-32BE4AD4EDA4}"/>
    <dgm:cxn modelId="{E73EC468-497E-406A-AA7E-5AF3038315BD}" type="presOf" srcId="{1EAE5B31-E214-4457-BEBA-835212B70F96}" destId="{047976D6-904B-487C-AA4F-6E39B9B65674}" srcOrd="0" destOrd="0" presId="urn:microsoft.com/office/officeart/2005/8/layout/venn1"/>
    <dgm:cxn modelId="{FD8F768C-250D-4464-AEAD-506CFD282FF0}" type="presOf" srcId="{BE653218-8843-420E-BCE5-AA280F5F99CE}" destId="{C1F71BF4-5DAC-4BC7-B58D-E361B3AF1D26}" srcOrd="0" destOrd="0" presId="urn:microsoft.com/office/officeart/2005/8/layout/venn1"/>
    <dgm:cxn modelId="{68A754AE-16B4-4575-9EF3-1ED606788ED7}" type="presOf" srcId="{6621369B-1486-440D-B817-7FBAAE5C2446}" destId="{10A4B439-AEAB-4235-9295-75CA3E7E5ECB}" srcOrd="0" destOrd="0" presId="urn:microsoft.com/office/officeart/2005/8/layout/venn1"/>
    <dgm:cxn modelId="{246F1BBE-0F58-4C04-B4F1-24F195E3E408}" type="presOf" srcId="{BE653218-8843-420E-BCE5-AA280F5F99CE}" destId="{18102B6B-6F1E-48A3-BE47-DF09754BEC71}" srcOrd="1" destOrd="0" presId="urn:microsoft.com/office/officeart/2005/8/layout/venn1"/>
    <dgm:cxn modelId="{469876EF-10F4-42FF-B382-4FB4E4833B6D}" type="presOf" srcId="{6621369B-1486-440D-B817-7FBAAE5C2446}" destId="{555C1B68-16A1-4545-9C03-11C8F04BAFB6}" srcOrd="1" destOrd="0" presId="urn:microsoft.com/office/officeart/2005/8/layout/venn1"/>
    <dgm:cxn modelId="{8E7D97F2-5B60-44C7-8740-0B8064B3861E}" srcId="{1EAE5B31-E214-4457-BEBA-835212B70F96}" destId="{BE653218-8843-420E-BCE5-AA280F5F99CE}" srcOrd="1" destOrd="0" parTransId="{24730BF0-C5DB-4684-8ABA-3C33ECE59A20}" sibTransId="{71FB9837-B32D-450C-BE38-9EABA7C000B5}"/>
    <dgm:cxn modelId="{ADFF8BE1-E10B-4462-B98A-9311FC6F9733}" type="presParOf" srcId="{047976D6-904B-487C-AA4F-6E39B9B65674}" destId="{10A4B439-AEAB-4235-9295-75CA3E7E5ECB}" srcOrd="0" destOrd="0" presId="urn:microsoft.com/office/officeart/2005/8/layout/venn1"/>
    <dgm:cxn modelId="{2DCD26F0-D6AA-44BB-A220-9A326CB01DBB}" type="presParOf" srcId="{047976D6-904B-487C-AA4F-6E39B9B65674}" destId="{555C1B68-16A1-4545-9C03-11C8F04BAFB6}" srcOrd="1" destOrd="0" presId="urn:microsoft.com/office/officeart/2005/8/layout/venn1"/>
    <dgm:cxn modelId="{72300F7B-6B34-4480-ABA7-EAFBB83CA15C}" type="presParOf" srcId="{047976D6-904B-487C-AA4F-6E39B9B65674}" destId="{C1F71BF4-5DAC-4BC7-B58D-E361B3AF1D26}" srcOrd="2" destOrd="0" presId="urn:microsoft.com/office/officeart/2005/8/layout/venn1"/>
    <dgm:cxn modelId="{74B6AAEF-5B73-4655-9EFF-C1F8ACE5843D}" type="presParOf" srcId="{047976D6-904B-487C-AA4F-6E39B9B65674}" destId="{18102B6B-6F1E-48A3-BE47-DF09754BEC7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2AEE0-2E73-4941-A79B-13248B14B784}">
      <dsp:nvSpPr>
        <dsp:cNvPr id="0" name=""/>
        <dsp:cNvSpPr/>
      </dsp:nvSpPr>
      <dsp:spPr>
        <a:xfrm>
          <a:off x="2895599" y="0"/>
          <a:ext cx="4470400" cy="4470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Artificial Intelligence</a:t>
          </a:r>
        </a:p>
      </dsp:txBody>
      <dsp:txXfrm>
        <a:off x="4349597" y="223519"/>
        <a:ext cx="1562404" cy="670560"/>
      </dsp:txXfrm>
    </dsp:sp>
    <dsp:sp modelId="{DFE803D6-7B3F-4C55-94E5-4DF3FF4DDF53}">
      <dsp:nvSpPr>
        <dsp:cNvPr id="0" name=""/>
        <dsp:cNvSpPr/>
      </dsp:nvSpPr>
      <dsp:spPr>
        <a:xfrm>
          <a:off x="3454400" y="1117599"/>
          <a:ext cx="3352800" cy="3352800"/>
        </a:xfrm>
        <a:prstGeom prst="ellipse">
          <a:avLst/>
        </a:prstGeom>
        <a:solidFill>
          <a:schemeClr val="accent2">
            <a:hueOff val="-2099989"/>
            <a:satOff val="25432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Learning</a:t>
          </a:r>
        </a:p>
      </dsp:txBody>
      <dsp:txXfrm>
        <a:off x="4349597" y="1327150"/>
        <a:ext cx="1562404" cy="628650"/>
      </dsp:txXfrm>
    </dsp:sp>
    <dsp:sp modelId="{E6E363CD-E5F8-46B1-B130-79D5D10521EA}">
      <dsp:nvSpPr>
        <dsp:cNvPr id="0" name=""/>
        <dsp:cNvSpPr/>
      </dsp:nvSpPr>
      <dsp:spPr>
        <a:xfrm>
          <a:off x="4013199" y="2235200"/>
          <a:ext cx="2235200" cy="2235200"/>
        </a:xfrm>
        <a:prstGeom prst="ellipse">
          <a:avLst/>
        </a:prstGeom>
        <a:solidFill>
          <a:schemeClr val="accent2">
            <a:hueOff val="-4199979"/>
            <a:satOff val="50864"/>
            <a:lumOff val="47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NLP</a:t>
          </a:r>
        </a:p>
      </dsp:txBody>
      <dsp:txXfrm>
        <a:off x="4340537" y="2794000"/>
        <a:ext cx="1580525" cy="1117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4B439-AEAB-4235-9295-75CA3E7E5ECB}">
      <dsp:nvSpPr>
        <dsp:cNvPr id="0" name=""/>
        <dsp:cNvSpPr/>
      </dsp:nvSpPr>
      <dsp:spPr>
        <a:xfrm>
          <a:off x="113407" y="841275"/>
          <a:ext cx="2797373" cy="279737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review.json</a:t>
          </a:r>
          <a:endParaRPr 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04031" y="1171146"/>
        <a:ext cx="1612899" cy="2137632"/>
      </dsp:txXfrm>
    </dsp:sp>
    <dsp:sp modelId="{C1F71BF4-5DAC-4BC7-B58D-E361B3AF1D26}">
      <dsp:nvSpPr>
        <dsp:cNvPr id="0" name=""/>
        <dsp:cNvSpPr/>
      </dsp:nvSpPr>
      <dsp:spPr>
        <a:xfrm>
          <a:off x="2129531" y="841275"/>
          <a:ext cx="2797373" cy="2797373"/>
        </a:xfrm>
        <a:prstGeom prst="ellipse">
          <a:avLst/>
        </a:prstGeom>
        <a:solidFill>
          <a:schemeClr val="accent2">
            <a:alpha val="50000"/>
            <a:hueOff val="-4199979"/>
            <a:satOff val="50864"/>
            <a:lumOff val="47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business.json</a:t>
          </a:r>
          <a:endParaRPr 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923380" y="1171146"/>
        <a:ext cx="1612899" cy="213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2018/10/23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  <a:endParaRPr lang="en-ZA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Francisco Salas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5324" b="27454"/>
          <a:stretch/>
        </p:blipFill>
        <p:spPr>
          <a:xfrm>
            <a:off x="6096000" y="0"/>
            <a:ext cx="5763491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NLP on Healthcare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Francisco Salas</a:t>
            </a:r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8B99C-358B-478C-AF87-95F9E1980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10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6B20B-99CF-4F26-A3BB-53E8A13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1EB050-8039-42DD-A6EF-E4583ADA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8" descr="Abstract organic polygons blurred">
            <a:extLst>
              <a:ext uri="{FF2B5EF4-FFF2-40B4-BE49-F238E27FC236}">
                <a16:creationId xmlns:a16="http://schemas.microsoft.com/office/drawing/2014/main" id="{09637509-F3EE-4527-BE9B-548C056368D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 b="30"/>
          <a:stretch/>
        </p:blipFill>
        <p:spPr>
          <a:xfrm>
            <a:off x="179388" y="179388"/>
            <a:ext cx="5551487" cy="6499225"/>
          </a:xfrm>
        </p:spPr>
      </p:pic>
    </p:spTree>
    <p:extLst>
      <p:ext uri="{BB962C8B-B14F-4D97-AF65-F5344CB8AC3E}">
        <p14:creationId xmlns:p14="http://schemas.microsoft.com/office/powerpoint/2010/main" val="14946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4BC4FA-6250-4F2D-9E6C-7C38FACB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for </a:t>
            </a:r>
            <a:r>
              <a:rPr lang="en-US" dirty="0" err="1"/>
              <a:t>analizing</a:t>
            </a:r>
            <a:r>
              <a:rPr lang="en-US" dirty="0"/>
              <a:t> unstructured healthcare data is increasing</a:t>
            </a:r>
          </a:p>
          <a:p>
            <a:r>
              <a:rPr lang="en-US" dirty="0"/>
              <a:t>Tools used for public data can be implemented for private data</a:t>
            </a:r>
          </a:p>
          <a:p>
            <a:r>
              <a:rPr lang="en-US" dirty="0"/>
              <a:t>I want to analyze public unstructured healthcare data </a:t>
            </a:r>
          </a:p>
          <a:p>
            <a:r>
              <a:rPr lang="en-US" dirty="0"/>
              <a:t>Use Text Classification</a:t>
            </a:r>
          </a:p>
          <a:p>
            <a:pPr lvl="1"/>
            <a:r>
              <a:rPr lang="en-US" dirty="0"/>
              <a:t>Supervised : Categorical</a:t>
            </a:r>
          </a:p>
          <a:p>
            <a:pPr lvl="1"/>
            <a:r>
              <a:rPr lang="en-US" dirty="0"/>
              <a:t>Predicting labels from text data</a:t>
            </a:r>
          </a:p>
          <a:p>
            <a:r>
              <a:rPr lang="en-US" dirty="0"/>
              <a:t>Use topic modeling</a:t>
            </a:r>
          </a:p>
          <a:p>
            <a:pPr lvl="1"/>
            <a:r>
              <a:rPr lang="en-US" dirty="0"/>
              <a:t>Unsupervised Latent variable/structure</a:t>
            </a:r>
          </a:p>
          <a:p>
            <a:pPr lvl="1"/>
            <a:r>
              <a:rPr lang="en-US" dirty="0"/>
              <a:t>Statistical model for discovering the abstract “topics” that occur in a collection of documents</a:t>
            </a:r>
          </a:p>
          <a:p>
            <a:pPr marL="0" indent="0">
              <a:buNone/>
            </a:pPr>
            <a:endParaRPr lang="en-US" dirty="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1BCAD3-547E-4411-8171-CE855434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1F650-C8A8-4651-A4D0-0F5137BA6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858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8B99C-358B-478C-AF87-95F9E1980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12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6B20B-99CF-4F26-A3BB-53E8A13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Acquisition &amp; Cleaning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1EB050-8039-42DD-A6EF-E4583ADA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8" descr="Abstract organic polygons blurred">
            <a:extLst>
              <a:ext uri="{FF2B5EF4-FFF2-40B4-BE49-F238E27FC236}">
                <a16:creationId xmlns:a16="http://schemas.microsoft.com/office/drawing/2014/main" id="{09637509-F3EE-4527-BE9B-548C056368D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 b="30"/>
          <a:stretch/>
        </p:blipFill>
        <p:spPr>
          <a:xfrm>
            <a:off x="179388" y="179388"/>
            <a:ext cx="5551487" cy="6499225"/>
          </a:xfrm>
        </p:spPr>
      </p:pic>
    </p:spTree>
    <p:extLst>
      <p:ext uri="{BB962C8B-B14F-4D97-AF65-F5344CB8AC3E}">
        <p14:creationId xmlns:p14="http://schemas.microsoft.com/office/powerpoint/2010/main" val="354453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487649-6751-48E5-9B3E-D15DF0303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https://www.yelp.com/dataset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DA8E-743E-4AE5-8729-0DD3223DA6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Yelp Open Dataset</a:t>
            </a:r>
          </a:p>
          <a:p>
            <a:r>
              <a:rPr lang="en-US" dirty="0"/>
              <a:t>5,996,996 reviews</a:t>
            </a:r>
          </a:p>
          <a:p>
            <a:r>
              <a:rPr lang="en-US" dirty="0"/>
              <a:t>188,593 business</a:t>
            </a:r>
          </a:p>
          <a:p>
            <a:r>
              <a:rPr lang="en-US" dirty="0"/>
              <a:t>&gt; 1.4 million business attributes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601696F-B7C1-47E5-BB7D-1AD3796079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544" r="15544"/>
          <a:stretch>
            <a:fillRect/>
          </a:stretch>
        </p:blipFill>
        <p:spPr>
          <a:xfrm>
            <a:off x="6062122" y="1618154"/>
            <a:ext cx="4654355" cy="432276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70B08D3-D85A-4425-A283-750F820F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Pubic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6B025-D100-49FD-8453-818A858DE9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453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78E2D7-6E7B-4F46-9D95-798C993A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yelp_academic_dataset_business.json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Contains business data including location data, attributes, and categories</a:t>
            </a:r>
          </a:p>
          <a:p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yelp_academic_dataset_review.json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Contains full review text data including the </a:t>
            </a:r>
            <a:r>
              <a:rPr lang="en-US" dirty="0" err="1"/>
              <a:t>user_id</a:t>
            </a:r>
            <a:r>
              <a:rPr lang="en-US" dirty="0"/>
              <a:t> that wrote the review and the </a:t>
            </a:r>
            <a:r>
              <a:rPr lang="en-US" dirty="0" err="1"/>
              <a:t>business_id</a:t>
            </a:r>
            <a:r>
              <a:rPr lang="en-US" dirty="0"/>
              <a:t> the review is written for.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yelp_academic_dataset_user.json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User date including the user’s friends mapping and all the metadata associated with the user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yelp_academic_dataset_checkin.json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Chekings</a:t>
            </a:r>
            <a:r>
              <a:rPr lang="en-US" dirty="0"/>
              <a:t> on a business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yelp_academic_dataset_tips.json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Tips written by a user on a business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yelp_academic_dataset_photo.json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Contains photo data including the caption and </a:t>
            </a:r>
            <a:r>
              <a:rPr lang="en-US" dirty="0" err="1"/>
              <a:t>calssification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C1756E-14C9-42CA-9AF5-431ADD0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dataset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FBB47-5D53-4BAF-B1E2-395D0A591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06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2A99A1-606A-4A11-9671-2597D0F3CEE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3025283"/>
              </p:ext>
            </p:extLst>
          </p:nvPr>
        </p:nvGraphicFramePr>
        <p:xfrm>
          <a:off x="5868988" y="1639888"/>
          <a:ext cx="504031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156">
                  <a:extLst>
                    <a:ext uri="{9D8B030D-6E8A-4147-A177-3AD203B41FA5}">
                      <a16:colId xmlns:a16="http://schemas.microsoft.com/office/drawing/2014/main" val="1295036379"/>
                    </a:ext>
                  </a:extLst>
                </a:gridCol>
                <a:gridCol w="2520156">
                  <a:extLst>
                    <a:ext uri="{9D8B030D-6E8A-4147-A177-3AD203B41FA5}">
                      <a16:colId xmlns:a16="http://schemas.microsoft.com/office/drawing/2014/main" val="366478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3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review_id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4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0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business_id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business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0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2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review itself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4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840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6BD1F-B0C6-4734-8C28-D310138FDE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3861F7-E13E-4B0F-B21E-B5AAF713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Dataset description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1B9183-CB63-446F-B476-49CBB88A75D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2137671"/>
              </p:ext>
            </p:extLst>
          </p:nvPr>
        </p:nvGraphicFramePr>
        <p:xfrm>
          <a:off x="647700" y="1639888"/>
          <a:ext cx="5040314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157">
                  <a:extLst>
                    <a:ext uri="{9D8B030D-6E8A-4147-A177-3AD203B41FA5}">
                      <a16:colId xmlns:a16="http://schemas.microsoft.com/office/drawing/2014/main" val="3259325544"/>
                    </a:ext>
                  </a:extLst>
                </a:gridCol>
                <a:gridCol w="2520157">
                  <a:extLst>
                    <a:ext uri="{9D8B030D-6E8A-4147-A177-3AD203B41FA5}">
                      <a16:colId xmlns:a16="http://schemas.microsoft.com/office/drawing/2014/main" val="11807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6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business_id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of string of business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a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4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character code of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8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2265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69F267-B554-40A0-AB44-5F78FB419C8B}"/>
              </a:ext>
            </a:extLst>
          </p:cNvPr>
          <p:cNvSpPr txBox="1"/>
          <p:nvPr/>
        </p:nvSpPr>
        <p:spPr>
          <a:xfrm>
            <a:off x="678309" y="4571781"/>
            <a:ext cx="500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yelp_academic_dataset_business.json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9B45B-BAAF-41BF-A57D-7A88B42DD573}"/>
              </a:ext>
            </a:extLst>
          </p:cNvPr>
          <p:cNvSpPr txBox="1"/>
          <p:nvPr/>
        </p:nvSpPr>
        <p:spPr>
          <a:xfrm>
            <a:off x="6096000" y="4742008"/>
            <a:ext cx="473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yelp_academic_dataset_review.json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4B045C-A627-4B98-8196-9A830D29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categories unique to healthcare</a:t>
            </a:r>
          </a:p>
          <a:p>
            <a:pPr marL="730250" lvl="1" indent="-457200"/>
            <a:r>
              <a:rPr lang="en-US" dirty="0"/>
              <a:t>Hospitals</a:t>
            </a:r>
          </a:p>
          <a:p>
            <a:pPr marL="730250" lvl="1" indent="-457200"/>
            <a:r>
              <a:rPr lang="en-US" dirty="0"/>
              <a:t>Clinics</a:t>
            </a:r>
          </a:p>
          <a:p>
            <a:r>
              <a:rPr lang="en-US" dirty="0"/>
              <a:t>Drop locations outside of US</a:t>
            </a:r>
          </a:p>
          <a:p>
            <a:r>
              <a:rPr lang="en-US" dirty="0"/>
              <a:t>Merge with review.json</a:t>
            </a:r>
          </a:p>
          <a:p>
            <a:pPr marL="730250" lvl="1" indent="-457200"/>
            <a:r>
              <a:rPr lang="en-US" dirty="0"/>
              <a:t>On </a:t>
            </a:r>
            <a:r>
              <a:rPr lang="en-US" dirty="0" err="1"/>
              <a:t>business_id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B455F-7B84-4392-B84C-05FDF957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A359B-25F5-4369-9CEB-9BBA49582A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747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1435BE2-B6C7-4ED0-B95F-23F3080233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6618365"/>
              </p:ext>
            </p:extLst>
          </p:nvPr>
        </p:nvGraphicFramePr>
        <p:xfrm>
          <a:off x="5868988" y="1639888"/>
          <a:ext cx="5040312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95024-61E8-409D-9651-5718497AF4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0FABD1-D823-46A4-A50E-16AE701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merge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9765C9-6920-41E1-A691-877D9A90E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4D297-6610-47B4-9CDD-D05FCD831500}"/>
              </a:ext>
            </a:extLst>
          </p:cNvPr>
          <p:cNvSpPr txBox="1"/>
          <p:nvPr/>
        </p:nvSpPr>
        <p:spPr>
          <a:xfrm rot="5400000">
            <a:off x="7413339" y="3790767"/>
            <a:ext cx="195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business_id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1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BDD9A-1C53-4258-ADF1-D7AB519397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18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49DA2-E0DC-4988-9660-3AE56A9C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Clean data results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6AFBE93-97F1-464D-B173-A4E1401F46C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822118"/>
              </p:ext>
            </p:extLst>
          </p:nvPr>
        </p:nvGraphicFramePr>
        <p:xfrm>
          <a:off x="647700" y="2232025"/>
          <a:ext cx="504031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57">
                  <a:extLst>
                    <a:ext uri="{9D8B030D-6E8A-4147-A177-3AD203B41FA5}">
                      <a16:colId xmlns:a16="http://schemas.microsoft.com/office/drawing/2014/main" val="3384558313"/>
                    </a:ext>
                  </a:extLst>
                </a:gridCol>
                <a:gridCol w="2520157">
                  <a:extLst>
                    <a:ext uri="{9D8B030D-6E8A-4147-A177-3AD203B41FA5}">
                      <a16:colId xmlns:a16="http://schemas.microsoft.com/office/drawing/2014/main" val="680388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5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unique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7846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31FD1-3E0F-433B-990C-464704BEF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Clean data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5856FB5-0F7D-42D1-B7F5-373F73013EE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53258388"/>
              </p:ext>
            </p:extLst>
          </p:nvPr>
        </p:nvGraphicFramePr>
        <p:xfrm>
          <a:off x="5868988" y="2232025"/>
          <a:ext cx="50403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156">
                  <a:extLst>
                    <a:ext uri="{9D8B030D-6E8A-4147-A177-3AD203B41FA5}">
                      <a16:colId xmlns:a16="http://schemas.microsoft.com/office/drawing/2014/main" val="1397403368"/>
                    </a:ext>
                  </a:extLst>
                </a:gridCol>
                <a:gridCol w="2520156">
                  <a:extLst>
                    <a:ext uri="{9D8B030D-6E8A-4147-A177-3AD203B41FA5}">
                      <a16:colId xmlns:a16="http://schemas.microsoft.com/office/drawing/2014/main" val="295209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4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unique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5504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3CB41-DC45-466A-A81F-DA4C61026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146637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8B99C-358B-478C-AF87-95F9E1980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19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6B20B-99CF-4F26-A3BB-53E8A13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1EB050-8039-42DD-A6EF-E4583ADA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8" descr="Abstract organic polygons blurred">
            <a:extLst>
              <a:ext uri="{FF2B5EF4-FFF2-40B4-BE49-F238E27FC236}">
                <a16:creationId xmlns:a16="http://schemas.microsoft.com/office/drawing/2014/main" id="{09637509-F3EE-4527-BE9B-548C056368D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 b="30"/>
          <a:stretch/>
        </p:blipFill>
        <p:spPr>
          <a:xfrm>
            <a:off x="179388" y="179388"/>
            <a:ext cx="5551487" cy="6499225"/>
          </a:xfrm>
        </p:spPr>
      </p:pic>
    </p:spTree>
    <p:extLst>
      <p:ext uri="{BB962C8B-B14F-4D97-AF65-F5344CB8AC3E}">
        <p14:creationId xmlns:p14="http://schemas.microsoft.com/office/powerpoint/2010/main" val="36494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bstract organic polygons blurre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Subtitle lorem</a:t>
            </a:r>
            <a:r>
              <a:rPr lang="en-ZA" noProof="1"/>
              <a:t> ipsum dolor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NLP &amp; Healthcare Overview</a:t>
            </a:r>
          </a:p>
          <a:p>
            <a:r>
              <a:rPr lang="en-ZA" dirty="0"/>
              <a:t>Problem</a:t>
            </a:r>
          </a:p>
          <a:p>
            <a:r>
              <a:rPr lang="en-ZA" dirty="0"/>
              <a:t>Data Acquisition &amp; Cleaning</a:t>
            </a:r>
          </a:p>
          <a:p>
            <a:r>
              <a:rPr lang="en-ZA" dirty="0"/>
              <a:t>Models</a:t>
            </a:r>
          </a:p>
          <a:p>
            <a:r>
              <a:rPr lang="en-ZA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71881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14AC04-2A6E-4D0D-937F-8C65B75B17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16A389-93AE-4E57-9DB8-502B382D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: </a:t>
            </a:r>
            <a:r>
              <a:rPr lang="en-US" sz="4000" i="1" dirty="0"/>
              <a:t>Supervised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61D56-9FAA-43EF-8505-84813715ED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 to quantify qualitative data with some sentiment score, goal is to extract the emotion content of text</a:t>
            </a:r>
          </a:p>
          <a:p>
            <a:r>
              <a:rPr lang="en-US" dirty="0"/>
              <a:t>Sentiment dictionary approach, Mapping words to sentiment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744AB-D8AE-4100-ACBC-4C55DCC27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723FE-31EA-49E0-8304-5C75A0CBE6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Implements the naive Bayes algorithm for multinomially distributed data, and is one of the two classic naive Bayes variants used in text classification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652490-CF8B-4C15-A9C9-95D678664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1719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71340-0092-4E96-91D3-311401C3A8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21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96C97-59AE-4D01-90A8-6A84A444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: </a:t>
            </a:r>
            <a:r>
              <a:rPr lang="en-US" sz="4000" i="1" dirty="0"/>
              <a:t>Supervised Learning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9225C-A706-4E1B-848E-5BDFFD46B6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Predicts the probability  of an outcome that  can have only two outcomes</a:t>
            </a:r>
          </a:p>
          <a:p>
            <a:r>
              <a:rPr lang="en-US" dirty="0"/>
              <a:t>Produces logistic curve, limited values to 0 and1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CD8D3-5952-470C-AD84-67DE2287C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77DF8-4E7B-4E49-B440-B94B90B513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Constructs a separating line called a hyperplane witch can be use for classification </a:t>
            </a:r>
          </a:p>
          <a:p>
            <a:r>
              <a:rPr lang="en-US" dirty="0"/>
              <a:t>Margin maximizes the distance to the nearest point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D50F3-FBFC-490F-A2DC-64811A846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2124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B7BED-408F-4913-A175-5E1468612C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22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3E8B1-21E2-45EE-8819-3C2A1986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:</a:t>
            </a:r>
            <a:r>
              <a:rPr lang="en-US" sz="4000" i="1" dirty="0"/>
              <a:t>Unsupervised Learning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119D5-5FF7-4D99-AA6F-1A315F1E2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Latent variable structure</a:t>
            </a:r>
          </a:p>
          <a:p>
            <a:r>
              <a:rPr lang="en-US" dirty="0"/>
              <a:t>A generative statistical model that allows sets of observations to be explained by unobserved groups that explain why some parts of the data are similar.</a:t>
            </a:r>
          </a:p>
          <a:p>
            <a:r>
              <a:rPr lang="en-US" dirty="0"/>
              <a:t>Topic - context - word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9FE2C-6BEE-4A91-A0B0-F75C183EA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3114A-E0BA-458B-B200-A5F23040FB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10BBF4-A959-46AC-B28B-00CC75165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Latent Dirichlet Allocation (LDA) </a:t>
            </a:r>
          </a:p>
        </p:txBody>
      </p:sp>
    </p:spTree>
    <p:extLst>
      <p:ext uri="{BB962C8B-B14F-4D97-AF65-F5344CB8AC3E}">
        <p14:creationId xmlns:p14="http://schemas.microsoft.com/office/powerpoint/2010/main" val="1754975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A7A0C-37A7-47A2-936F-B327DFC8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TASDFASDFASDF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AA3AB1-2554-4CE6-83C7-13C52F7D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err="1"/>
              <a:t>Coun</a:t>
            </a:r>
            <a:endParaRPr lang="en-US" sz="4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7FA56-2313-4C09-8B85-5FCEED886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23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7408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A16E2D-ACAC-448F-99BA-E50491C8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Vectorizer</a:t>
            </a:r>
          </a:p>
          <a:p>
            <a:r>
              <a:rPr lang="en-US" dirty="0"/>
              <a:t>Bag of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9815A-15B4-4361-AFEF-6F1A6ACB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Vectorizer vs TFIDF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8BD1C-D123-4E60-A8A9-0B7038F4C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24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755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9C57E9-43A7-47DC-994B-931E8529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r>
              <a:rPr lang="en-US" dirty="0" err="1"/>
              <a:t>Tranform</a:t>
            </a:r>
            <a:endParaRPr lang="en-US" dirty="0"/>
          </a:p>
          <a:p>
            <a:pPr lvl="1"/>
            <a:r>
              <a:rPr lang="en-US" dirty="0"/>
              <a:t>Normalize</a:t>
            </a:r>
          </a:p>
          <a:p>
            <a:pPr lvl="1"/>
            <a:r>
              <a:rPr lang="en-US" dirty="0"/>
              <a:t>Stemming</a:t>
            </a:r>
          </a:p>
          <a:p>
            <a:pPr lvl="1"/>
            <a:r>
              <a:rPr lang="en-US" dirty="0" err="1"/>
              <a:t>Lemmatiation</a:t>
            </a:r>
            <a:endParaRPr lang="en-US" dirty="0"/>
          </a:p>
          <a:p>
            <a:pPr lvl="1"/>
            <a:r>
              <a:rPr lang="en-US" dirty="0"/>
              <a:t>POS tagging</a:t>
            </a:r>
          </a:p>
          <a:p>
            <a:pPr lvl="1"/>
            <a:endParaRPr lang="en-US" dirty="0"/>
          </a:p>
          <a:p>
            <a:r>
              <a:rPr lang="en-US" dirty="0"/>
              <a:t>Encode transforming text to numbers</a:t>
            </a:r>
          </a:p>
          <a:p>
            <a:pPr lvl="1"/>
            <a:r>
              <a:rPr lang="en-US" dirty="0" err="1"/>
              <a:t>Tfidf</a:t>
            </a:r>
            <a:endParaRPr lang="en-US" dirty="0"/>
          </a:p>
          <a:p>
            <a:pPr lvl="1"/>
            <a:r>
              <a:rPr lang="en-US" dirty="0"/>
              <a:t>Count vectorizer</a:t>
            </a:r>
          </a:p>
          <a:p>
            <a:pPr lvl="1"/>
            <a:r>
              <a:rPr lang="en-US" dirty="0"/>
              <a:t>Word2vec</a:t>
            </a:r>
          </a:p>
          <a:p>
            <a:r>
              <a:rPr lang="en-US" dirty="0"/>
              <a:t>Visualize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 err="1"/>
              <a:t>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E9EB6-D9A2-4C6C-84A4-82A45BA5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C94EA-AA54-4A18-B4E1-3972340E98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25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92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EDD5A7-A5AD-4C70-BADF-C1FD8AF7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C27DC-336E-4724-862F-D2E23582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08324-3712-4691-9B6C-D426A8A67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6860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C3CCE-1767-4F76-8CC1-F796ED99AE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27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1BE96-CC62-49B1-BBB5-507B259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F8F98-0D16-4BF4-B33F-3AF283346F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Produces a bag-of-words representation from a document or corpus</a:t>
            </a:r>
          </a:p>
          <a:p>
            <a:r>
              <a:rPr lang="en-US" dirty="0"/>
              <a:t>Convert a collection of text documents to a matrix of token counts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F7EF6-98A0-4D63-869F-249687C23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57845-E69E-4776-8163-8B2996A8EC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Term Frequency – Inverse Document frequency</a:t>
            </a:r>
          </a:p>
          <a:p>
            <a:r>
              <a:rPr lang="en-US" dirty="0"/>
              <a:t>Useful for finding term that are important for the specific document and uncommon in the corpus as a whole.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823A1D-1104-4470-831F-46F58F81C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Vectorizer</a:t>
            </a:r>
          </a:p>
        </p:txBody>
      </p:sp>
    </p:spTree>
    <p:extLst>
      <p:ext uri="{BB962C8B-B14F-4D97-AF65-F5344CB8AC3E}">
        <p14:creationId xmlns:p14="http://schemas.microsoft.com/office/powerpoint/2010/main" val="1721028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CCC06E-9DB7-4800-A7BE-147157FF41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28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0B703-6713-42E0-BB69-496AA148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8F9DA-90AF-475D-9ABF-36EC67F4F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Bag of words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3B512-A48D-4805-B80B-27D3B4C48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A5E1F-4460-48D8-A91F-2D2C08A7E9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Created a document term mar</a:t>
            </a:r>
          </a:p>
          <a:p>
            <a:r>
              <a:rPr lang="en-US" dirty="0"/>
              <a:t>calculates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104424-4AAC-4AA5-B95B-29DFB6640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CountVectorizer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9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A16E2D-ACAC-448F-99BA-E50491C8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V</a:t>
            </a:r>
            <a:r>
              <a:rPr lang="en-US" dirty="0"/>
              <a:t>alance </a:t>
            </a:r>
            <a:r>
              <a:rPr lang="en-US" b="1" dirty="0"/>
              <a:t>A</a:t>
            </a:r>
            <a:r>
              <a:rPr lang="en-US" dirty="0"/>
              <a:t>ware </a:t>
            </a:r>
            <a:r>
              <a:rPr lang="en-US" b="1" dirty="0"/>
              <a:t>D</a:t>
            </a:r>
            <a:r>
              <a:rPr lang="en-US" dirty="0"/>
              <a:t>ictionary and </a:t>
            </a:r>
            <a:r>
              <a:rPr lang="en-US" dirty="0" err="1"/>
              <a:t>s</a:t>
            </a:r>
            <a:r>
              <a:rPr lang="en-US" b="1" dirty="0" err="1"/>
              <a:t>E</a:t>
            </a:r>
            <a:r>
              <a:rPr lang="en-US" dirty="0" err="1"/>
              <a:t>ntiment</a:t>
            </a:r>
            <a:r>
              <a:rPr lang="en-US" dirty="0"/>
              <a:t> </a:t>
            </a:r>
            <a:r>
              <a:rPr lang="en-US" b="1" dirty="0"/>
              <a:t>R</a:t>
            </a:r>
            <a:r>
              <a:rPr lang="en-US" dirty="0"/>
              <a:t>easoner</a:t>
            </a:r>
          </a:p>
          <a:p>
            <a:r>
              <a:rPr lang="en-US" dirty="0"/>
              <a:t>Lexicon and rule-base sentiment analysis tool</a:t>
            </a:r>
          </a:p>
          <a:p>
            <a:r>
              <a:rPr lang="en-US" dirty="0"/>
              <a:t>Scores:</a:t>
            </a:r>
          </a:p>
          <a:p>
            <a:pPr lvl="2"/>
            <a:r>
              <a:rPr lang="en-US" dirty="0"/>
              <a:t>Positive</a:t>
            </a:r>
          </a:p>
          <a:p>
            <a:pPr lvl="2"/>
            <a:r>
              <a:rPr lang="en-US" dirty="0"/>
              <a:t>Negative</a:t>
            </a:r>
          </a:p>
          <a:p>
            <a:pPr lvl="2"/>
            <a:r>
              <a:rPr lang="en-US" dirty="0"/>
              <a:t>Neutral</a:t>
            </a:r>
          </a:p>
          <a:p>
            <a:pPr lvl="2"/>
            <a:r>
              <a:rPr lang="en-US" dirty="0"/>
              <a:t>Compound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9815A-15B4-4361-AFEF-6F1A6ACB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:VADER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8BD1C-D123-4E60-A8A9-0B7038F4C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29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181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B7E3-D49C-4431-B9EF-90834DF5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</p:spPr>
        <p:txBody>
          <a:bodyPr/>
          <a:lstStyle/>
          <a:p>
            <a:r>
              <a:rPr lang="en-US" dirty="0"/>
              <a:t>Artificial Intelligence :  (AI)  Branch of Computer Science that deals with the study of “intelligent agents”;  any device that perceives its environment and takes action to maximize its change of achieving its goal.</a:t>
            </a:r>
          </a:p>
          <a:p>
            <a:r>
              <a:rPr lang="en-US" dirty="0"/>
              <a:t>Machine learning (ML) : Subfield of AI that explores the study and construction of algorithms that can learn from and make predictions of data.</a:t>
            </a:r>
          </a:p>
          <a:p>
            <a:r>
              <a:rPr lang="en-US" dirty="0"/>
              <a:t>Natural Language processing (NLP ):  Area of AI that deals with the interactions between computers and human </a:t>
            </a:r>
            <a:r>
              <a:rPr lang="en-US" b="1" i="1" dirty="0"/>
              <a:t>natural</a:t>
            </a:r>
            <a:r>
              <a:rPr lang="en-US" dirty="0"/>
              <a:t> languages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5C4F9-F095-4C7C-82AC-4C54E1BE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14444-53D9-4235-BC78-01E4DEE102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20207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8B99C-358B-478C-AF87-95F9E1980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30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6B20B-99CF-4F26-A3BB-53E8A13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1EB050-8039-42DD-A6EF-E4583ADAD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8" descr="Abstract organic polygons blurred">
            <a:extLst>
              <a:ext uri="{FF2B5EF4-FFF2-40B4-BE49-F238E27FC236}">
                <a16:creationId xmlns:a16="http://schemas.microsoft.com/office/drawing/2014/main" id="{09637509-F3EE-4527-BE9B-548C056368D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 b="30"/>
          <a:stretch/>
        </p:blipFill>
        <p:spPr>
          <a:xfrm>
            <a:off x="179388" y="179388"/>
            <a:ext cx="5551487" cy="6499225"/>
          </a:xfrm>
        </p:spPr>
      </p:pic>
    </p:spTree>
    <p:extLst>
      <p:ext uri="{BB962C8B-B14F-4D97-AF65-F5344CB8AC3E}">
        <p14:creationId xmlns:p14="http://schemas.microsoft.com/office/powerpoint/2010/main" val="3571144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ZA" noProof="1"/>
              <a:t>Francisco Salas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noProof="1"/>
              <a:t>Frank.salas@gmail.com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pic>
        <p:nvPicPr>
          <p:cNvPr id="7" name="Graphic 6" descr="Envelope" title="Icon Presenter Email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cientists in protective clothing experimenting in a white room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32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Divider Slide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icroscope">
            <a:extLst>
              <a:ext uri="{FF2B5EF4-FFF2-40B4-BE49-F238E27FC236}">
                <a16:creationId xmlns:a16="http://schemas.microsoft.com/office/drawing/2014/main" id="{6B566F94-17A3-4E0B-8F60-AEB4C21211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2122" y="1618154"/>
            <a:ext cx="4654355" cy="432276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Subtitle lorem</a:t>
            </a:r>
            <a:r>
              <a:rPr lang="en-ZA" noProof="1"/>
              <a:t> ipsum dolor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pPr lvl="1"/>
            <a:r>
              <a:rPr lang="en-ZA" noProof="1"/>
              <a:t>Ut fermentum a magna ut eleifend. Integer convallis suscipit ante eu varius. </a:t>
            </a:r>
          </a:p>
          <a:p>
            <a:pPr lvl="1"/>
            <a:r>
              <a:rPr lang="en-ZA" noProof="1"/>
              <a:t>Morbi a purus dolor. Suspendisse sit amet ipsum finibus justo viverra blandit. </a:t>
            </a:r>
          </a:p>
          <a:p>
            <a:pPr lvl="1"/>
            <a:r>
              <a:rPr lang="en-ZA" noProof="1"/>
              <a:t>Ut congue quis tortor eget sodales</a:t>
            </a:r>
            <a:r>
              <a:rPr lang="en-ZA" dirty="0"/>
              <a:t>. </a:t>
            </a:r>
          </a:p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About 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bstract organic polygons blurre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34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Subtitle lorem</a:t>
            </a:r>
            <a:r>
              <a:rPr lang="en-ZA" noProof="1"/>
              <a:t> ipsum dolor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pPr lvl="1"/>
            <a:r>
              <a:rPr lang="en-ZA" noProof="1"/>
              <a:t>Ut fermentum a magna ut eleifend. Integer convallis suscipit ante eu varius. </a:t>
            </a:r>
          </a:p>
          <a:p>
            <a:pPr lvl="1"/>
            <a:r>
              <a:rPr lang="en-ZA" noProof="1"/>
              <a:t>Morbi a purus dolor. Suspendisse sit amet ipsum finibus justo viverra blandit. </a:t>
            </a:r>
          </a:p>
          <a:p>
            <a:pPr lvl="1"/>
            <a:r>
              <a:rPr lang="en-ZA" noProof="1"/>
              <a:t>Ut congue quis tortor eget sodales</a:t>
            </a:r>
            <a:r>
              <a:rPr lang="en-ZA" dirty="0"/>
              <a:t>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8000" y="1836000"/>
            <a:ext cx="5040000" cy="360000"/>
          </a:xfrm>
        </p:spPr>
        <p:txBody>
          <a:bodyPr/>
          <a:lstStyle/>
          <a:p>
            <a:r>
              <a:rPr lang="en-ZA" dirty="0"/>
              <a:t>Compare 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9299" y="1836000"/>
            <a:ext cx="5040000" cy="360000"/>
          </a:xfrm>
        </p:spPr>
        <p:txBody>
          <a:bodyPr/>
          <a:lstStyle/>
          <a:p>
            <a:r>
              <a:rPr lang="en-ZA" dirty="0"/>
              <a:t>Compare 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35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8000" y="2196548"/>
            <a:ext cx="5040000" cy="3923453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ZA" noProof="1"/>
              <a:t>Sed in molestie est. Cras ornare turpis at ligula posuere, sit amet accumsan neque lobortis.</a:t>
            </a:r>
          </a:p>
          <a:p>
            <a:pPr lvl="1"/>
            <a:r>
              <a:rPr lang="en-ZA" noProof="1"/>
              <a:t>Maecenas mattis risus ligula, sed ullamcorper nunc efficitur sed.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869299" y="2232001"/>
            <a:ext cx="5040000" cy="3888000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ZA" noProof="1"/>
              <a:t>Sed in molestie est. Cras ornare turpis at ligula posuere, sit amet accumsan neque lobortis.</a:t>
            </a:r>
          </a:p>
          <a:p>
            <a:pPr lvl="1"/>
            <a:r>
              <a:rPr lang="en-ZA" noProof="1"/>
              <a:t>Maecenas mattis risus ligula, sed ullamcorper nunc efficitur sed. </a:t>
            </a: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31" descr="line chart graph&#10;">
            <a:extLst>
              <a:ext uri="{FF2B5EF4-FFF2-40B4-BE49-F238E27FC236}">
                <a16:creationId xmlns:a16="http://schemas.microsoft.com/office/drawing/2014/main" id="{4103A8D4-E00E-4B3F-8485-2907BDF38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488450"/>
              </p:ext>
            </p:extLst>
          </p:nvPr>
        </p:nvGraphicFramePr>
        <p:xfrm>
          <a:off x="647700" y="1649413"/>
          <a:ext cx="1026160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Charts and Graphs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36</a:t>
            </a:fld>
            <a:endParaRPr lang="en-ZA" dirty="0"/>
          </a:p>
        </p:txBody>
      </p:sp>
      <p:grpSp>
        <p:nvGrpSpPr>
          <p:cNvPr id="41" name="Group 40" descr="Legend">
            <a:extLst>
              <a:ext uri="{FF2B5EF4-FFF2-40B4-BE49-F238E27FC236}">
                <a16:creationId xmlns:a16="http://schemas.microsoft.com/office/drawing/2014/main" id="{D8E2DF22-8F80-4156-A681-8CBB9A493EE6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114151-8AA8-4099-8DA3-AD5E66B8B808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A92E57-C2DA-450C-B23E-D0E0977FF187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0750BC-E963-4549-A624-BE6762155284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57EBE-573C-4154-88E5-B3319512CC2C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03D2F9-E06F-4638-992C-1E2E0E49B5AE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5A19FF-A5E5-4A7C-A73E-DC374D7B8D29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  <p:sp>
        <p:nvSpPr>
          <p:cNvPr id="29" name="Callout: Bent Line 28">
            <a:extLst>
              <a:ext uri="{FF2B5EF4-FFF2-40B4-BE49-F238E27FC236}">
                <a16:creationId xmlns:a16="http://schemas.microsoft.com/office/drawing/2014/main" id="{D141BE1E-19C8-42D4-824B-776412564A09}"/>
              </a:ext>
            </a:extLst>
          </p:cNvPr>
          <p:cNvSpPr/>
          <p:nvPr/>
        </p:nvSpPr>
        <p:spPr>
          <a:xfrm flipH="1">
            <a:off x="4259336" y="2097831"/>
            <a:ext cx="2099213" cy="439256"/>
          </a:xfrm>
          <a:prstGeom prst="borderCallout2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chemeClr val="tx1"/>
                </a:solidFill>
              </a:rPr>
              <a:t>$2Bn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EE622-139A-4554-A97B-5C4678F88BD5}"/>
              </a:ext>
            </a:extLst>
          </p:cNvPr>
          <p:cNvSpPr txBox="1"/>
          <p:nvPr/>
        </p:nvSpPr>
        <p:spPr>
          <a:xfrm>
            <a:off x="1453163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200" dirty="0">
                <a:cs typeface="Arial" panose="020B0604020202020204" pitchFamily="34" charset="0"/>
              </a:rPr>
              <a:t>20YY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E7E6FF-65EB-4A71-AA08-87409CDBD7CF}"/>
              </a:ext>
            </a:extLst>
          </p:cNvPr>
          <p:cNvSpPr txBox="1"/>
          <p:nvPr/>
        </p:nvSpPr>
        <p:spPr>
          <a:xfrm>
            <a:off x="7771689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200" dirty="0">
                <a:cs typeface="Arial" panose="020B0604020202020204" pitchFamily="34" charset="0"/>
              </a:rPr>
              <a:t>20YY</a:t>
            </a:r>
          </a:p>
        </p:txBody>
      </p:sp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Charts and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37</a:t>
            </a:fld>
            <a:endParaRPr lang="en-ZA" dirty="0"/>
          </a:p>
        </p:txBody>
      </p:sp>
      <p:grpSp>
        <p:nvGrpSpPr>
          <p:cNvPr id="10" name="Group 9" descr="Donut Graph">
            <a:extLst>
              <a:ext uri="{FF2B5EF4-FFF2-40B4-BE49-F238E27FC236}">
                <a16:creationId xmlns:a16="http://schemas.microsoft.com/office/drawing/2014/main" id="{F0C702B8-4628-45E5-8F95-745128BFA039}"/>
              </a:ext>
            </a:extLst>
          </p:cNvPr>
          <p:cNvGrpSpPr/>
          <p:nvPr/>
        </p:nvGrpSpPr>
        <p:grpSpPr>
          <a:xfrm>
            <a:off x="5588000" y="2383266"/>
            <a:ext cx="4453474" cy="2844418"/>
            <a:chOff x="6754435" y="3873589"/>
            <a:chExt cx="2831635" cy="1808555"/>
          </a:xfrm>
        </p:grpSpPr>
        <p:graphicFrame>
          <p:nvGraphicFramePr>
            <p:cNvPr id="11" name="Chart 10" descr="Donut Graph">
              <a:extLst>
                <a:ext uri="{FF2B5EF4-FFF2-40B4-BE49-F238E27FC236}">
                  <a16:creationId xmlns:a16="http://schemas.microsoft.com/office/drawing/2014/main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9507944"/>
                </p:ext>
              </p:extLst>
            </p:nvPr>
          </p:nvGraphicFramePr>
          <p:xfrm>
            <a:off x="6754435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FF647-08CC-421B-812A-FB9EA93A4D7C}"/>
                </a:ext>
              </a:extLst>
            </p:cNvPr>
            <p:cNvSpPr txBox="1"/>
            <p:nvPr/>
          </p:nvSpPr>
          <p:spPr>
            <a:xfrm>
              <a:off x="6892801" y="5251257"/>
              <a:ext cx="10756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8FF875-9B57-4194-8ED2-5C748FFFD1AB}"/>
                </a:ext>
              </a:extLst>
            </p:cNvPr>
            <p:cNvSpPr txBox="1"/>
            <p:nvPr/>
          </p:nvSpPr>
          <p:spPr>
            <a:xfrm>
              <a:off x="6990201" y="4399550"/>
              <a:ext cx="880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60%</a:t>
              </a:r>
            </a:p>
          </p:txBody>
        </p:sp>
        <p:graphicFrame>
          <p:nvGraphicFramePr>
            <p:cNvPr id="14" name="Chart 13" descr="Donut Graph">
              <a:extLst>
                <a:ext uri="{FF2B5EF4-FFF2-40B4-BE49-F238E27FC236}">
                  <a16:creationId xmlns:a16="http://schemas.microsoft.com/office/drawing/2014/main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05306752"/>
                </p:ext>
              </p:extLst>
            </p:nvPr>
          </p:nvGraphicFramePr>
          <p:xfrm>
            <a:off x="8233673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7C9848-A864-40A8-9552-F33570DB00AC}"/>
                </a:ext>
              </a:extLst>
            </p:cNvPr>
            <p:cNvSpPr txBox="1"/>
            <p:nvPr/>
          </p:nvSpPr>
          <p:spPr>
            <a:xfrm>
              <a:off x="8372038" y="5251257"/>
              <a:ext cx="10756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2A7941-4D9C-4D12-BEFD-4CC3EABD1620}"/>
                </a:ext>
              </a:extLst>
            </p:cNvPr>
            <p:cNvSpPr txBox="1"/>
            <p:nvPr/>
          </p:nvSpPr>
          <p:spPr>
            <a:xfrm>
              <a:off x="8469439" y="4399550"/>
              <a:ext cx="880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65%</a:t>
              </a:r>
            </a:p>
          </p:txBody>
        </p:sp>
      </p:grpSp>
      <p:grpSp>
        <p:nvGrpSpPr>
          <p:cNvPr id="17" name="Group 16" descr="Exploded Donut Graph">
            <a:extLst>
              <a:ext uri="{FF2B5EF4-FFF2-40B4-BE49-F238E27FC236}">
                <a16:creationId xmlns:a16="http://schemas.microsoft.com/office/drawing/2014/main" id="{0DBE4ABB-4676-4F30-A119-BADC7B6F6C04}"/>
              </a:ext>
            </a:extLst>
          </p:cNvPr>
          <p:cNvGrpSpPr/>
          <p:nvPr/>
        </p:nvGrpSpPr>
        <p:grpSpPr>
          <a:xfrm>
            <a:off x="1600200" y="1718779"/>
            <a:ext cx="3271684" cy="4173392"/>
            <a:chOff x="7430633" y="1336005"/>
            <a:chExt cx="1352397" cy="1725132"/>
          </a:xfrm>
        </p:grpSpPr>
        <p:graphicFrame>
          <p:nvGraphicFramePr>
            <p:cNvPr id="18" name="Chart 17" descr="Donut Graph">
              <a:extLst>
                <a:ext uri="{FF2B5EF4-FFF2-40B4-BE49-F238E27FC236}">
                  <a16:creationId xmlns:a16="http://schemas.microsoft.com/office/drawing/2014/main" id="{38B05DF3-084E-49A0-8134-3C87A350A9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8513814"/>
                </p:ext>
              </p:extLst>
            </p:nvPr>
          </p:nvGraphicFramePr>
          <p:xfrm>
            <a:off x="7430633" y="1336005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98D3DB-0A2B-4231-8E93-98A2DB7542F1}"/>
                </a:ext>
              </a:extLst>
            </p:cNvPr>
            <p:cNvSpPr txBox="1"/>
            <p:nvPr/>
          </p:nvSpPr>
          <p:spPr>
            <a:xfrm>
              <a:off x="7568998" y="2713673"/>
              <a:ext cx="1075668" cy="3474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20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016978-9F5C-4223-947E-875D0135B7E6}"/>
                </a:ext>
              </a:extLst>
            </p:cNvPr>
            <p:cNvSpPr txBox="1"/>
            <p:nvPr/>
          </p:nvSpPr>
          <p:spPr>
            <a:xfrm>
              <a:off x="7651582" y="1899096"/>
              <a:ext cx="880865" cy="364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24%</a:t>
              </a:r>
            </a:p>
          </p:txBody>
        </p:sp>
      </p:grpSp>
      <p:grpSp>
        <p:nvGrpSpPr>
          <p:cNvPr id="48" name="Group 47" descr="Legend">
            <a:extLst>
              <a:ext uri="{FF2B5EF4-FFF2-40B4-BE49-F238E27FC236}">
                <a16:creationId xmlns:a16="http://schemas.microsoft.com/office/drawing/2014/main" id="{FEF61ED2-C21D-42E0-8FFE-BE2DB8897074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9E728B-D6BC-4653-886B-331BB3062453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8A0B30-B1A6-4E43-89AE-977B768C086D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B36656-45E5-41C1-BAA2-60A0404A093A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03C7CC-2161-43D8-873E-7B1C36DD6D3A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7ADE17-7AD8-42C7-B7A0-D58DAD369461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E13C87-C3F8-47BC-9418-9493EEAF2538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Charts and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38</a:t>
            </a:fld>
            <a:endParaRPr lang="en-ZA" dirty="0"/>
          </a:p>
        </p:txBody>
      </p:sp>
      <p:graphicFrame>
        <p:nvGraphicFramePr>
          <p:cNvPr id="34" name="Chart 33" descr="Stacked Bar Graph">
            <a:extLst>
              <a:ext uri="{FF2B5EF4-FFF2-40B4-BE49-F238E27FC236}">
                <a16:creationId xmlns:a16="http://schemas.microsoft.com/office/drawing/2014/main" id="{B2D28D21-4B7C-49D8-8140-FF4CC63D6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883112"/>
              </p:ext>
            </p:extLst>
          </p:nvPr>
        </p:nvGraphicFramePr>
        <p:xfrm>
          <a:off x="513398" y="2125043"/>
          <a:ext cx="10395901" cy="398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2" name="Group 41" descr="Legend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39</a:t>
            </a:fld>
            <a:endParaRPr lang="en-ZA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533A0A-5D54-48E9-939A-FDA38954E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27600"/>
              </p:ext>
            </p:extLst>
          </p:nvPr>
        </p:nvGraphicFramePr>
        <p:xfrm>
          <a:off x="2099580" y="2431563"/>
          <a:ext cx="7992840" cy="227044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8084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55998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55998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31972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Lorem Ipsum Dolor Sit Amet,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Consectetur Adipiscing Elit.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Etiam Aliquet Eu Mi Quis Lacinia.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21594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1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-1 968,750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1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7C052E-F7F7-422D-936A-EDB6B7898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679079"/>
              </p:ext>
            </p:extLst>
          </p:nvPr>
        </p:nvGraphicFramePr>
        <p:xfrm>
          <a:off x="647700" y="1649413"/>
          <a:ext cx="10261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D598962-3EA3-4C2A-80FD-FD6EC89B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(over)Simplified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7FA1E-8FFA-4346-988F-29EC528057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421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14A225-8E7C-4447-8737-99344FBD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: Identifying subject information in the text whether it conveys judgment, opinion or reviews etc.</a:t>
            </a:r>
          </a:p>
          <a:p>
            <a:pPr lvl="1"/>
            <a:r>
              <a:rPr lang="en-US" dirty="0"/>
              <a:t>Polarity detection</a:t>
            </a:r>
          </a:p>
          <a:p>
            <a:r>
              <a:rPr lang="en-US" dirty="0"/>
              <a:t>Text classification :  Assign predefined tags to sections of  text.</a:t>
            </a:r>
          </a:p>
          <a:p>
            <a:pPr lvl="1"/>
            <a:r>
              <a:rPr lang="en-US" dirty="0"/>
              <a:t>Binary classifier</a:t>
            </a:r>
          </a:p>
          <a:p>
            <a:pPr lvl="1"/>
            <a:r>
              <a:rPr lang="en-US" dirty="0"/>
              <a:t>Multilabel classification</a:t>
            </a:r>
          </a:p>
          <a:p>
            <a:r>
              <a:rPr lang="en-US" dirty="0"/>
              <a:t>Topic Modeling:  Extract hidden topics form large volume of text</a:t>
            </a:r>
          </a:p>
          <a:p>
            <a:pPr lvl="1"/>
            <a:r>
              <a:rPr lang="en-US" dirty="0"/>
              <a:t>Latent Dirichlet Allocation (LDA)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A3320-05B8-46C9-A9D8-892AFE96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applications areas of 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383F6-28E6-449F-A3BD-3380502BF1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889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FEDBFB-7F94-4AAF-86A9-367445BA196D}"/>
              </a:ext>
            </a:extLst>
          </p:cNvPr>
          <p:cNvSpPr/>
          <p:nvPr/>
        </p:nvSpPr>
        <p:spPr>
          <a:xfrm>
            <a:off x="7209773" y="1399986"/>
            <a:ext cx="4023404" cy="4720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9477C1-C8AC-4CC4-AE70-7F1B1CE330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1E63-AC5D-4870-AD54-9E3398D1E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Spam filter : Gmail</a:t>
            </a:r>
          </a:p>
          <a:p>
            <a:r>
              <a:rPr lang="en-US" dirty="0"/>
              <a:t>Autocomplete : SwiftKey</a:t>
            </a:r>
          </a:p>
          <a:p>
            <a:r>
              <a:rPr lang="en-US" dirty="0"/>
              <a:t>Enhance grammar check : Grammarly</a:t>
            </a:r>
          </a:p>
          <a:p>
            <a:r>
              <a:rPr lang="en-US" dirty="0"/>
              <a:t>Language detection : Google Translate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6BD2E6-DAD9-44F9-A626-A72DE51A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Everyday NLP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B174-934B-4389-A748-A4743EBA88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6C80DE-CFD1-438F-B44D-92D7571F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239" y="2660497"/>
            <a:ext cx="912064" cy="8978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DEDCAC-A31B-4AED-964C-E7ACBBEAF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504" y="1501229"/>
            <a:ext cx="1219200" cy="1219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BD7E0C-B1F4-4B7B-980B-CA1A9579D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805" y="4484045"/>
            <a:ext cx="1214495" cy="12144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1F98D9-D33F-43DB-A3D5-FD5AAAF9E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132" y="3474834"/>
            <a:ext cx="1075572" cy="10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0A528-38D3-42F4-A31B-83042BD0D5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4ADD4-3034-4744-9C21-E099F156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40BB7-49BC-4AF9-A623-8C3E9ABEB7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63525" lvl="1" indent="0">
              <a:buNone/>
            </a:pPr>
            <a:endParaRPr lang="en-US" dirty="0"/>
          </a:p>
          <a:p>
            <a:pPr lvl="1"/>
            <a:r>
              <a:rPr lang="en-US" dirty="0"/>
              <a:t>Patient demographics</a:t>
            </a:r>
          </a:p>
          <a:p>
            <a:pPr lvl="1"/>
            <a:r>
              <a:rPr lang="en-US" dirty="0"/>
              <a:t>Medication list</a:t>
            </a:r>
          </a:p>
          <a:p>
            <a:pPr lvl="1"/>
            <a:r>
              <a:rPr lang="en-US" dirty="0"/>
              <a:t>Family health history</a:t>
            </a:r>
          </a:p>
          <a:p>
            <a:pPr lvl="1"/>
            <a:r>
              <a:rPr lang="en-US" dirty="0"/>
              <a:t>Lab results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CDD18-2421-4483-88AF-F7A97FF7E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Unstructured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07080-1FEC-4568-93FB-A659BF1441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Physician notes on patient results</a:t>
            </a:r>
          </a:p>
          <a:p>
            <a:pPr lvl="1"/>
            <a:r>
              <a:rPr lang="en-US" dirty="0"/>
              <a:t>Imaging test results</a:t>
            </a:r>
          </a:p>
          <a:p>
            <a:pPr lvl="1"/>
            <a:r>
              <a:rPr lang="en-US" dirty="0"/>
              <a:t>PDF  paper records</a:t>
            </a:r>
          </a:p>
          <a:p>
            <a:pPr lvl="1"/>
            <a:r>
              <a:rPr lang="en-US" dirty="0"/>
              <a:t>Patient survey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8B17E0-BD41-4B4A-8886-D3379D003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</a:t>
            </a:r>
          </a:p>
        </p:txBody>
      </p:sp>
    </p:spTree>
    <p:extLst>
      <p:ext uri="{BB962C8B-B14F-4D97-AF65-F5344CB8AC3E}">
        <p14:creationId xmlns:p14="http://schemas.microsoft.com/office/powerpoint/2010/main" val="279215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E1E32B-42F5-48A5-BFA5-74D136CCD1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1137-C27A-44F8-83A8-4ACFF7FDE8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Health Insurance Portability and Accountability Act</a:t>
            </a:r>
          </a:p>
          <a:p>
            <a:pPr lvl="1"/>
            <a:r>
              <a:rPr lang="en-US" dirty="0"/>
              <a:t>Portability of Insurance</a:t>
            </a:r>
          </a:p>
          <a:p>
            <a:pPr lvl="1"/>
            <a:r>
              <a:rPr lang="en-US" dirty="0"/>
              <a:t>Protection and Privacy of Healthcare Information</a:t>
            </a:r>
          </a:p>
          <a:p>
            <a:pPr lvl="1"/>
            <a:r>
              <a:rPr lang="en-US" dirty="0"/>
              <a:t>Standardization and Efficiency in Healthcare Data</a:t>
            </a:r>
          </a:p>
          <a:p>
            <a:pPr lvl="1"/>
            <a:r>
              <a:rPr lang="en-US" dirty="0"/>
              <a:t>Prevention of Discrimination and Fraud</a:t>
            </a:r>
          </a:p>
          <a:p>
            <a:pPr lvl="1"/>
            <a:endParaRPr lang="en-US" dirty="0"/>
          </a:p>
          <a:p>
            <a:pPr marL="26352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444D3B-2853-4E18-A166-EAA1BF80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HIPPA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11D1-6027-4AFD-A8B5-22EF6F5224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AFB716-F966-4DC7-8C48-C2194BD92277}"/>
              </a:ext>
            </a:extLst>
          </p:cNvPr>
          <p:cNvSpPr/>
          <p:nvPr/>
        </p:nvSpPr>
        <p:spPr>
          <a:xfrm>
            <a:off x="6504001" y="1619250"/>
            <a:ext cx="4023404" cy="4720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40D3A6-32D3-451F-B5F2-47FB9E29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714" y="2738761"/>
            <a:ext cx="3387889" cy="18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7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8F371-EB72-40BA-A477-A882C9B74F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D3AC53-4586-4B41-97F0-04041A7D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Healthcare Data: Unstructured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1C455-7EF1-460C-9D28-406D73E54A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WebMD</a:t>
            </a:r>
          </a:p>
          <a:p>
            <a:r>
              <a:rPr lang="en-US" dirty="0" err="1"/>
              <a:t>RateMds</a:t>
            </a:r>
            <a:endParaRPr lang="en-US" dirty="0"/>
          </a:p>
          <a:p>
            <a:r>
              <a:rPr lang="en-US" dirty="0"/>
              <a:t>Vitals</a:t>
            </a:r>
          </a:p>
          <a:p>
            <a:r>
              <a:rPr lang="en-US" dirty="0" err="1"/>
              <a:t>ZocDoc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FE240-BAD0-44BB-829E-B65B90639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40444-3D40-4129-A9A4-15F3EA37A3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Angie’s List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Yelp</a:t>
            </a:r>
          </a:p>
          <a:p>
            <a:r>
              <a:rPr lang="en-US" dirty="0"/>
              <a:t>Twitter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1E806E-D682-4CB7-8AB2-34DABC720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71243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College Scientific Findings_SB - v8" id="{A70D497F-16AD-4824-BF42-839F32861AF7}" vid="{F5CB11CC-8625-4978-8176-04025FE17A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DEFE42-D3B9-4FDE-B997-46DE8E43F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EA66FD-E5C8-474E-901F-2FA174DA1701}">
  <ds:schemaRefs>
    <ds:schemaRef ds:uri="6dc4bcd6-49db-4c07-9060-8acfc67cef9f"/>
    <ds:schemaRef ds:uri="http://purl.org/dc/dcmitype/"/>
    <ds:schemaRef ds:uri="http://schemas.microsoft.com/office/infopath/2007/PartnerControls"/>
    <ds:schemaRef ds:uri="http://schemas.microsoft.com/sharepoint/v3"/>
    <ds:schemaRef ds:uri="fb0879af-3eba-417a-a55a-ffe6dcd6ca7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6A5D7EF-DE4D-4319-A27D-45782EA439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0</TotalTime>
  <Words>1265</Words>
  <Application>Microsoft Office PowerPoint</Application>
  <PresentationFormat>Widescreen</PresentationFormat>
  <Paragraphs>308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Bodoni MT</vt:lpstr>
      <vt:lpstr>Calibri</vt:lpstr>
      <vt:lpstr>Courier New</vt:lpstr>
      <vt:lpstr>Gill Sans MT</vt:lpstr>
      <vt:lpstr>Times New Roman</vt:lpstr>
      <vt:lpstr>Office Theme</vt:lpstr>
      <vt:lpstr>NLP on Healthcare Reviews</vt:lpstr>
      <vt:lpstr>Sections</vt:lpstr>
      <vt:lpstr>Definitions</vt:lpstr>
      <vt:lpstr>(over)Simplified Diagram</vt:lpstr>
      <vt:lpstr>Key applications areas of NLP</vt:lpstr>
      <vt:lpstr>Everyday NLP Applications</vt:lpstr>
      <vt:lpstr>Healthcare Data</vt:lpstr>
      <vt:lpstr>HIPPA</vt:lpstr>
      <vt:lpstr>Public Healthcare Data: Unstructured</vt:lpstr>
      <vt:lpstr>Problem</vt:lpstr>
      <vt:lpstr>Problem</vt:lpstr>
      <vt:lpstr>Data Acquisition &amp; Cleaning</vt:lpstr>
      <vt:lpstr>Pubic Dataset</vt:lpstr>
      <vt:lpstr>Yelp dataset files</vt:lpstr>
      <vt:lpstr>Yelp Dataset description</vt:lpstr>
      <vt:lpstr>Data Cleaning steps</vt:lpstr>
      <vt:lpstr>Dataset merge</vt:lpstr>
      <vt:lpstr>Yelp Clean data results</vt:lpstr>
      <vt:lpstr>Models</vt:lpstr>
      <vt:lpstr>Text Classification : Supervised Learning</vt:lpstr>
      <vt:lpstr>Text Classification : Supervised Learning</vt:lpstr>
      <vt:lpstr>Topic Modeling :Unsupervised Learning</vt:lpstr>
      <vt:lpstr>Coun</vt:lpstr>
      <vt:lpstr>Count Vectorizer vs TFIDF</vt:lpstr>
      <vt:lpstr>Feature Extraction</vt:lpstr>
      <vt:lpstr>Fea</vt:lpstr>
      <vt:lpstr>Feature Extraction</vt:lpstr>
      <vt:lpstr>PowerPoint Presentation</vt:lpstr>
      <vt:lpstr>Sentiment analysis :VADER</vt:lpstr>
      <vt:lpstr>Results</vt:lpstr>
      <vt:lpstr>Thank You</vt:lpstr>
      <vt:lpstr>Divider Slide Title</vt:lpstr>
      <vt:lpstr>About Me</vt:lpstr>
      <vt:lpstr>About Me</vt:lpstr>
      <vt:lpstr>Comparison</vt:lpstr>
      <vt:lpstr>Charts and Graphs</vt:lpstr>
      <vt:lpstr>Charts and Graphs</vt:lpstr>
      <vt:lpstr>Charts and Graphs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2018-10-23T18:36:51Z</dcterms:created>
  <dcterms:modified xsi:type="dcterms:W3CDTF">2018-10-24T05:00:47Z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