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92" r:id="rId6"/>
    <p:sldId id="276" r:id="rId7"/>
    <p:sldId id="277" r:id="rId8"/>
    <p:sldId id="278" r:id="rId9"/>
    <p:sldId id="280" r:id="rId10"/>
    <p:sldId id="285" r:id="rId11"/>
    <p:sldId id="289" r:id="rId12"/>
    <p:sldId id="287" r:id="rId13"/>
    <p:sldId id="294" r:id="rId14"/>
    <p:sldId id="295" r:id="rId15"/>
    <p:sldId id="296" r:id="rId16"/>
    <p:sldId id="291" r:id="rId17"/>
    <p:sldId id="304" r:id="rId18"/>
    <p:sldId id="340" r:id="rId19"/>
    <p:sldId id="342" r:id="rId20"/>
    <p:sldId id="312" r:id="rId21"/>
    <p:sldId id="299" r:id="rId22"/>
    <p:sldId id="345" r:id="rId23"/>
    <p:sldId id="321" r:id="rId24"/>
    <p:sldId id="318" r:id="rId25"/>
    <p:sldId id="323" r:id="rId26"/>
    <p:sldId id="315" r:id="rId27"/>
    <p:sldId id="327" r:id="rId28"/>
    <p:sldId id="300" r:id="rId29"/>
    <p:sldId id="339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03" autoAdjust="0"/>
  </p:normalViewPr>
  <p:slideViewPr>
    <p:cSldViewPr snapToGrid="0">
      <p:cViewPr varScale="1">
        <p:scale>
          <a:sx n="115" d="100"/>
          <a:sy n="115" d="100"/>
        </p:scale>
        <p:origin x="132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4ABC8-356A-4C32-964C-062A82432FE8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</dgm:pt>
    <dgm:pt modelId="{1024F9EF-C14F-43E9-B414-DF9642A70BEB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50BF7185-755B-4950-84C4-D56D3E64B2BE}" type="parTrans" cxnId="{1AF5DE83-15F4-4BBD-8DEF-0179280EFC74}">
      <dgm:prSet/>
      <dgm:spPr/>
      <dgm:t>
        <a:bodyPr/>
        <a:lstStyle/>
        <a:p>
          <a:endParaRPr lang="en-US"/>
        </a:p>
      </dgm:t>
    </dgm:pt>
    <dgm:pt modelId="{1528A814-9EAE-4844-87DC-F8EAE629F954}" type="sibTrans" cxnId="{1AF5DE83-15F4-4BBD-8DEF-0179280EFC74}">
      <dgm:prSet/>
      <dgm:spPr/>
      <dgm:t>
        <a:bodyPr/>
        <a:lstStyle/>
        <a:p>
          <a:endParaRPr lang="en-US"/>
        </a:p>
      </dgm:t>
    </dgm:pt>
    <dgm:pt modelId="{865101CF-454F-4B59-87B6-9C7717781657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B61E0AC0-E021-429C-830E-DBA6D695C118}" type="parTrans" cxnId="{6136CAFA-F1C1-4142-909F-A2BEAD08E9A8}">
      <dgm:prSet/>
      <dgm:spPr/>
      <dgm:t>
        <a:bodyPr/>
        <a:lstStyle/>
        <a:p>
          <a:endParaRPr lang="en-US"/>
        </a:p>
      </dgm:t>
    </dgm:pt>
    <dgm:pt modelId="{1095F136-3B80-4BF6-8400-7FA47291752F}" type="sibTrans" cxnId="{6136CAFA-F1C1-4142-909F-A2BEAD08E9A8}">
      <dgm:prSet/>
      <dgm:spPr/>
      <dgm:t>
        <a:bodyPr/>
        <a:lstStyle/>
        <a:p>
          <a:endParaRPr lang="en-US"/>
        </a:p>
      </dgm:t>
    </dgm:pt>
    <dgm:pt modelId="{5767A5E7-9445-464E-9A59-C339148E2B9B}">
      <dgm:prSet phldrT="[Text]"/>
      <dgm:spPr/>
      <dgm:t>
        <a:bodyPr/>
        <a:lstStyle/>
        <a:p>
          <a:r>
            <a:rPr lang="en-US" dirty="0"/>
            <a:t>NLP</a:t>
          </a:r>
        </a:p>
      </dgm:t>
    </dgm:pt>
    <dgm:pt modelId="{0B5940DF-0D3A-44B8-8D71-0E5BE680A114}" type="parTrans" cxnId="{A3F8E782-938F-4B7D-8524-F2639AC7B02D}">
      <dgm:prSet/>
      <dgm:spPr/>
      <dgm:t>
        <a:bodyPr/>
        <a:lstStyle/>
        <a:p>
          <a:endParaRPr lang="en-US"/>
        </a:p>
      </dgm:t>
    </dgm:pt>
    <dgm:pt modelId="{B4EC7070-C8EA-4A97-9F36-195B86AAB73C}" type="sibTrans" cxnId="{A3F8E782-938F-4B7D-8524-F2639AC7B02D}">
      <dgm:prSet/>
      <dgm:spPr/>
      <dgm:t>
        <a:bodyPr/>
        <a:lstStyle/>
        <a:p>
          <a:endParaRPr lang="en-US"/>
        </a:p>
      </dgm:t>
    </dgm:pt>
    <dgm:pt modelId="{6154FB8E-6AAA-4639-8EA6-133B1F5208EB}" type="pres">
      <dgm:prSet presAssocID="{E9F4ABC8-356A-4C32-964C-062A82432FE8}" presName="Name0" presStyleCnt="0">
        <dgm:presLayoutVars>
          <dgm:chMax val="7"/>
          <dgm:resizeHandles val="exact"/>
        </dgm:presLayoutVars>
      </dgm:prSet>
      <dgm:spPr/>
    </dgm:pt>
    <dgm:pt modelId="{094AA6EB-EBB9-440D-8B56-13D6073DE841}" type="pres">
      <dgm:prSet presAssocID="{E9F4ABC8-356A-4C32-964C-062A82432FE8}" presName="comp1" presStyleCnt="0"/>
      <dgm:spPr/>
    </dgm:pt>
    <dgm:pt modelId="{4FA2AEE0-2E73-4941-A79B-13248B14B784}" type="pres">
      <dgm:prSet presAssocID="{E9F4ABC8-356A-4C32-964C-062A82432FE8}" presName="circle1" presStyleLbl="node1" presStyleIdx="0" presStyleCnt="3"/>
      <dgm:spPr/>
    </dgm:pt>
    <dgm:pt modelId="{E108BD7B-CD55-443B-AF71-75AB2153145F}" type="pres">
      <dgm:prSet presAssocID="{E9F4ABC8-356A-4C32-964C-062A82432FE8}" presName="c1text" presStyleLbl="node1" presStyleIdx="0" presStyleCnt="3">
        <dgm:presLayoutVars>
          <dgm:bulletEnabled val="1"/>
        </dgm:presLayoutVars>
      </dgm:prSet>
      <dgm:spPr/>
    </dgm:pt>
    <dgm:pt modelId="{BC42BCD3-5A8F-4594-890E-DF687F62F8D1}" type="pres">
      <dgm:prSet presAssocID="{E9F4ABC8-356A-4C32-964C-062A82432FE8}" presName="comp2" presStyleCnt="0"/>
      <dgm:spPr/>
    </dgm:pt>
    <dgm:pt modelId="{DFE803D6-7B3F-4C55-94E5-4DF3FF4DDF53}" type="pres">
      <dgm:prSet presAssocID="{E9F4ABC8-356A-4C32-964C-062A82432FE8}" presName="circle2" presStyleLbl="node1" presStyleIdx="1" presStyleCnt="3"/>
      <dgm:spPr/>
    </dgm:pt>
    <dgm:pt modelId="{D977EB23-41A9-4A71-B061-180CCB8B7803}" type="pres">
      <dgm:prSet presAssocID="{E9F4ABC8-356A-4C32-964C-062A82432FE8}" presName="c2text" presStyleLbl="node1" presStyleIdx="1" presStyleCnt="3">
        <dgm:presLayoutVars>
          <dgm:bulletEnabled val="1"/>
        </dgm:presLayoutVars>
      </dgm:prSet>
      <dgm:spPr/>
    </dgm:pt>
    <dgm:pt modelId="{9D85F43C-3431-4F9D-9869-1C2BAB0F258D}" type="pres">
      <dgm:prSet presAssocID="{E9F4ABC8-356A-4C32-964C-062A82432FE8}" presName="comp3" presStyleCnt="0"/>
      <dgm:spPr/>
    </dgm:pt>
    <dgm:pt modelId="{E6E363CD-E5F8-46B1-B130-79D5D10521EA}" type="pres">
      <dgm:prSet presAssocID="{E9F4ABC8-356A-4C32-964C-062A82432FE8}" presName="circle3" presStyleLbl="node1" presStyleIdx="2" presStyleCnt="3"/>
      <dgm:spPr/>
    </dgm:pt>
    <dgm:pt modelId="{52893C18-7540-4E04-90C8-58E06B17C024}" type="pres">
      <dgm:prSet presAssocID="{E9F4ABC8-356A-4C32-964C-062A82432FE8}" presName="c3text" presStyleLbl="node1" presStyleIdx="2" presStyleCnt="3">
        <dgm:presLayoutVars>
          <dgm:bulletEnabled val="1"/>
        </dgm:presLayoutVars>
      </dgm:prSet>
      <dgm:spPr/>
    </dgm:pt>
  </dgm:ptLst>
  <dgm:cxnLst>
    <dgm:cxn modelId="{CA893614-5EF0-4001-BBE0-5D3AE25A8DCE}" type="presOf" srcId="{5767A5E7-9445-464E-9A59-C339148E2B9B}" destId="{52893C18-7540-4E04-90C8-58E06B17C024}" srcOrd="1" destOrd="0" presId="urn:microsoft.com/office/officeart/2005/8/layout/venn2"/>
    <dgm:cxn modelId="{185BF250-F1BE-423B-A940-078800DE6CD3}" type="presOf" srcId="{5767A5E7-9445-464E-9A59-C339148E2B9B}" destId="{E6E363CD-E5F8-46B1-B130-79D5D10521EA}" srcOrd="0" destOrd="0" presId="urn:microsoft.com/office/officeart/2005/8/layout/venn2"/>
    <dgm:cxn modelId="{8A661E7E-629D-4797-907C-42D332342019}" type="presOf" srcId="{E9F4ABC8-356A-4C32-964C-062A82432FE8}" destId="{6154FB8E-6AAA-4639-8EA6-133B1F5208EB}" srcOrd="0" destOrd="0" presId="urn:microsoft.com/office/officeart/2005/8/layout/venn2"/>
    <dgm:cxn modelId="{73D75F82-9135-43E0-B1F6-7465CF7EEECD}" type="presOf" srcId="{1024F9EF-C14F-43E9-B414-DF9642A70BEB}" destId="{4FA2AEE0-2E73-4941-A79B-13248B14B784}" srcOrd="0" destOrd="0" presId="urn:microsoft.com/office/officeart/2005/8/layout/venn2"/>
    <dgm:cxn modelId="{A3F8E782-938F-4B7D-8524-F2639AC7B02D}" srcId="{E9F4ABC8-356A-4C32-964C-062A82432FE8}" destId="{5767A5E7-9445-464E-9A59-C339148E2B9B}" srcOrd="2" destOrd="0" parTransId="{0B5940DF-0D3A-44B8-8D71-0E5BE680A114}" sibTransId="{B4EC7070-C8EA-4A97-9F36-195B86AAB73C}"/>
    <dgm:cxn modelId="{1AF5DE83-15F4-4BBD-8DEF-0179280EFC74}" srcId="{E9F4ABC8-356A-4C32-964C-062A82432FE8}" destId="{1024F9EF-C14F-43E9-B414-DF9642A70BEB}" srcOrd="0" destOrd="0" parTransId="{50BF7185-755B-4950-84C4-D56D3E64B2BE}" sibTransId="{1528A814-9EAE-4844-87DC-F8EAE629F954}"/>
    <dgm:cxn modelId="{DA75B794-94BB-4ACB-B7D2-9E497F147EBD}" type="presOf" srcId="{865101CF-454F-4B59-87B6-9C7717781657}" destId="{D977EB23-41A9-4A71-B061-180CCB8B7803}" srcOrd="1" destOrd="0" presId="urn:microsoft.com/office/officeart/2005/8/layout/venn2"/>
    <dgm:cxn modelId="{F6CDD3AA-F194-4643-A661-73DFF955E8BE}" type="presOf" srcId="{1024F9EF-C14F-43E9-B414-DF9642A70BEB}" destId="{E108BD7B-CD55-443B-AF71-75AB2153145F}" srcOrd="1" destOrd="0" presId="urn:microsoft.com/office/officeart/2005/8/layout/venn2"/>
    <dgm:cxn modelId="{A8A5E9BB-222D-40FC-9E13-BEF83306DB87}" type="presOf" srcId="{865101CF-454F-4B59-87B6-9C7717781657}" destId="{DFE803D6-7B3F-4C55-94E5-4DF3FF4DDF53}" srcOrd="0" destOrd="0" presId="urn:microsoft.com/office/officeart/2005/8/layout/venn2"/>
    <dgm:cxn modelId="{6136CAFA-F1C1-4142-909F-A2BEAD08E9A8}" srcId="{E9F4ABC8-356A-4C32-964C-062A82432FE8}" destId="{865101CF-454F-4B59-87B6-9C7717781657}" srcOrd="1" destOrd="0" parTransId="{B61E0AC0-E021-429C-830E-DBA6D695C118}" sibTransId="{1095F136-3B80-4BF6-8400-7FA47291752F}"/>
    <dgm:cxn modelId="{7E21BBC8-BE23-45E7-9D72-B061E0E916AF}" type="presParOf" srcId="{6154FB8E-6AAA-4639-8EA6-133B1F5208EB}" destId="{094AA6EB-EBB9-440D-8B56-13D6073DE841}" srcOrd="0" destOrd="0" presId="urn:microsoft.com/office/officeart/2005/8/layout/venn2"/>
    <dgm:cxn modelId="{E1BB8659-0ED4-419E-A478-1380995D192A}" type="presParOf" srcId="{094AA6EB-EBB9-440D-8B56-13D6073DE841}" destId="{4FA2AEE0-2E73-4941-A79B-13248B14B784}" srcOrd="0" destOrd="0" presId="urn:microsoft.com/office/officeart/2005/8/layout/venn2"/>
    <dgm:cxn modelId="{4A5789A4-98D6-4680-A7BC-2E603CFE2606}" type="presParOf" srcId="{094AA6EB-EBB9-440D-8B56-13D6073DE841}" destId="{E108BD7B-CD55-443B-AF71-75AB2153145F}" srcOrd="1" destOrd="0" presId="urn:microsoft.com/office/officeart/2005/8/layout/venn2"/>
    <dgm:cxn modelId="{A064AD81-823C-432F-ACA3-3AF6CAE55AF3}" type="presParOf" srcId="{6154FB8E-6AAA-4639-8EA6-133B1F5208EB}" destId="{BC42BCD3-5A8F-4594-890E-DF687F62F8D1}" srcOrd="1" destOrd="0" presId="urn:microsoft.com/office/officeart/2005/8/layout/venn2"/>
    <dgm:cxn modelId="{E06064BE-0AD4-465C-BE68-0109B8BEC542}" type="presParOf" srcId="{BC42BCD3-5A8F-4594-890E-DF687F62F8D1}" destId="{DFE803D6-7B3F-4C55-94E5-4DF3FF4DDF53}" srcOrd="0" destOrd="0" presId="urn:microsoft.com/office/officeart/2005/8/layout/venn2"/>
    <dgm:cxn modelId="{21C42B02-8AD1-4762-8637-0008D34D09E4}" type="presParOf" srcId="{BC42BCD3-5A8F-4594-890E-DF687F62F8D1}" destId="{D977EB23-41A9-4A71-B061-180CCB8B7803}" srcOrd="1" destOrd="0" presId="urn:microsoft.com/office/officeart/2005/8/layout/venn2"/>
    <dgm:cxn modelId="{B487C0AD-6910-473E-A221-0C24B266E6D0}" type="presParOf" srcId="{6154FB8E-6AAA-4639-8EA6-133B1F5208EB}" destId="{9D85F43C-3431-4F9D-9869-1C2BAB0F258D}" srcOrd="2" destOrd="0" presId="urn:microsoft.com/office/officeart/2005/8/layout/venn2"/>
    <dgm:cxn modelId="{2ADE3C70-EBB3-4F8A-9A89-2EEA7618DBAE}" type="presParOf" srcId="{9D85F43C-3431-4F9D-9869-1C2BAB0F258D}" destId="{E6E363CD-E5F8-46B1-B130-79D5D10521EA}" srcOrd="0" destOrd="0" presId="urn:microsoft.com/office/officeart/2005/8/layout/venn2"/>
    <dgm:cxn modelId="{9E84D464-2B3F-4920-800C-7ECBB0365632}" type="presParOf" srcId="{9D85F43C-3431-4F9D-9869-1C2BAB0F258D}" destId="{52893C18-7540-4E04-90C8-58E06B17C0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2AEE0-2E73-4941-A79B-13248B14B784}">
      <dsp:nvSpPr>
        <dsp:cNvPr id="0" name=""/>
        <dsp:cNvSpPr/>
      </dsp:nvSpPr>
      <dsp:spPr>
        <a:xfrm>
          <a:off x="2895599" y="0"/>
          <a:ext cx="4470400" cy="447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Artificial Intelligence</a:t>
          </a:r>
        </a:p>
      </dsp:txBody>
      <dsp:txXfrm>
        <a:off x="4349597" y="223519"/>
        <a:ext cx="1562404" cy="670560"/>
      </dsp:txXfrm>
    </dsp:sp>
    <dsp:sp modelId="{DFE803D6-7B3F-4C55-94E5-4DF3FF4DDF53}">
      <dsp:nvSpPr>
        <dsp:cNvPr id="0" name=""/>
        <dsp:cNvSpPr/>
      </dsp:nvSpPr>
      <dsp:spPr>
        <a:xfrm>
          <a:off x="3454400" y="1117599"/>
          <a:ext cx="3352800" cy="3352800"/>
        </a:xfrm>
        <a:prstGeom prst="ellipse">
          <a:avLst/>
        </a:prstGeom>
        <a:solidFill>
          <a:schemeClr val="accent2">
            <a:hueOff val="-2099989"/>
            <a:satOff val="25432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</a:t>
          </a:r>
        </a:p>
      </dsp:txBody>
      <dsp:txXfrm>
        <a:off x="4349597" y="1327150"/>
        <a:ext cx="1562404" cy="628650"/>
      </dsp:txXfrm>
    </dsp:sp>
    <dsp:sp modelId="{E6E363CD-E5F8-46B1-B130-79D5D10521EA}">
      <dsp:nvSpPr>
        <dsp:cNvPr id="0" name=""/>
        <dsp:cNvSpPr/>
      </dsp:nvSpPr>
      <dsp:spPr>
        <a:xfrm>
          <a:off x="4013199" y="2235200"/>
          <a:ext cx="2235200" cy="2235200"/>
        </a:xfrm>
        <a:prstGeom prst="ellipse">
          <a:avLst/>
        </a:prstGeom>
        <a:solidFill>
          <a:schemeClr val="accent2">
            <a:hueOff val="-4199979"/>
            <a:satOff val="50864"/>
            <a:lumOff val="47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NLP</a:t>
          </a:r>
        </a:p>
      </dsp:txBody>
      <dsp:txXfrm>
        <a:off x="4340537" y="2794000"/>
        <a:ext cx="1580525" cy="111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2018/10/24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Francisco Salas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5324" b="27454"/>
          <a:stretch/>
        </p:blipFill>
        <p:spPr>
          <a:xfrm>
            <a:off x="6096000" y="0"/>
            <a:ext cx="5763491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NLP on Healthcare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Francisco Salas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10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1494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4BC4FA-6250-4F2D-9E6C-7C38FAC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need for analyzing unstructured healthcare data is increasing</a:t>
            </a:r>
          </a:p>
          <a:p>
            <a:pPr>
              <a:lnSpc>
                <a:spcPct val="150000"/>
              </a:lnSpc>
            </a:pPr>
            <a:r>
              <a:rPr lang="en-US" dirty="0"/>
              <a:t>Tools used for public data can be implemented for private data</a:t>
            </a:r>
          </a:p>
          <a:p>
            <a:pPr>
              <a:lnSpc>
                <a:spcPct val="150000"/>
              </a:lnSpc>
            </a:pPr>
            <a:r>
              <a:rPr lang="en-US" dirty="0"/>
              <a:t>Text Classification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Supervised categorical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Predicting labels from text data</a:t>
            </a:r>
          </a:p>
          <a:p>
            <a:pPr>
              <a:lnSpc>
                <a:spcPct val="150000"/>
              </a:lnSpc>
            </a:pPr>
            <a:r>
              <a:rPr lang="en-US" dirty="0"/>
              <a:t>Topic modeling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Unsupervised latent variable/structure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Statistical model for discovering the abstract “topics” that occur in a collection of documents</a:t>
            </a:r>
          </a:p>
          <a:p>
            <a:pPr marL="0" indent="0">
              <a:buNone/>
            </a:pPr>
            <a:endParaRPr lang="en-US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BCAD3-547E-4411-8171-CE855434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F650-C8A8-4651-A4D0-0F5137BA6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858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12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Acquisition &amp; Cleaning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54453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87649-6751-48E5-9B3E-D15DF0303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https://www.yelp.com/dataset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DA8E-743E-4AE5-8729-0DD3223DA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Yelp Open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5,996,996 reviews</a:t>
            </a:r>
          </a:p>
          <a:p>
            <a:pPr>
              <a:lnSpc>
                <a:spcPct val="150000"/>
              </a:lnSpc>
            </a:pPr>
            <a:r>
              <a:rPr lang="en-US" dirty="0"/>
              <a:t>188,593 business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Including Healthcare locations !!</a:t>
            </a:r>
          </a:p>
          <a:p>
            <a:pPr>
              <a:lnSpc>
                <a:spcPct val="150000"/>
              </a:lnSpc>
            </a:pPr>
            <a:r>
              <a:rPr lang="en-US" dirty="0"/>
              <a:t>&gt; 1.4 million business attributes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601696F-B7C1-47E5-BB7D-1AD3796079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544" r="15544"/>
          <a:stretch>
            <a:fillRect/>
          </a:stretch>
        </p:blipFill>
        <p:spPr>
          <a:xfrm>
            <a:off x="6062122" y="1618154"/>
            <a:ext cx="4654355" cy="43227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70B08D3-D85A-4425-A283-750F820F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Pubic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B025-D100-49FD-8453-818A858DE9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453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78E2D7-6E7B-4F46-9D95-798C993A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yelp_academic_dataset_business.json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business data including location data, attributes, and categories</a:t>
            </a:r>
          </a:p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yelp_academic_dataset_review.json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full review text data including the </a:t>
            </a:r>
            <a:r>
              <a:rPr lang="en-US" dirty="0" err="1"/>
              <a:t>user_id</a:t>
            </a:r>
            <a:r>
              <a:rPr lang="en-US" dirty="0"/>
              <a:t> that wrote the review and the </a:t>
            </a:r>
            <a:r>
              <a:rPr lang="en-US" dirty="0" err="1"/>
              <a:t>business_id</a:t>
            </a:r>
            <a:r>
              <a:rPr lang="en-US" dirty="0"/>
              <a:t> the review is written for.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yelp_academic_dataset_user.json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User date including the user’s friends mapping and all the metadata associated with the user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yelp_academic_dataset_checkin.json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Chekings</a:t>
            </a:r>
            <a:r>
              <a:rPr lang="en-US" dirty="0"/>
              <a:t> on a business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yelp_academic_dataset_tips.json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Tips written by a user on a business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yelp_academic_dataset_photo.json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photo data including the caption and </a:t>
            </a:r>
            <a:r>
              <a:rPr lang="en-US" dirty="0" err="1"/>
              <a:t>calssification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C1756E-14C9-42CA-9AF5-431ADD0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FBB47-5D53-4BAF-B1E2-395D0A591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06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9C2A9-AC73-4E2B-A43E-E1119A529C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DED47-0945-4803-BD75-EEC30665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 Description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589452E-2856-4611-AE65-3D700417D8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1282487"/>
              </p:ext>
            </p:extLst>
          </p:nvPr>
        </p:nvGraphicFramePr>
        <p:xfrm>
          <a:off x="647700" y="2232024"/>
          <a:ext cx="5040314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157">
                  <a:extLst>
                    <a:ext uri="{9D8B030D-6E8A-4147-A177-3AD203B41FA5}">
                      <a16:colId xmlns:a16="http://schemas.microsoft.com/office/drawing/2014/main" val="3959875471"/>
                    </a:ext>
                  </a:extLst>
                </a:gridCol>
                <a:gridCol w="2520157">
                  <a:extLst>
                    <a:ext uri="{9D8B030D-6E8A-4147-A177-3AD203B41FA5}">
                      <a16:colId xmlns:a16="http://schemas.microsoft.com/office/drawing/2014/main" val="2701873827"/>
                    </a:ext>
                  </a:extLst>
                </a:gridCol>
              </a:tblGrid>
              <a:tr h="39810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48648"/>
                  </a:ext>
                </a:extLst>
              </a:tr>
              <a:tr h="39810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86918"/>
                  </a:ext>
                </a:extLst>
              </a:tr>
              <a:tr h="68714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string of business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77681"/>
                  </a:ext>
                </a:extLst>
              </a:tr>
              <a:tr h="398108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a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46280"/>
                  </a:ext>
                </a:extLst>
              </a:tr>
              <a:tr h="68714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character code of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72856"/>
                  </a:ext>
                </a:extLst>
              </a:tr>
              <a:tr h="398108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5684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EC583-4194-4B6E-9112-CCD833C2A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yelp_academic_dataset_review.json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D9BE9F0-D8DF-43FF-B594-A49199D77C5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36530469"/>
              </p:ext>
            </p:extLst>
          </p:nvPr>
        </p:nvGraphicFramePr>
        <p:xfrm>
          <a:off x="5868988" y="2232025"/>
          <a:ext cx="504031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156">
                  <a:extLst>
                    <a:ext uri="{9D8B030D-6E8A-4147-A177-3AD203B41FA5}">
                      <a16:colId xmlns:a16="http://schemas.microsoft.com/office/drawing/2014/main" val="1193508918"/>
                    </a:ext>
                  </a:extLst>
                </a:gridCol>
                <a:gridCol w="2520156">
                  <a:extLst>
                    <a:ext uri="{9D8B030D-6E8A-4147-A177-3AD203B41FA5}">
                      <a16:colId xmlns:a16="http://schemas.microsoft.com/office/drawing/2014/main" val="254675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8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review_id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1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business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0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3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0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review itself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7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7274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BCF1A2-AABD-43B9-BB1F-50E418A6C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yelp_academic_dataset_business.json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8ABA43-5A4D-4492-ADBE-2B4D80CCD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834215"/>
              </p:ext>
            </p:extLst>
          </p:nvPr>
        </p:nvGraphicFramePr>
        <p:xfrm>
          <a:off x="647700" y="1649413"/>
          <a:ext cx="10480733" cy="4038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10914689"/>
                    </a:ext>
                  </a:extLst>
                </a:gridCol>
                <a:gridCol w="2359660">
                  <a:extLst>
                    <a:ext uri="{9D8B030D-6E8A-4147-A177-3AD203B41FA5}">
                      <a16:colId xmlns:a16="http://schemas.microsoft.com/office/drawing/2014/main" val="2301751000"/>
                    </a:ext>
                  </a:extLst>
                </a:gridCol>
                <a:gridCol w="2990273">
                  <a:extLst>
                    <a:ext uri="{9D8B030D-6E8A-4147-A177-3AD203B41FA5}">
                      <a16:colId xmlns:a16="http://schemas.microsoft.com/office/drawing/2014/main" val="159533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Select datasets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50" lvl="1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yelp_academic_dataset_business.json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yelp_academic_dataset_review.json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9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 null values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Removes rows with null values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df.isnull</a:t>
                      </a:r>
                      <a:r>
                        <a:rPr lang="en-US" sz="12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5246"/>
                  </a:ext>
                </a:extLst>
              </a:tr>
              <a:tr h="408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 </a:t>
                      </a:r>
                      <a:r>
                        <a:rPr lang="en-US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df.categories</a:t>
                      </a:r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/>
                        <a:t>unique to 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family practice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urgent care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obstetricians &amp; gynecologists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cosmetic surgeons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internal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dermatologists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surgeons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ear nose &amp; throat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psychiatrists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 </a:t>
                      </a:r>
                      <a:r>
                        <a:rPr lang="en-US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df.state</a:t>
                      </a:r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/>
                        <a:t>unique to US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NV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NC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0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Merge with datasets with similar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pd.merge</a:t>
                      </a:r>
                      <a:r>
                        <a:rPr lang="en-US" sz="1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business,review</a:t>
                      </a:r>
                      <a:r>
                        <a:rPr lang="en-US" sz="1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on='</a:t>
                      </a:r>
                      <a:r>
                        <a:rPr lang="en-US" sz="14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business_id</a:t>
                      </a:r>
                      <a:r>
                        <a:rPr lang="en-US" sz="1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business_id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categories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funny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review_id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useful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9754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2C044BA-DCD4-4E57-8D90-181A1897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C02E5-F18C-4544-9A44-E394A72DE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693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BDD9A-1C53-4258-ADF1-D7AB519397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49DA2-E0DC-4988-9660-3AE56A9C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Clean data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AFBE93-97F1-464D-B173-A4E1401F46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822118"/>
              </p:ext>
            </p:extLst>
          </p:nvPr>
        </p:nvGraphicFramePr>
        <p:xfrm>
          <a:off x="647700" y="2232025"/>
          <a:ext cx="504031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57">
                  <a:extLst>
                    <a:ext uri="{9D8B030D-6E8A-4147-A177-3AD203B41FA5}">
                      <a16:colId xmlns:a16="http://schemas.microsoft.com/office/drawing/2014/main" val="3384558313"/>
                    </a:ext>
                  </a:extLst>
                </a:gridCol>
                <a:gridCol w="2520157">
                  <a:extLst>
                    <a:ext uri="{9D8B030D-6E8A-4147-A177-3AD203B41FA5}">
                      <a16:colId xmlns:a16="http://schemas.microsoft.com/office/drawing/2014/main" val="680388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5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unique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7846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1FD1-3E0F-433B-990C-464704BEF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856FB5-0F7D-42D1-B7F5-373F73013EE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53258388"/>
              </p:ext>
            </p:extLst>
          </p:nvPr>
        </p:nvGraphicFramePr>
        <p:xfrm>
          <a:off x="5868988" y="2232025"/>
          <a:ext cx="50403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56">
                  <a:extLst>
                    <a:ext uri="{9D8B030D-6E8A-4147-A177-3AD203B41FA5}">
                      <a16:colId xmlns:a16="http://schemas.microsoft.com/office/drawing/2014/main" val="1397403368"/>
                    </a:ext>
                  </a:extLst>
                </a:gridCol>
                <a:gridCol w="2520156">
                  <a:extLst>
                    <a:ext uri="{9D8B030D-6E8A-4147-A177-3AD203B41FA5}">
                      <a16:colId xmlns:a16="http://schemas.microsoft.com/office/drawing/2014/main" val="295209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unique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5504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3CB41-DC45-466A-A81F-DA4C6102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146637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18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64949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4DF0B-B28D-485F-ACB8-76C388C009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00B821-B453-484D-A712-5503AA05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40D3430-639B-4E87-828D-621D362F3B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4729382"/>
              </p:ext>
            </p:extLst>
          </p:nvPr>
        </p:nvGraphicFramePr>
        <p:xfrm>
          <a:off x="647700" y="2232025"/>
          <a:ext cx="5040314" cy="299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157">
                  <a:extLst>
                    <a:ext uri="{9D8B030D-6E8A-4147-A177-3AD203B41FA5}">
                      <a16:colId xmlns:a16="http://schemas.microsoft.com/office/drawing/2014/main" val="2768459789"/>
                    </a:ext>
                  </a:extLst>
                </a:gridCol>
                <a:gridCol w="2520157">
                  <a:extLst>
                    <a:ext uri="{9D8B030D-6E8A-4147-A177-3AD203B41FA5}">
                      <a16:colId xmlns:a16="http://schemas.microsoft.com/office/drawing/2014/main" val="407243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5000 character limit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User review about a specific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7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Integer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Value range [1,2,3,4,5]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User personal score for a given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8657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03B41-DF33-476F-A71F-C5A3F7FD3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/>
              <a:t>Topic Modeling : Unsupervised Learning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0C4780E-1662-468D-BC02-01242DEA24C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2121737"/>
              </p:ext>
            </p:extLst>
          </p:nvPr>
        </p:nvGraphicFramePr>
        <p:xfrm>
          <a:off x="5868988" y="2232025"/>
          <a:ext cx="5040312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156">
                  <a:extLst>
                    <a:ext uri="{9D8B030D-6E8A-4147-A177-3AD203B41FA5}">
                      <a16:colId xmlns:a16="http://schemas.microsoft.com/office/drawing/2014/main" val="261402333"/>
                    </a:ext>
                  </a:extLst>
                </a:gridCol>
                <a:gridCol w="2520156">
                  <a:extLst>
                    <a:ext uri="{9D8B030D-6E8A-4147-A177-3AD203B41FA5}">
                      <a16:colId xmlns:a16="http://schemas.microsoft.com/office/drawing/2014/main" val="275178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4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5000 character limit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review about a specific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0053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A10302-C108-4442-9280-644147C62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dirty="0"/>
              <a:t>Classification : Supervised Learning	</a:t>
            </a:r>
          </a:p>
        </p:txBody>
      </p:sp>
    </p:spTree>
    <p:extLst>
      <p:ext uri="{BB962C8B-B14F-4D97-AF65-F5344CB8AC3E}">
        <p14:creationId xmlns:p14="http://schemas.microsoft.com/office/powerpoint/2010/main" val="35521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ZA" dirty="0"/>
              <a:t>NLP &amp; Healthcare Overview</a:t>
            </a:r>
          </a:p>
          <a:p>
            <a:pPr>
              <a:lnSpc>
                <a:spcPct val="200000"/>
              </a:lnSpc>
            </a:pPr>
            <a:r>
              <a:rPr lang="en-ZA" dirty="0"/>
              <a:t>Problem</a:t>
            </a:r>
          </a:p>
          <a:p>
            <a:pPr>
              <a:lnSpc>
                <a:spcPct val="200000"/>
              </a:lnSpc>
            </a:pPr>
            <a:r>
              <a:rPr lang="en-ZA" dirty="0"/>
              <a:t>Data Acquisition &amp; Cleaning</a:t>
            </a:r>
          </a:p>
          <a:p>
            <a:pPr>
              <a:lnSpc>
                <a:spcPct val="200000"/>
              </a:lnSpc>
            </a:pPr>
            <a:r>
              <a:rPr lang="en-ZA" dirty="0"/>
              <a:t>Models</a:t>
            </a:r>
          </a:p>
          <a:p>
            <a:pPr>
              <a:lnSpc>
                <a:spcPct val="200000"/>
              </a:lnSpc>
            </a:pPr>
            <a:r>
              <a:rPr lang="en-ZA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7188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4AC04-2A6E-4D0D-937F-8C65B75B17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6A389-93AE-4E57-9DB8-502B382D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: </a:t>
            </a:r>
            <a:r>
              <a:rPr lang="en-US" sz="4000" i="1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61D56-9FAA-43EF-8505-84813715E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 to quantify qualitative data with some sentiment score, goal is to extract the emotion content of text</a:t>
            </a:r>
          </a:p>
          <a:p>
            <a:r>
              <a:rPr lang="en-US" dirty="0"/>
              <a:t>Sentiment dictionary approach, Mapping words to sentiment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744AB-D8AE-4100-ACBC-4C55DCC27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723FE-31EA-49E0-8304-5C75A0CBE6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Implements the naive Bayes algorithm for multinomially distributed data, and is one of the two classic naive Bayes variants used in text classification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652490-CF8B-4C15-A9C9-95D678664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719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71340-0092-4E96-91D3-311401C3A8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96C97-59AE-4D01-90A8-6A84A444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: </a:t>
            </a:r>
            <a:r>
              <a:rPr lang="en-US" sz="4000" i="1" dirty="0"/>
              <a:t>Supervised Learning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9225C-A706-4E1B-848E-5BDFFD46B6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Predicts the probability  of an outcome that  can have only two outcomes</a:t>
            </a:r>
          </a:p>
          <a:p>
            <a:r>
              <a:rPr lang="en-US" dirty="0"/>
              <a:t>Produces logistic curve, limited values to 0 and1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CD8D3-5952-470C-AD84-67DE2287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77DF8-4E7B-4E49-B440-B94B90B513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Constructs a separating line called a hyperplane witch can be use for classification </a:t>
            </a:r>
          </a:p>
          <a:p>
            <a:r>
              <a:rPr lang="en-US" dirty="0"/>
              <a:t>Margin maximizes the distance to the nearest point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D50F3-FBFC-490F-A2DC-64811A846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2124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B7BED-408F-4913-A175-5E1468612C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3E8B1-21E2-45EE-8819-3C2A1986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:</a:t>
            </a:r>
            <a:r>
              <a:rPr lang="en-US" sz="4000" i="1" dirty="0"/>
              <a:t>Unsupervised Learning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119D5-5FF7-4D99-AA6F-1A315F1E2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Latent variable structure</a:t>
            </a:r>
          </a:p>
          <a:p>
            <a:r>
              <a:rPr lang="en-US" dirty="0"/>
              <a:t>A generative statistical model that allows sets of observations to be explained by unobserved groups that explain why some parts of the data are similar.</a:t>
            </a:r>
          </a:p>
          <a:p>
            <a:r>
              <a:rPr lang="en-US" dirty="0"/>
              <a:t>Topic - context - word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9FE2C-6BEE-4A91-A0B0-F75C183EA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3114A-E0BA-458B-B200-A5F23040FB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0BBF4-A959-46AC-B28B-00CC75165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Latent Dirichlet Allocation (LDA) </a:t>
            </a:r>
          </a:p>
        </p:txBody>
      </p:sp>
    </p:spTree>
    <p:extLst>
      <p:ext uri="{BB962C8B-B14F-4D97-AF65-F5344CB8AC3E}">
        <p14:creationId xmlns:p14="http://schemas.microsoft.com/office/powerpoint/2010/main" val="175497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16E2D-ACAC-448F-99BA-E50491C8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V</a:t>
            </a:r>
            <a:r>
              <a:rPr lang="en-US" dirty="0"/>
              <a:t>alance </a:t>
            </a:r>
            <a:r>
              <a:rPr lang="en-US" b="1" dirty="0"/>
              <a:t>A</a:t>
            </a:r>
            <a:r>
              <a:rPr lang="en-US" dirty="0"/>
              <a:t>ware </a:t>
            </a:r>
            <a:r>
              <a:rPr lang="en-US" b="1" dirty="0"/>
              <a:t>D</a:t>
            </a:r>
            <a:r>
              <a:rPr lang="en-US" dirty="0"/>
              <a:t>ictionary and </a:t>
            </a:r>
            <a:r>
              <a:rPr lang="en-US" dirty="0" err="1"/>
              <a:t>s</a:t>
            </a:r>
            <a:r>
              <a:rPr lang="en-US" b="1" dirty="0" err="1"/>
              <a:t>E</a:t>
            </a:r>
            <a:r>
              <a:rPr lang="en-US" dirty="0" err="1"/>
              <a:t>ntiment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easoner</a:t>
            </a:r>
          </a:p>
          <a:p>
            <a:r>
              <a:rPr lang="en-US" dirty="0"/>
              <a:t>Lexicon and rule-base sentiment analysis tool</a:t>
            </a:r>
          </a:p>
          <a:p>
            <a:r>
              <a:rPr lang="en-US" dirty="0"/>
              <a:t>Scores:</a:t>
            </a:r>
          </a:p>
          <a:p>
            <a:pPr lvl="2"/>
            <a:r>
              <a:rPr lang="en-US" dirty="0"/>
              <a:t>Positive</a:t>
            </a:r>
          </a:p>
          <a:p>
            <a:pPr lvl="2"/>
            <a:r>
              <a:rPr lang="en-US" dirty="0"/>
              <a:t>Negative</a:t>
            </a:r>
          </a:p>
          <a:p>
            <a:pPr lvl="2"/>
            <a:r>
              <a:rPr lang="en-US" dirty="0"/>
              <a:t>Neutral</a:t>
            </a:r>
          </a:p>
          <a:p>
            <a:pPr lvl="2"/>
            <a:r>
              <a:rPr lang="en-US" dirty="0"/>
              <a:t>Compound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9815A-15B4-4361-AFEF-6F1A6ACB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:VADER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8BD1C-D123-4E60-A8A9-0B7038F4C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181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3CCE-1767-4F76-8CC1-F796ED99AE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1BE96-CC62-49B1-BBB5-507B259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F8F98-0D16-4BF4-B33F-3AF283346F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Produces a bag-of-words representation from a document or corpus</a:t>
            </a:r>
          </a:p>
          <a:p>
            <a:r>
              <a:rPr lang="en-US" dirty="0"/>
              <a:t>Convert a collection of text documents to a matrix of token counts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F7EF6-98A0-4D63-869F-249687C23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57845-E69E-4776-8163-8B2996A8EC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Term Frequency – Inverse Document frequency</a:t>
            </a:r>
          </a:p>
          <a:p>
            <a:r>
              <a:rPr lang="en-US" dirty="0"/>
              <a:t>Useful for finding term that are important for the specific document and uncommon in the corpus as a whole.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823A1D-1104-4470-831F-46F58F81C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172102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25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57114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8E152-1FFC-4553-A4A2-2DE9D6D872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1AA0FC-22CB-4446-8AAF-A80BB784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4048C0-A1C8-4468-B7A9-4C46E87329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2915841"/>
            <a:ext cx="5040313" cy="25201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983CB-D5F9-46DB-9928-39E3DC0CE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91F99A-4D99-4A54-A8DB-63C718B24D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8988" y="2910284"/>
            <a:ext cx="5040312" cy="25201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26B308-A961-4D82-BC89-C57B89707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1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noProof="1"/>
              <a:t>Francisco Salas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noProof="1"/>
              <a:t>Frank.salas@gmail.com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B7E3-D49C-4431-B9EF-90834DF5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Artificial Intelligence :  (AI)  Branch of Computer Science that deals with the study of “intelligent agents”;  any device that perceives its environment and takes action to maximize its change of achieving its goal.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learning (ML) : Subfield of AI that explores the study and construction of algorithms that can learn from and make predictions of data.</a:t>
            </a:r>
          </a:p>
          <a:p>
            <a:pPr>
              <a:lnSpc>
                <a:spcPct val="150000"/>
              </a:lnSpc>
            </a:pPr>
            <a:r>
              <a:rPr lang="en-US" dirty="0"/>
              <a:t>Natural Language processing (NLP ):  Area of AI that deals with the interactions between computers and human </a:t>
            </a:r>
            <a:r>
              <a:rPr lang="en-US" b="1" i="1" dirty="0"/>
              <a:t>natural</a:t>
            </a:r>
            <a:r>
              <a:rPr lang="en-US" dirty="0"/>
              <a:t> languages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5C4F9-F095-4C7C-82AC-4C54E1BE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4444-53D9-4235-BC78-01E4DEE10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02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7C052E-F7F7-422D-936A-EDB6B7898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79079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D598962-3EA3-4C2A-80FD-FD6EC89B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(over)Simplified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FA1E-8FFA-4346-988F-29EC52805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421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4A225-8E7C-4447-8737-99344FBD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Sentiment analysis : Identifying subject information in the text whether it conveys judgment, opinion or reviews etc.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Polarity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Text classification :  Assign predefined tags to sections of  text.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Binary classifier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Multilabel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Topic Modeling:  Extract hidden topics form large volume of 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Latent Dirichlet Allocation (LDA)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A3320-05B8-46C9-A9D8-892AFE96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applications areas of 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83F6-28E6-449F-A3BD-3380502BF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8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FEDBFB-7F94-4AAF-86A9-367445BA196D}"/>
              </a:ext>
            </a:extLst>
          </p:cNvPr>
          <p:cNvSpPr/>
          <p:nvPr/>
        </p:nvSpPr>
        <p:spPr>
          <a:xfrm>
            <a:off x="7209773" y="1399986"/>
            <a:ext cx="4023404" cy="4720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9477C1-C8AC-4CC4-AE70-7F1B1CE330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1E63-AC5D-4870-AD54-9E3398D1E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Spam filter : Gmail</a:t>
            </a:r>
          </a:p>
          <a:p>
            <a:pPr>
              <a:lnSpc>
                <a:spcPct val="250000"/>
              </a:lnSpc>
            </a:pPr>
            <a:r>
              <a:rPr lang="en-US" dirty="0"/>
              <a:t>Autocomplete : SwiftKey</a:t>
            </a:r>
          </a:p>
          <a:p>
            <a:pPr>
              <a:lnSpc>
                <a:spcPct val="250000"/>
              </a:lnSpc>
            </a:pPr>
            <a:r>
              <a:rPr lang="en-US" dirty="0"/>
              <a:t>Enhance grammar check : Grammarly</a:t>
            </a:r>
          </a:p>
          <a:p>
            <a:pPr>
              <a:lnSpc>
                <a:spcPct val="250000"/>
              </a:lnSpc>
            </a:pPr>
            <a:r>
              <a:rPr lang="en-US" dirty="0"/>
              <a:t>Language detection : Google Translate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BD2E6-DAD9-44F9-A626-A72DE51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Everyday NLP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B174-934B-4389-A748-A4743EBA88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6C80DE-CFD1-438F-B44D-92D7571F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239" y="2660497"/>
            <a:ext cx="912064" cy="8978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DEDCAC-A31B-4AED-964C-E7ACBBEA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04" y="1501229"/>
            <a:ext cx="1219200" cy="1219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BD7E0C-B1F4-4B7B-980B-CA1A9579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05" y="4484045"/>
            <a:ext cx="1214495" cy="12144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1F98D9-D33F-43DB-A3D5-FD5AAAF9E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132" y="3474834"/>
            <a:ext cx="1075572" cy="10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0A528-38D3-42F4-A31B-83042BD0D5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4ADD4-3034-4744-9C21-E099F156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40BB7-49BC-4AF9-A623-8C3E9ABEB7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63525" lvl="1" indent="0">
              <a:buNone/>
            </a:pP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Patient demographics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Medication list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Family health history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Lab results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CDD18-2421-4483-88AF-F7A97FF7E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Unstructured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07080-1FEC-4568-93FB-A659BF1441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Physician notes on patient results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Imaging test results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PDF  paper records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Patient survey/opinions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8B17E0-BD41-4B4A-8886-D3379D003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</p:txBody>
      </p:sp>
    </p:spTree>
    <p:extLst>
      <p:ext uri="{BB962C8B-B14F-4D97-AF65-F5344CB8AC3E}">
        <p14:creationId xmlns:p14="http://schemas.microsoft.com/office/powerpoint/2010/main" val="279215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1E32B-42F5-48A5-BFA5-74D136C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1137-C27A-44F8-83A8-4ACFF7FDE8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Health Insurance Portability and Accountability Act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Portability of Insurance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Protection and Privacy of Healthcare Information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Standardization and Efficiency in Healthcare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Prevention of Discrimination and Fraud</a:t>
            </a:r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44D3B-2853-4E18-A166-EAA1BF8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1D1-6027-4AFD-A8B5-22EF6F5224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AFB716-F966-4DC7-8C48-C2194BD92277}"/>
              </a:ext>
            </a:extLst>
          </p:cNvPr>
          <p:cNvSpPr/>
          <p:nvPr/>
        </p:nvSpPr>
        <p:spPr>
          <a:xfrm>
            <a:off x="6504001" y="1619250"/>
            <a:ext cx="4023404" cy="4720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40D3A6-32D3-451F-B5F2-47FB9E29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714" y="2738761"/>
            <a:ext cx="3387889" cy="18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7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8F371-EB72-40BA-A477-A882C9B74F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D3AC53-4586-4B41-97F0-04041A7D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Healthcare Data: Unstructured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1C455-7EF1-460C-9D28-406D73E54A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WebMD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RateMds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Vitals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ZocDoc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FE240-BAD0-44BB-829E-B65B90639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Social Network/ unspecialized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0444-3D40-4129-A9A4-15F3EA37A3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Angie’s List</a:t>
            </a:r>
          </a:p>
          <a:p>
            <a:pPr>
              <a:lnSpc>
                <a:spcPct val="200000"/>
              </a:lnSpc>
            </a:pPr>
            <a:r>
              <a:rPr lang="en-US" dirty="0"/>
              <a:t>Facebook</a:t>
            </a:r>
          </a:p>
          <a:p>
            <a:pPr>
              <a:lnSpc>
                <a:spcPct val="200000"/>
              </a:lnSpc>
            </a:pPr>
            <a:r>
              <a:rPr lang="en-US" dirty="0"/>
              <a:t>Yelp</a:t>
            </a:r>
          </a:p>
          <a:p>
            <a:pPr>
              <a:lnSpc>
                <a:spcPct val="200000"/>
              </a:lnSpc>
            </a:pPr>
            <a:r>
              <a:rPr lang="en-US" dirty="0"/>
              <a:t>Twitter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1E806E-D682-4CB7-8AB2-34DABC720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71243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EA66FD-E5C8-474E-901F-2FA174DA1701}">
  <ds:schemaRefs>
    <ds:schemaRef ds:uri="6dc4bcd6-49db-4c07-9060-8acfc67cef9f"/>
    <ds:schemaRef ds:uri="http://purl.org/dc/dcmitype/"/>
    <ds:schemaRef ds:uri="http://schemas.microsoft.com/office/infopath/2007/PartnerControls"/>
    <ds:schemaRef ds:uri="http://schemas.microsoft.com/sharepoint/v3"/>
    <ds:schemaRef ds:uri="fb0879af-3eba-417a-a55a-ffe6dcd6ca7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1030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Bodoni MT</vt:lpstr>
      <vt:lpstr>Calibri</vt:lpstr>
      <vt:lpstr>Courier New</vt:lpstr>
      <vt:lpstr>Gill Sans MT</vt:lpstr>
      <vt:lpstr>Times New Roman</vt:lpstr>
      <vt:lpstr>Office Theme</vt:lpstr>
      <vt:lpstr>NLP on Healthcare Reviews</vt:lpstr>
      <vt:lpstr>Sections</vt:lpstr>
      <vt:lpstr>Definitions</vt:lpstr>
      <vt:lpstr>(over)Simplified Diagram</vt:lpstr>
      <vt:lpstr>Key applications areas of NLP</vt:lpstr>
      <vt:lpstr>Everyday NLP Applications</vt:lpstr>
      <vt:lpstr>Healthcare Data</vt:lpstr>
      <vt:lpstr>HIPPA</vt:lpstr>
      <vt:lpstr>Public Healthcare Data: Unstructured</vt:lpstr>
      <vt:lpstr>Problem</vt:lpstr>
      <vt:lpstr>Problem</vt:lpstr>
      <vt:lpstr>Data Acquisition &amp; Cleaning</vt:lpstr>
      <vt:lpstr>Pubic Dataset</vt:lpstr>
      <vt:lpstr>Yelp Dataset Files</vt:lpstr>
      <vt:lpstr>Yelp Dataset Description</vt:lpstr>
      <vt:lpstr>Data Cleaning steps</vt:lpstr>
      <vt:lpstr>Yelp Clean data results</vt:lpstr>
      <vt:lpstr>Models</vt:lpstr>
      <vt:lpstr>Data Selection</vt:lpstr>
      <vt:lpstr>Text Classification : Supervised Learning</vt:lpstr>
      <vt:lpstr>Text Classification : Supervised Learning</vt:lpstr>
      <vt:lpstr>Topic Modeling :Unsupervised Learning</vt:lpstr>
      <vt:lpstr>Sentiment analysis :VADER</vt:lpstr>
      <vt:lpstr>Feature Extraction</vt:lpstr>
      <vt:lpstr>Results</vt:lpstr>
      <vt:lpstr>All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2018-10-23T18:36:51Z</dcterms:created>
  <dcterms:modified xsi:type="dcterms:W3CDTF">2018-10-25T02:22:30Z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