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V3y3THUFkLQskZJ7n6TcCgX4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4B1AC2-1D48-4D5A-B40E-97A976EF2813}">
  <a:tblStyle styleId="{F64B1AC2-1D48-4D5A-B40E-97A976EF28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2">
            <a:alphaModFix/>
          </a:blip>
          <a:srcRect b="0" l="11074" r="2396" t="5374"/>
          <a:stretch/>
        </p:blipFill>
        <p:spPr>
          <a:xfrm>
            <a:off x="-57150" y="-205750"/>
            <a:ext cx="9258300" cy="39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>
            <p:ph type="ctrTitle"/>
          </p:nvPr>
        </p:nvSpPr>
        <p:spPr>
          <a:xfrm>
            <a:off x="311700" y="125225"/>
            <a:ext cx="85206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Oswald"/>
              <a:buNone/>
              <a:defRPr sz="4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2"/>
          <p:cNvSpPr txBox="1"/>
          <p:nvPr>
            <p:ph idx="1" type="subTitle"/>
          </p:nvPr>
        </p:nvSpPr>
        <p:spPr>
          <a:xfrm>
            <a:off x="311700" y="2173700"/>
            <a:ext cx="8520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  <a:defRPr sz="1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5" y="3437663"/>
            <a:ext cx="2762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-42000" y="4794975"/>
            <a:ext cx="9228000" cy="438300"/>
          </a:xfrm>
          <a:prstGeom prst="parallelogram">
            <a:avLst>
              <a:gd fmla="val 0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-339925" y="-44725"/>
            <a:ext cx="8177700" cy="438300"/>
          </a:xfrm>
          <a:prstGeom prst="parallelogram">
            <a:avLst>
              <a:gd fmla="val 79592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/>
          </a:blip>
          <a:srcRect b="9129" l="0" r="0" t="10503"/>
          <a:stretch/>
        </p:blipFill>
        <p:spPr>
          <a:xfrm>
            <a:off x="7838000" y="0"/>
            <a:ext cx="13060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5440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>
            <a:off x="-339925" y="-44725"/>
            <a:ext cx="8177700" cy="438300"/>
          </a:xfrm>
          <a:prstGeom prst="parallelogram">
            <a:avLst>
              <a:gd fmla="val 79592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>
            <a:off x="-42000" y="4794975"/>
            <a:ext cx="9228000" cy="438300"/>
          </a:xfrm>
          <a:prstGeom prst="parallelogram">
            <a:avLst>
              <a:gd fmla="val 0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" name="Google Shape;26;p24"/>
          <p:cNvPicPr preferRelativeResize="0"/>
          <p:nvPr/>
        </p:nvPicPr>
        <p:blipFill rotWithShape="1">
          <a:blip r:embed="rId2">
            <a:alphaModFix/>
          </a:blip>
          <a:srcRect b="9129" l="0" r="0" t="10503"/>
          <a:stretch/>
        </p:blipFill>
        <p:spPr>
          <a:xfrm>
            <a:off x="7838000" y="0"/>
            <a:ext cx="13060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/>
        </p:nvSpPr>
        <p:spPr>
          <a:xfrm>
            <a:off x="-42000" y="4794975"/>
            <a:ext cx="9228000" cy="438300"/>
          </a:xfrm>
          <a:prstGeom prst="parallelogram">
            <a:avLst>
              <a:gd fmla="val 0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/>
          <p:nvPr/>
        </p:nvSpPr>
        <p:spPr>
          <a:xfrm>
            <a:off x="-339925" y="-44725"/>
            <a:ext cx="8177700" cy="438300"/>
          </a:xfrm>
          <a:prstGeom prst="parallelogram">
            <a:avLst>
              <a:gd fmla="val 79592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5"/>
          <p:cNvPicPr preferRelativeResize="0"/>
          <p:nvPr/>
        </p:nvPicPr>
        <p:blipFill rotWithShape="1">
          <a:blip r:embed="rId2">
            <a:alphaModFix/>
          </a:blip>
          <a:srcRect b="9129" l="0" r="0" t="10503"/>
          <a:stretch/>
        </p:blipFill>
        <p:spPr>
          <a:xfrm>
            <a:off x="7838000" y="0"/>
            <a:ext cx="13060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  <a:defRPr sz="1200"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  <a:defRPr sz="1200"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  <a:defRPr sz="1200"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  <a:defRPr sz="1200"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  <a:defRPr sz="1200"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  <a:defRPr sz="1200"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  <a:defRPr sz="1200"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  <a:defRPr sz="1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  <a:defRPr sz="1200"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  <a:defRPr sz="1200"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  <a:defRPr sz="1200"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  <a:defRPr sz="1200"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  <a:defRPr sz="1200"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●"/>
              <a:defRPr sz="1200"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○"/>
              <a:defRPr sz="1200"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swald"/>
              <a:buChar char="■"/>
              <a:defRPr sz="12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5171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-42000" y="4794975"/>
            <a:ext cx="9228000" cy="438300"/>
          </a:xfrm>
          <a:prstGeom prst="parallelogram">
            <a:avLst>
              <a:gd fmla="val 0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-339925" y="-44725"/>
            <a:ext cx="8177700" cy="438300"/>
          </a:xfrm>
          <a:prstGeom prst="parallelogram">
            <a:avLst>
              <a:gd fmla="val 79592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2">
            <a:alphaModFix/>
          </a:blip>
          <a:srcRect b="9129" l="0" r="0" t="10503"/>
          <a:stretch/>
        </p:blipFill>
        <p:spPr>
          <a:xfrm>
            <a:off x="7838000" y="0"/>
            <a:ext cx="13060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52613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/>
          <p:nvPr/>
        </p:nvSpPr>
        <p:spPr>
          <a:xfrm>
            <a:off x="-42000" y="4794975"/>
            <a:ext cx="9228000" cy="438300"/>
          </a:xfrm>
          <a:prstGeom prst="parallelogram">
            <a:avLst>
              <a:gd fmla="val 0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7"/>
          <p:cNvSpPr/>
          <p:nvPr/>
        </p:nvSpPr>
        <p:spPr>
          <a:xfrm>
            <a:off x="-339925" y="-44725"/>
            <a:ext cx="8177700" cy="438300"/>
          </a:xfrm>
          <a:prstGeom prst="parallelogram">
            <a:avLst>
              <a:gd fmla="val 79592" name="adj"/>
            </a:avLst>
          </a:prstGeom>
          <a:solidFill>
            <a:srgbClr val="2E7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7"/>
          <p:cNvPicPr preferRelativeResize="0"/>
          <p:nvPr/>
        </p:nvPicPr>
        <p:blipFill rotWithShape="1">
          <a:blip r:embed="rId2">
            <a:alphaModFix/>
          </a:blip>
          <a:srcRect b="9129" l="0" r="0" t="10503"/>
          <a:stretch/>
        </p:blipFill>
        <p:spPr>
          <a:xfrm>
            <a:off x="7838000" y="0"/>
            <a:ext cx="13060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5171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LJFiorela/Optimizacion" TargetMode="External"/><Relationship Id="rId4" Type="http://schemas.openxmlformats.org/officeDocument/2006/relationships/hyperlink" Target="https://www.researchgate.net/publication/221927228_Solving_Timetable_Problem_by_Genetic_Algorithm_and_Heuristic_Search_Case_Study_Universitas_Pelita_Harapan_Timetable" TargetMode="External"/><Relationship Id="rId11" Type="http://schemas.openxmlformats.org/officeDocument/2006/relationships/hyperlink" Target="https://towardsdatascience.com/using-genetic-algorithms-to-schedule-timetables-27f132c9e280" TargetMode="External"/><Relationship Id="rId10" Type="http://schemas.openxmlformats.org/officeDocument/2006/relationships/hyperlink" Target="http://www.ijimt.org/papers/46-M431.pdf" TargetMode="External"/><Relationship Id="rId9" Type="http://schemas.openxmlformats.org/officeDocument/2006/relationships/hyperlink" Target="https://andreweast.net/wp-content/uploads/2019/06/Timetable-Scheduling-via-Genetic-Algorithm-Andrew-Reid-East.pdf" TargetMode="External"/><Relationship Id="rId5" Type="http://schemas.openxmlformats.org/officeDocument/2006/relationships/hyperlink" Target="https://www.researchgate.net/publication/2253354_A_Genetic_Algorithm_To_Solve_The_Timetable_Problem" TargetMode="External"/><Relationship Id="rId6" Type="http://schemas.openxmlformats.org/officeDocument/2006/relationships/hyperlink" Target="https://egrove.olemiss.edu/cgi/viewcontent.cgi?article=1442&amp;context=etd" TargetMode="External"/><Relationship Id="rId7" Type="http://schemas.openxmlformats.org/officeDocument/2006/relationships/hyperlink" Target="http://www.zemris.fer.hr/~golub/clanci/iti2003.pdf" TargetMode="External"/><Relationship Id="rId8" Type="http://schemas.openxmlformats.org/officeDocument/2006/relationships/hyperlink" Target="https://www.sciencedirect.com/science/article/pii/S11100168160007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311700" y="125225"/>
            <a:ext cx="85206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"/>
              <a:t>Programación de Horarios para Cursos Universitarios</a:t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11700" y="2173700"/>
            <a:ext cx="8520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700"/>
              <a:t>Optimización Industrial con Computación Evolutiva</a:t>
            </a:r>
            <a:endParaRPr sz="1700"/>
          </a:p>
        </p:txBody>
      </p:sp>
      <p:sp>
        <p:nvSpPr>
          <p:cNvPr id="52" name="Google Shape;52;p1"/>
          <p:cNvSpPr txBox="1"/>
          <p:nvPr/>
        </p:nvSpPr>
        <p:spPr>
          <a:xfrm>
            <a:off x="5979750" y="3496375"/>
            <a:ext cx="30963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Integrantes: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Frank Ignacio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Fiorela Lizárraga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Ricardo Llanos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Yulian Cama</a:t>
            </a:r>
            <a:endParaRPr b="0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Comportamiento de entrada/salida</a:t>
            </a:r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63" y="1082750"/>
            <a:ext cx="746550" cy="7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75" y="3714375"/>
            <a:ext cx="746525" cy="7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63" y="2398563"/>
            <a:ext cx="746550" cy="7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3800" y="1082750"/>
            <a:ext cx="1896186" cy="7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3800" y="2325022"/>
            <a:ext cx="1896175" cy="893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/>
        </p:nvSpPr>
        <p:spPr>
          <a:xfrm>
            <a:off x="524938" y="1894325"/>
            <a:ext cx="7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Materias</a:t>
            </a:r>
            <a:endParaRPr b="0" i="0" sz="11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524938" y="3252738"/>
            <a:ext cx="7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Profesores</a:t>
            </a:r>
            <a:endParaRPr b="0" i="0" sz="11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524938" y="4460900"/>
            <a:ext cx="7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Inputs</a:t>
            </a:r>
            <a:endParaRPr b="0" i="0" sz="11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271399" y="3649025"/>
            <a:ext cx="202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714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swald"/>
              <a:buChar char="●"/>
            </a:pPr>
            <a:r>
              <a:rPr b="0" i="0" lang="es" sz="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Hora de inicio y fin de clases</a:t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714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swald"/>
              <a:buChar char="●"/>
            </a:pPr>
            <a:r>
              <a:rPr b="0" i="0" lang="es" sz="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Hora de inicio y fin de horario premium</a:t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714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swald"/>
              <a:buChar char="●"/>
            </a:pPr>
            <a:r>
              <a:rPr b="0" i="0" lang="es" sz="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Días de clases</a:t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4714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swald"/>
              <a:buChar char="●"/>
            </a:pPr>
            <a:r>
              <a:rPr b="0" i="0" lang="es" sz="9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Número de grupos de alumnos</a:t>
            </a:r>
            <a:endParaRPr b="0" i="0" sz="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70507" y="1970763"/>
            <a:ext cx="1602150" cy="16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8313" y="2198488"/>
            <a:ext cx="746525" cy="7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23175" y="1970764"/>
            <a:ext cx="1602150" cy="160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0"/>
          <p:cNvCxnSpPr>
            <a:stCxn id="119" idx="3"/>
            <a:endCxn id="125" idx="1"/>
          </p:cNvCxnSpPr>
          <p:nvPr/>
        </p:nvCxnSpPr>
        <p:spPr>
          <a:xfrm>
            <a:off x="3319986" y="1456012"/>
            <a:ext cx="950400" cy="131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10"/>
          <p:cNvCxnSpPr>
            <a:stCxn id="120" idx="3"/>
            <a:endCxn id="125" idx="1"/>
          </p:cNvCxnSpPr>
          <p:nvPr/>
        </p:nvCxnSpPr>
        <p:spPr>
          <a:xfrm>
            <a:off x="3319975" y="2771843"/>
            <a:ext cx="9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10"/>
          <p:cNvCxnSpPr>
            <a:stCxn id="124" idx="3"/>
            <a:endCxn id="125" idx="1"/>
          </p:cNvCxnSpPr>
          <p:nvPr/>
        </p:nvCxnSpPr>
        <p:spPr>
          <a:xfrm flipH="1" rot="10800000">
            <a:off x="3299099" y="2771825"/>
            <a:ext cx="971400" cy="131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0"/>
          <p:cNvCxnSpPr>
            <a:stCxn id="125" idx="3"/>
            <a:endCxn id="127" idx="1"/>
          </p:cNvCxnSpPr>
          <p:nvPr/>
        </p:nvCxnSpPr>
        <p:spPr>
          <a:xfrm>
            <a:off x="5872657" y="2771838"/>
            <a:ext cx="9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0"/>
          <p:cNvSpPr txBox="1"/>
          <p:nvPr/>
        </p:nvSpPr>
        <p:spPr>
          <a:xfrm>
            <a:off x="4698375" y="3606750"/>
            <a:ext cx="7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Algoritmo</a:t>
            </a:r>
            <a:endParaRPr b="0" i="0" sz="11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7149053" y="3606750"/>
            <a:ext cx="9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Mejor Horario</a:t>
            </a:r>
            <a:endParaRPr b="0" i="0" sz="11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 para solucionar el problema - GenClase</a:t>
            </a:r>
            <a:endParaRPr/>
          </a:p>
        </p:txBody>
      </p:sp>
      <p:sp>
        <p:nvSpPr>
          <p:cNvPr id="140" name="Google Shape;14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Importar_datos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Initialize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Mutar_gen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Horas_curso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Evaluación_cromosoma</a:t>
            </a:r>
            <a:endParaRPr/>
          </a:p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 para solucionar el problema - Algoritmo Genético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Mutación Flip y Multiflip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get_fitness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Función init_population</a:t>
            </a:r>
            <a:endParaRPr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3086150"/>
            <a:ext cx="59055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Funciones Adicionales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Imprimir_horario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Exportar_horario</a:t>
            </a:r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50" y="2037100"/>
            <a:ext cx="4827876" cy="25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7873" y="2606813"/>
            <a:ext cx="1392349" cy="13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Experimentación y Resultados</a:t>
            </a:r>
            <a:endParaRPr/>
          </a:p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5440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Datos Usados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73" y="1101275"/>
            <a:ext cx="1392349" cy="13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1431038" y="2684950"/>
            <a:ext cx="7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Nivel 1</a:t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823" y="1101275"/>
            <a:ext cx="1392349" cy="13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573" y="1101275"/>
            <a:ext cx="1392349" cy="13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/>
        </p:nvSpPr>
        <p:spPr>
          <a:xfrm>
            <a:off x="4198788" y="2684950"/>
            <a:ext cx="7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Nivel 2</a:t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6966538" y="2684950"/>
            <a:ext cx="74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Nivel 3</a:t>
            </a:r>
            <a:endParaRPr b="0" i="0" sz="13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6" name="Google Shape;176;p15"/>
          <p:cNvGraphicFramePr/>
          <p:nvPr/>
        </p:nvGraphicFramePr>
        <p:xfrm>
          <a:off x="767538" y="326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{F64B1AC2-1D48-4D5A-B40E-97A976EF2813}</a:tableStyleId>
              </a:tblPr>
              <a:tblGrid>
                <a:gridCol w="821325"/>
                <a:gridCol w="1252100"/>
              </a:tblGrid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Archivo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Número de Filas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Materias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Profesores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15"/>
          <p:cNvGraphicFramePr/>
          <p:nvPr/>
        </p:nvGraphicFramePr>
        <p:xfrm>
          <a:off x="3535288" y="326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{F64B1AC2-1D48-4D5A-B40E-97A976EF2813}</a:tableStyleId>
              </a:tblPr>
              <a:tblGrid>
                <a:gridCol w="821325"/>
                <a:gridCol w="1252100"/>
              </a:tblGrid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Archivo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Número de Filas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Materias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Profesores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11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15"/>
          <p:cNvGraphicFramePr/>
          <p:nvPr/>
        </p:nvGraphicFramePr>
        <p:xfrm>
          <a:off x="6517863" y="321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{F64B1AC2-1D48-4D5A-B40E-97A976EF2813}</a:tableStyleId>
              </a:tblPr>
              <a:tblGrid>
                <a:gridCol w="821325"/>
                <a:gridCol w="1252100"/>
              </a:tblGrid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Archivo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Número de Filas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Materias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19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Profesores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" sz="1300" u="none" cap="none" strike="noStrike">
                          <a:latin typeface="Oswald"/>
                          <a:ea typeface="Oswald"/>
                          <a:cs typeface="Oswald"/>
                          <a:sym typeface="Oswald"/>
                        </a:rPr>
                        <a:t>19</a:t>
                      </a:r>
                      <a:endParaRPr sz="1300" u="none" cap="none" strike="noStrike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15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Métricas de evaluación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Fitness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Conflictos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Huecos en horarios de profesores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Huecos en horarios de grupos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Horas premium usadas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Días ocupados por profesor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Días no usados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Horas extras usadas por profesor</a:t>
            </a:r>
            <a:endParaRPr/>
          </a:p>
        </p:txBody>
      </p:sp>
      <p:sp>
        <p:nvSpPr>
          <p:cNvPr id="186" name="Google Shape;186;p16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Experimentación y Resultados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Prueba 3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263" y="1822600"/>
            <a:ext cx="41624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algoritmo genético multi-objetivo planteado en este trabajo tiene un mejor desempeño en relación al mono-objetivo, debido a que el primero busca minimizar el tiempo libre tanto de docentes como de clases de los grupos.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ser un caso de estudio, queda demostrado que haciendo uso de algoritmos genéticos se mejora la eficiencia del proceso de elaboración de horarios en tiempo.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algoritmo genético mono-objetivo funciona mejor para entornos planteados cuya complejidad es menor. En un nivel de mayor complejidad del problema de optimización de horarios, en los niveles 2 y 3 el algoritmo multi-objetivo incumple más restricciones hard.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mejores parámetros del algoritmo mono-objetivo son replicados en el algoritmo multi-objetivo para entornos no complejos, logrando una maximización absoluta del fitness para ambos objetivos. En cambio, en entornos complejos, existe una variación en los parámetros de solución entre el multiobjetivo y el mono objetivo, así como en sus valores fitness obtenidos.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optimalidad del resultado obtenido es dependiente de los parámetros condicionantes iniciales que definen el entorno, dígase: “día de inicio”, “día de fin”, “hora de inicio”, etc.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Sugerencias para Trabajo Futuros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Explorar otras representaciones; Días-Horas X Salones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Desarrollar interfaz web o App móvil para ingresar los 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Hacer que los horarios se distribuyan de forma más equitativa entre los diferentes salones asi como a través de los días.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Mediante fitness premiar a los horarios más compactos.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restricciones de horas libres, así como para ciertos salones. Por ejemplo el laboratorio de quimica o biologia podría necesitar una hora de limpieza después de la clase.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Distribuir los horarios de los cursos de forma más equitativa entre los profesores o dar una mayor cantidad de horas a los profesores que tienen mejor puntuación.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 cada grupo pueda llevar diferentes cursos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 un curso se pueda dictar en diferentes días </a:t>
            </a:r>
            <a:endParaRPr/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85440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Nevena Drešević  “Timetable Generator”, Github, 2019. Dirección electrónica: </a:t>
            </a:r>
            <a:r>
              <a:rPr lang="es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https://github.com/LJFiorela/Optimizacion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Samuel Lukas, Arnold Aribowo, Milyandreana Muchri, “Genetic algorithm and heuristic search for solving timetable problem case study: Universitas Pelita Harapan timetable”, IEEE, 2009. Dirección electrónica: </a:t>
            </a:r>
            <a:r>
              <a:rPr lang="es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https://www.researchgate.net/publication/221927228_Solving_Timetable_Problem_by_Genetic_Algorithm_and_Heuristic_Search_Case_Study_Universitas_Pelita_Harapan_Timetable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Alberto Colorni, Marco Dorigo, Vittorio Maniezzo, “A Genetic Algorithm To Solve The Timetable Problem”, Politecnico di Milano,, 1994. Dirección electrónica: </a:t>
            </a:r>
            <a:r>
              <a:rPr lang="es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https://www.researchgate.net/publication/2253354_A_Genetic_Algorithm_To_Solve_The_Timetable_Problem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Achini Kumari Herath, “Genetic Algorithm For University Course Timetabling Problem”, University of Mississippi, 2017. Dirección electrónica: </a:t>
            </a:r>
            <a:r>
              <a:rPr lang="es" sz="11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https://egrove.olemiss.edu/cgi/viewcontent.cgi?article=1442&amp;context=etd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Branimir Sigl, Marin Golub, Vedran Mornar, “Solving Timetable Scheduling Problem by Using Genetic Algorithms ”, University of Zagreb,. Dirección electrónica: </a:t>
            </a:r>
            <a:r>
              <a:rPr lang="es" sz="11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http://www.zemris.fer.hr/~golub/clanci/iti2003.pdf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Esraa A.Abdelhalim, Ghada A.El Khayat, “A Utilization-based Genetic Algorithm for Solving the University Timetabling Problem (UGA)  ”, Alexandria University 2016,. Dirección electrónica: </a:t>
            </a:r>
            <a:r>
              <a:rPr lang="es" sz="11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https://www.sciencedirect.com/science/article/pii/S1110016816000703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Andrew Reid East “Timetable Scheduling via Genetic Algorithm”, National University of Ireland, Galway 2019,. Dirección electrónica: </a:t>
            </a:r>
            <a:r>
              <a:rPr lang="es" sz="11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https://andreweast.net/wp-content/uploads/2019/06/Timetable-Scheduling-via-Genetic-Algorithm-Andrew-Reid-East.pdf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Ashish Jain, Dr. Suresh Jain and Dr. P.K. Chande “Formulation of Genetic Algorithm to Generate Good Quality Course Timetable”, International Journal of Innovation 2010,. Dirección electrónica: </a:t>
            </a:r>
            <a:r>
              <a:rPr lang="es" sz="11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http://www.ijimt.org/papers/46-M431.pdf</a:t>
            </a:r>
            <a:endParaRPr sz="1100">
              <a:solidFill>
                <a:schemeClr val="dk1"/>
              </a:solidFill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>
                <a:solidFill>
                  <a:schemeClr val="dk1"/>
                </a:solidFill>
              </a:rPr>
              <a:t>Vijini Mallawaarachchi, “Using Genetic Algorithms to Schedule Timetables”, Towards data science 2020,. Dirección electrónica: </a:t>
            </a:r>
            <a:r>
              <a:rPr lang="es" sz="11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https://towardsdatascience.com/using-genetic-algorithms-to-schedule-timetables-27f132c9e280</a:t>
            </a:r>
            <a:endParaRPr sz="2100"/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311700" y="445025"/>
            <a:ext cx="39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Elementos</a:t>
            </a:r>
            <a:endParaRPr/>
          </a:p>
        </p:txBody>
      </p:sp>
      <p:sp>
        <p:nvSpPr>
          <p:cNvPr id="64" name="Google Shape;64;p3"/>
          <p:cNvSpPr txBox="1"/>
          <p:nvPr>
            <p:ph idx="1" type="body"/>
          </p:nvPr>
        </p:nvSpPr>
        <p:spPr>
          <a:xfrm>
            <a:off x="311700" y="1152475"/>
            <a:ext cx="395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Grupo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Materias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Día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Profesor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Aula</a:t>
            </a:r>
            <a:endParaRPr/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3933475" y="490700"/>
            <a:ext cx="39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Especificaciones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882025" y="1236400"/>
            <a:ext cx="467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El horario de dictado de clases es de 8am a 10pm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Las clases se dictan de Lunes a Viernes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Cada grupo de alumnos llevan las mismas materias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Cada grupo tiene la misma cantidad de alumnos, y todos los salones son del mismo tamaño (solo entra un grupo a la vez por salón).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Cada clase tiene una duración entre 1 a 4 horas.</a:t>
            </a:r>
            <a:endParaRPr/>
          </a:p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Restricciones - a nivel de código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Todas las horas del curso se dicta en un solo dia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curso se tiene que dictar dentro del horario permitido (no puede acabar después del horario ni continuar el otro día)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Tanto al crearse como al mutar el curso, el profesor asignado se debe escoger aleatoriamente entre la lista de profesores del curso.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 mismo se aplicaría cuando se asigna el aula a un curso, tiene que escogerse entre la lista de aulas disponibles.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puede dictar el curso más de dos veces al mismo grupo durante la misma semana.</a:t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Restricciones - Puntaje negativo del Fitness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Ningún profesor puede impartir dos clases al mismo tiempo. (-100)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Ningún grupo puede escuchar dos clases al mismo tiempo. (-100)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Ningún aula puede recibir dos clases al mismo tiempo. (-100)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Minimizar el total de "inactividad" para cada grupo (eliminando la pausa entre clases) (-30 x hora)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Minimizar el "tiempo de inactividad" total de cada profesor. (-30 x hora)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impone una penalización por cada día que no tenga ninguna clase. (-1 x día)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impone una penalización por cada hora fuera del horario del profesor en el que se le ha asignado clases. (-1 x hora fuera del horario)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Restricciones - Puntaje positivo del Fitness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cada hora dentro del horario premium (+1)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cada día de la semana que el profesor tiene clases.  Con esta restricción se evita que se acumulen las horas en pocos días (+1 por dia y profesor)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cada día de la semana que un grupo de alumnos tiene clases (+1 por dia y grupo)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u="sng"/>
              <a:t>Fórmula del fitness</a:t>
            </a:r>
            <a:r>
              <a:rPr lang="es"/>
              <a:t>: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fitness = (dias_ocupados_profesores) + (dias_ocupados_grupos) + (horas_premium) - </a:t>
            </a:r>
            <a:endParaRPr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(dias_no_usados) - (profesor_extras) - (horas_libres_profesores*30) -  </a:t>
            </a:r>
            <a:endParaRPr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  (horas_libres_grupo*30) -(100*conflictos)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5440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Enfoque Propuesto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Individuo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865" y="1739600"/>
            <a:ext cx="5736275" cy="16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Enfoque Propuesto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Gen</a:t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591" y="2028600"/>
            <a:ext cx="7036825" cy="1086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8526125" y="4794974"/>
            <a:ext cx="548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