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1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6" r:id="rId8"/>
    <p:sldId id="265" r:id="rId9"/>
    <p:sldId id="267" r:id="rId10"/>
    <p:sldId id="268" r:id="rId11"/>
    <p:sldId id="269" r:id="rId12"/>
    <p:sldId id="262" r:id="rId13"/>
    <p:sldId id="270" r:id="rId14"/>
    <p:sldId id="271" r:id="rId15"/>
    <p:sldId id="272" r:id="rId16"/>
    <p:sldId id="273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8918-7A39-4C9E-9522-E0176B0EE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CF242-9BCD-4FCC-A728-B8E01604A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1A509-C03D-4AB0-B896-F1B71DAB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D3523-D76A-4B63-9F42-2E39472D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A6AD2-3A00-4BA8-AF6F-603E84F2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8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BF80-6B34-4974-B36B-28D4602F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97F7F-1CAF-40BD-83B6-B32F1AE85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932A4-A2D2-4832-B6F0-E2E3D343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1CFB4-63EF-4E1F-937B-4E583435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1A7EC-B732-40E9-AD66-A9F5FDA0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5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7139A-3B56-4111-93DD-57592CCDE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58021-C4F5-4BAA-B09F-3BFD73486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1F339-CAD1-42CA-8696-44BA3682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BD60F-31B5-4442-9623-EDF65F3F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6837B-67FE-471F-80D6-C16FD4CB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6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22CF-B594-44D0-BF71-5A106985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47E31-B30C-43F2-847C-FAD261CE7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9174C-C55B-4FBE-98F4-BD44BE36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8F3FF-7272-4905-80CF-66833523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C1944-9519-4B68-8154-6E1D6136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9CAA1-8639-4A52-AAAE-73CF8C782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682A8-CA54-40DC-B0E9-D68B7D10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E34A1-1F85-460C-93D5-B37B97F7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F914C-73DC-4E63-AEF0-1BFED005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B964B-BCD5-4CBB-8D2E-DEA07F8F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0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AFBA-F09D-474C-A1DF-CE10C22F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0F1FB-3573-45B8-88F0-2609D97C6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28387-8264-4DAF-8B75-5293CB57B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EB8D6-F3C7-4820-92FC-38967BBC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3F28B-F666-4A62-BAFC-3F49C4E5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2EF56-7777-4588-95AE-DA589DCE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2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0C6E3-0C26-490D-A1A5-1BA5AD9E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82D14-7C34-4649-B50E-9A6322360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FC378-819D-4F71-9585-D6AFEC0B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CBB3D-A691-461B-B298-E9AD68DF9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FFCB3-A624-45E5-B0C8-5FBEC6095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54DB9-8078-420F-A004-DA549724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343DE-C369-4A6D-8FDB-C55C7BE0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3F35B8-EBB1-4B64-B43B-387F4ECB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7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2C71-2FDE-4351-958F-6E526288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A3C74-DC6F-44BF-BEFA-927C69C4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C6C79-27A1-4D88-8EAB-278DEDD8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33B30-97D2-41D5-907B-E551DCFC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5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FDA02-5889-4B12-B301-9ED2C4FA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24CC6-E50C-4FD7-9D00-423606D9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CB5CE-1344-4735-8C99-AC1F021F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2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06CF-4EF4-4984-AA8C-71000E4D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7B567-49DB-4BD8-9B7F-0A5CA390D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98F27-FC3F-4133-A4D2-C3F8F0E07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CE19A-C8D0-4125-BBAD-898D6E79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F629A-FC21-478F-9CF6-EA3B0385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7F557-B660-4FE3-B0A5-19106DCC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194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4CC6-7C22-4AC8-ACE3-58914A4A7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3AC32-73F5-4F49-8195-B7AE9C000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9B81E-99B4-4E83-B6DD-9C6AB3AE1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EC4EC-D424-4140-BB0B-4B5CB711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FE683-7892-4C48-8CD8-A751D6E2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9C824-FD53-49C6-A9C1-B40169EA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72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030C1-FD3B-4C30-8565-7EC92340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EB949-85FD-4CBD-B4D7-D645D097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E8C34-D1D1-4FCD-B40F-BBB6BE5D6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AE1BA-F661-4079-82F7-703A87D27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86D79-8752-4EE4-A0C2-2A5079461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9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srg.github.io/ryu-book/en/html/" TargetMode="External"/><Relationship Id="rId2" Type="http://schemas.openxmlformats.org/officeDocument/2006/relationships/hyperlink" Target="http://osrg.github.io/ry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EL9333 – Lab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65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 HTTP between H2 and H4</a:t>
            </a:r>
          </a:p>
        </p:txBody>
      </p:sp>
      <p:pic>
        <p:nvPicPr>
          <p:cNvPr id="4" name="Picture 3" descr="top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4" y="1950358"/>
            <a:ext cx="6578658" cy="3673928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5400000">
            <a:off x="3911207" y="4951809"/>
            <a:ext cx="417286" cy="23585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8785956" flipH="1">
            <a:off x="4973494" y="3107432"/>
            <a:ext cx="417286" cy="23585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406036" y="2743794"/>
            <a:ext cx="916214" cy="801319"/>
            <a:chOff x="1297200" y="3274785"/>
            <a:chExt cx="916214" cy="801319"/>
          </a:xfrm>
        </p:grpSpPr>
        <p:sp>
          <p:nvSpPr>
            <p:cNvPr id="16" name="Right Arrow 15"/>
            <p:cNvSpPr/>
            <p:nvPr/>
          </p:nvSpPr>
          <p:spPr>
            <a:xfrm rot="6152919">
              <a:off x="1523998" y="3749532"/>
              <a:ext cx="417286" cy="23585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97200" y="3274785"/>
              <a:ext cx="916214" cy="3628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TCP RST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4195570" y="2275112"/>
            <a:ext cx="916214" cy="801319"/>
            <a:chOff x="1297200" y="3274785"/>
            <a:chExt cx="916214" cy="801319"/>
          </a:xfrm>
        </p:grpSpPr>
        <p:sp>
          <p:nvSpPr>
            <p:cNvPr id="19" name="Right Arrow 18"/>
            <p:cNvSpPr/>
            <p:nvPr/>
          </p:nvSpPr>
          <p:spPr>
            <a:xfrm rot="7214498">
              <a:off x="1523998" y="3749532"/>
              <a:ext cx="417286" cy="23585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97200" y="3274785"/>
              <a:ext cx="916214" cy="3628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TCP RST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758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 UDP between H1 and H4</a:t>
            </a:r>
          </a:p>
        </p:txBody>
      </p:sp>
      <p:pic>
        <p:nvPicPr>
          <p:cNvPr id="4" name="Picture 3" descr="top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4" y="1950358"/>
            <a:ext cx="6578658" cy="367392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 flipH="1">
            <a:off x="2432463" y="4776497"/>
            <a:ext cx="916214" cy="847789"/>
            <a:chOff x="0" y="2889640"/>
            <a:chExt cx="916214" cy="847789"/>
          </a:xfrm>
        </p:grpSpPr>
        <p:sp>
          <p:nvSpPr>
            <p:cNvPr id="24" name="Right Arrow 23"/>
            <p:cNvSpPr/>
            <p:nvPr/>
          </p:nvSpPr>
          <p:spPr>
            <a:xfrm rot="16200000">
              <a:off x="-90714" y="2980354"/>
              <a:ext cx="417286" cy="23585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3374571"/>
              <a:ext cx="916214" cy="3628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UDP</a:t>
              </a:r>
            </a:p>
          </p:txBody>
        </p:sp>
      </p:grpSp>
      <p:sp>
        <p:nvSpPr>
          <p:cNvPr id="3" name="Down Arrow 2"/>
          <p:cNvSpPr/>
          <p:nvPr/>
        </p:nvSpPr>
        <p:spPr>
          <a:xfrm>
            <a:off x="4116766" y="4644572"/>
            <a:ext cx="344714" cy="381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68611" y="4953004"/>
            <a:ext cx="1215571" cy="39914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drop</a:t>
            </a:r>
          </a:p>
        </p:txBody>
      </p:sp>
      <p:grpSp>
        <p:nvGrpSpPr>
          <p:cNvPr id="26" name="Group 25"/>
          <p:cNvGrpSpPr/>
          <p:nvPr/>
        </p:nvGrpSpPr>
        <p:grpSpPr>
          <a:xfrm flipH="1">
            <a:off x="856362" y="3320136"/>
            <a:ext cx="1363372" cy="362858"/>
            <a:chOff x="-447158" y="3374571"/>
            <a:chExt cx="1363372" cy="362858"/>
          </a:xfrm>
        </p:grpSpPr>
        <p:sp>
          <p:nvSpPr>
            <p:cNvPr id="27" name="Right Arrow 26"/>
            <p:cNvSpPr/>
            <p:nvPr/>
          </p:nvSpPr>
          <p:spPr>
            <a:xfrm rot="10800000">
              <a:off x="-447158" y="3485639"/>
              <a:ext cx="417286" cy="23585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0" y="3374571"/>
              <a:ext cx="916214" cy="3628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UDP</a:t>
              </a:r>
            </a:p>
          </p:txBody>
        </p:sp>
      </p:grpSp>
      <p:sp>
        <p:nvSpPr>
          <p:cNvPr id="29" name="Down Arrow 28"/>
          <p:cNvSpPr/>
          <p:nvPr/>
        </p:nvSpPr>
        <p:spPr>
          <a:xfrm>
            <a:off x="2215408" y="4245429"/>
            <a:ext cx="344714" cy="381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67253" y="4553861"/>
            <a:ext cx="1215571" cy="39914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70324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Hard-coded ARP table (IP-MAC mapping)</a:t>
            </a:r>
          </a:p>
          <a:p>
            <a:pPr lvl="1"/>
            <a:r>
              <a:rPr lang="en-US" dirty="0"/>
              <a:t>you can use --mac when creating the </a:t>
            </a:r>
            <a:r>
              <a:rPr lang="en-US" dirty="0" err="1"/>
              <a:t>mininet</a:t>
            </a:r>
            <a:r>
              <a:rPr lang="en-US" dirty="0"/>
              <a:t> topology, which may makes easier.</a:t>
            </a:r>
          </a:p>
          <a:p>
            <a:pPr lvl="1"/>
            <a:r>
              <a:rPr lang="en-US" dirty="0"/>
              <a:t>let the controller reply to ARP request</a:t>
            </a:r>
          </a:p>
          <a:p>
            <a:r>
              <a:rPr lang="en-US" dirty="0"/>
              <a:t>When using </a:t>
            </a:r>
            <a:r>
              <a:rPr lang="en-US" dirty="0" err="1"/>
              <a:t>addLink</a:t>
            </a:r>
            <a:r>
              <a:rPr lang="en-US" dirty="0"/>
              <a:t> in your customized topology file</a:t>
            </a:r>
          </a:p>
          <a:p>
            <a:pPr lvl="1"/>
            <a:r>
              <a:rPr lang="en-US" dirty="0"/>
              <a:t>you can use </a:t>
            </a:r>
            <a:r>
              <a:rPr lang="en-US" dirty="0" err="1"/>
              <a:t>addLink</a:t>
            </a:r>
            <a:r>
              <a:rPr lang="en-US" dirty="0"/>
              <a:t>(H1, S1, 1, 1) to specify the port number</a:t>
            </a:r>
          </a:p>
          <a:p>
            <a:r>
              <a:rPr lang="en-US" dirty="0"/>
              <a:t>Just assume the controller knows the topology already, and install some static/basic rule during the handshake between OVS and controller:</a:t>
            </a:r>
          </a:p>
          <a:p>
            <a:pPr lvl="1"/>
            <a:r>
              <a:rPr lang="en-US" dirty="0"/>
              <a:t>ICMP and TCP packets on the upper/right path</a:t>
            </a:r>
          </a:p>
          <a:p>
            <a:pPr lvl="1"/>
            <a:r>
              <a:rPr lang="en-US" dirty="0"/>
              <a:t>UDP packets on the lower/left path</a:t>
            </a:r>
          </a:p>
          <a:p>
            <a:pPr lvl="1"/>
            <a:r>
              <a:rPr lang="en-US" dirty="0"/>
              <a:t>drop UDP </a:t>
            </a:r>
            <a:r>
              <a:rPr lang="en-US"/>
              <a:t>between H1 to H4</a:t>
            </a:r>
            <a:endParaRPr lang="en-US" dirty="0"/>
          </a:p>
          <a:p>
            <a:r>
              <a:rPr lang="en-US" dirty="0"/>
              <a:t>For HTTP between H2 and H4</a:t>
            </a:r>
          </a:p>
          <a:p>
            <a:pPr lvl="1"/>
            <a:r>
              <a:rPr lang="en-US" dirty="0"/>
              <a:t>install a rule on S2/S4 to forward TCP SYN to controller</a:t>
            </a:r>
          </a:p>
          <a:p>
            <a:pPr lvl="1"/>
            <a:r>
              <a:rPr lang="en-US" dirty="0"/>
              <a:t>controller creates a TCP RST packet and send back to S2/S4</a:t>
            </a:r>
          </a:p>
          <a:p>
            <a:pPr lvl="1"/>
            <a:r>
              <a:rPr lang="en-US" dirty="0"/>
              <a:t>S2/S4 sends TCP RST to H2/H4</a:t>
            </a:r>
          </a:p>
        </p:txBody>
      </p:sp>
    </p:spTree>
    <p:extLst>
      <p:ext uri="{BB962C8B-B14F-4D97-AF65-F5344CB8AC3E}">
        <p14:creationId xmlns:p14="http://schemas.microsoft.com/office/powerpoint/2010/main" val="3365584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RYU – Simple Learning Switch</a:t>
            </a:r>
          </a:p>
        </p:txBody>
      </p:sp>
      <p:pic>
        <p:nvPicPr>
          <p:cNvPr id="4" name="Picture 3" descr="Screen Shot 2017-03-09 at 3.13.28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17638"/>
            <a:ext cx="4540049" cy="2378477"/>
          </a:xfrm>
          <a:prstGeom prst="rect">
            <a:avLst/>
          </a:prstGeom>
        </p:spPr>
      </p:pic>
      <p:pic>
        <p:nvPicPr>
          <p:cNvPr id="5" name="Picture 4" descr="Screen Shot 2017-03-09 at 3.13.35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22" y="1328873"/>
            <a:ext cx="4816928" cy="2621457"/>
          </a:xfrm>
          <a:prstGeom prst="rect">
            <a:avLst/>
          </a:prstGeom>
        </p:spPr>
      </p:pic>
      <p:pic>
        <p:nvPicPr>
          <p:cNvPr id="7" name="Picture 6" descr="Screen Shot 2017-03-09 at 3.13.52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6" y="4099728"/>
            <a:ext cx="4980214" cy="2758272"/>
          </a:xfrm>
          <a:prstGeom prst="rect">
            <a:avLst/>
          </a:prstGeom>
        </p:spPr>
      </p:pic>
      <p:pic>
        <p:nvPicPr>
          <p:cNvPr id="8" name="Picture 7" descr="Screen Shot 2017-03-09 at 3.15.40 P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99857"/>
            <a:ext cx="4339820" cy="236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26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Handler</a:t>
            </a:r>
          </a:p>
        </p:txBody>
      </p:sp>
      <p:pic>
        <p:nvPicPr>
          <p:cNvPr id="4" name="Picture 3" descr="Screen Shot 2017-03-09 at 3.17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78" y="1328964"/>
            <a:ext cx="6794500" cy="3238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52071" y="1886857"/>
            <a:ext cx="2413000" cy="35378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38073" y="1932216"/>
            <a:ext cx="2213428" cy="2630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MAC-Port Mapping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152070" y="2637971"/>
            <a:ext cx="2812143" cy="35378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71258" y="2728685"/>
            <a:ext cx="2460169" cy="2630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datapath.id</a:t>
            </a:r>
            <a:r>
              <a:rPr lang="en-US" dirty="0">
                <a:solidFill>
                  <a:srgbClr val="FF0000"/>
                </a:solidFill>
              </a:rPr>
              <a:t> : switch ID</a:t>
            </a:r>
          </a:p>
        </p:txBody>
      </p:sp>
      <p:pic>
        <p:nvPicPr>
          <p:cNvPr id="9" name="Picture 8" descr="Screen Shot 2017-03-09 at 3.21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8" y="4671786"/>
            <a:ext cx="7150100" cy="2095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52071" y="3661226"/>
            <a:ext cx="2812143" cy="248558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80973" y="3610428"/>
            <a:ext cx="1752605" cy="2630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empty match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38828" y="3910691"/>
            <a:ext cx="5136243" cy="343809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5997" y="4200074"/>
            <a:ext cx="2111835" cy="2630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 to controller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96949" y="6076948"/>
            <a:ext cx="6187622" cy="436338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99429" y="6481535"/>
            <a:ext cx="3577771" cy="2630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define the rule to be installed</a:t>
            </a:r>
          </a:p>
        </p:txBody>
      </p:sp>
    </p:spTree>
    <p:extLst>
      <p:ext uri="{BB962C8B-B14F-4D97-AF65-F5344CB8AC3E}">
        <p14:creationId xmlns:p14="http://schemas.microsoft.com/office/powerpoint/2010/main" val="3050031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Packet-In</a:t>
            </a:r>
          </a:p>
        </p:txBody>
      </p:sp>
      <p:pic>
        <p:nvPicPr>
          <p:cNvPr id="4" name="Picture 3" descr="Screen Shot 2017-03-09 at 3.24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661" y="62739"/>
            <a:ext cx="5525481" cy="67931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63900" y="3330119"/>
            <a:ext cx="3712030" cy="343809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1754" y="3330119"/>
            <a:ext cx="2812146" cy="2630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learn and record MAC-Port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3263900" y="4035876"/>
            <a:ext cx="3712030" cy="690338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5123" y="4117517"/>
            <a:ext cx="2812146" cy="45448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decide output port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FLOOD or known port?</a:t>
            </a:r>
          </a:p>
        </p:txBody>
      </p:sp>
      <p:sp>
        <p:nvSpPr>
          <p:cNvPr id="9" name="Rectangle 8"/>
          <p:cNvSpPr/>
          <p:nvPr/>
        </p:nvSpPr>
        <p:spPr>
          <a:xfrm>
            <a:off x="3263900" y="5158919"/>
            <a:ext cx="4419600" cy="690338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63900" y="5948134"/>
            <a:ext cx="4673600" cy="90986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4666" y="5258703"/>
            <a:ext cx="2812146" cy="45448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install new rule on switch (</a:t>
            </a:r>
            <a:r>
              <a:rPr lang="en-US" dirty="0" err="1">
                <a:solidFill>
                  <a:srgbClr val="FF0000"/>
                </a:solidFill>
              </a:rPr>
              <a:t>dpid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6136817"/>
            <a:ext cx="2812146" cy="45448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send the packet out (back to switch)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63900" y="1695448"/>
            <a:ext cx="4419600" cy="771981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6654" y="1694539"/>
            <a:ext cx="2812146" cy="2630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packet header processing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6071" y="2123617"/>
            <a:ext cx="3133275" cy="8155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visit the packet library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https://</a:t>
            </a:r>
            <a:r>
              <a:rPr lang="en-US" sz="1400" dirty="0" err="1">
                <a:solidFill>
                  <a:srgbClr val="FF0000"/>
                </a:solidFill>
              </a:rPr>
              <a:t>osrg.github.io</a:t>
            </a:r>
            <a:r>
              <a:rPr lang="en-US" sz="1400" dirty="0">
                <a:solidFill>
                  <a:srgbClr val="FF0000"/>
                </a:solidFill>
              </a:rPr>
              <a:t>/</a:t>
            </a:r>
            <a:r>
              <a:rPr lang="en-US" sz="1400" dirty="0" err="1">
                <a:solidFill>
                  <a:srgbClr val="FF0000"/>
                </a:solidFill>
              </a:rPr>
              <a:t>ryu</a:t>
            </a:r>
            <a:r>
              <a:rPr lang="en-US" sz="1400" dirty="0">
                <a:solidFill>
                  <a:srgbClr val="FF0000"/>
                </a:solidFill>
              </a:rPr>
              <a:t>-book/en/html/</a:t>
            </a:r>
            <a:r>
              <a:rPr lang="en-US" sz="1400" dirty="0" err="1">
                <a:solidFill>
                  <a:srgbClr val="FF0000"/>
                </a:solidFill>
              </a:rPr>
              <a:t>packet_lib.html</a:t>
            </a:r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(you will need this to generate ARP and TCP RST)</a:t>
            </a:r>
          </a:p>
        </p:txBody>
      </p:sp>
    </p:spTree>
    <p:extLst>
      <p:ext uri="{BB962C8B-B14F-4D97-AF65-F5344CB8AC3E}">
        <p14:creationId xmlns:p14="http://schemas.microsoft.com/office/powerpoint/2010/main" val="1294796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Run Your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First, start your </a:t>
            </a:r>
            <a:r>
              <a:rPr lang="en-US" dirty="0" err="1"/>
              <a:t>Mininet</a:t>
            </a:r>
            <a:r>
              <a:rPr lang="en-US" dirty="0"/>
              <a:t> with your custom topology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mn</a:t>
            </a:r>
            <a:r>
              <a:rPr lang="en-US" dirty="0"/>
              <a:t> --custom </a:t>
            </a:r>
            <a:r>
              <a:rPr lang="en-US" dirty="0" err="1"/>
              <a:t>your_topo.py</a:t>
            </a:r>
            <a:r>
              <a:rPr lang="en-US" dirty="0"/>
              <a:t> --</a:t>
            </a:r>
            <a:r>
              <a:rPr lang="en-US" dirty="0" err="1"/>
              <a:t>topo</a:t>
            </a:r>
            <a:r>
              <a:rPr lang="en-US" dirty="0"/>
              <a:t> </a:t>
            </a:r>
            <a:r>
              <a:rPr lang="en-US" dirty="0" err="1"/>
              <a:t>mytopo</a:t>
            </a:r>
            <a:r>
              <a:rPr lang="en-US" dirty="0"/>
              <a:t> --mac --switch </a:t>
            </a:r>
            <a:r>
              <a:rPr lang="en-US" dirty="0" err="1"/>
              <a:t>ovsk</a:t>
            </a:r>
            <a:r>
              <a:rPr lang="en-US" dirty="0"/>
              <a:t> --controller remote</a:t>
            </a:r>
          </a:p>
          <a:p>
            <a:pPr lvl="1"/>
            <a:endParaRPr lang="en-US" dirty="0"/>
          </a:p>
          <a:p>
            <a:r>
              <a:rPr lang="en-US" dirty="0"/>
              <a:t>Configure </a:t>
            </a:r>
            <a:r>
              <a:rPr lang="en-US" dirty="0" err="1"/>
              <a:t>OpenFlow</a:t>
            </a:r>
            <a:r>
              <a:rPr lang="en-US" dirty="0"/>
              <a:t> version on the switch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ovs-vsctl</a:t>
            </a:r>
            <a:r>
              <a:rPr lang="en-US" dirty="0"/>
              <a:t> set Bridge s1 protocols=OpenFlow13</a:t>
            </a:r>
          </a:p>
          <a:p>
            <a:pPr lvl="1"/>
            <a:r>
              <a:rPr lang="en-US" dirty="0"/>
              <a:t>set switch 1 to </a:t>
            </a:r>
            <a:r>
              <a:rPr lang="en-US" dirty="0" err="1"/>
              <a:t>OpenFlow</a:t>
            </a:r>
            <a:r>
              <a:rPr lang="en-US" dirty="0"/>
              <a:t> v1.3</a:t>
            </a:r>
          </a:p>
          <a:p>
            <a:pPr lvl="1"/>
            <a:endParaRPr lang="en-US" dirty="0"/>
          </a:p>
          <a:p>
            <a:r>
              <a:rPr lang="en-US" dirty="0"/>
              <a:t>Run RYU controller</a:t>
            </a:r>
          </a:p>
          <a:p>
            <a:pPr lvl="1"/>
            <a:r>
              <a:rPr lang="en-US" dirty="0" err="1"/>
              <a:t>ryu</a:t>
            </a:r>
            <a:r>
              <a:rPr lang="en-US" dirty="0"/>
              <a:t>-manager --verbose </a:t>
            </a:r>
            <a:r>
              <a:rPr lang="en-US" dirty="0" err="1"/>
              <a:t>your_controller.py</a:t>
            </a:r>
            <a:endParaRPr lang="en-US" dirty="0"/>
          </a:p>
          <a:p>
            <a:pPr lvl="1"/>
            <a:r>
              <a:rPr lang="en-US" dirty="0"/>
              <a:t>verbose: allow the controller to print out more info</a:t>
            </a:r>
          </a:p>
        </p:txBody>
      </p:sp>
    </p:spTree>
    <p:extLst>
      <p:ext uri="{BB962C8B-B14F-4D97-AF65-F5344CB8AC3E}">
        <p14:creationId xmlns:p14="http://schemas.microsoft.com/office/powerpoint/2010/main" val="427598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/>
              <a:t>Emulate a functional SDN network</a:t>
            </a:r>
          </a:p>
          <a:p>
            <a:r>
              <a:rPr lang="en-US"/>
              <a:t>Understand and get familiar with OVS</a:t>
            </a:r>
          </a:p>
          <a:p>
            <a:r>
              <a:rPr lang="en-US"/>
              <a:t>Understand and get familiar with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4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Writing a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/>
              <a:t>There are many choice for writing the controller, </a:t>
            </a:r>
          </a:p>
          <a:p>
            <a:pPr lvl="1"/>
            <a:r>
              <a:rPr lang="en-US"/>
              <a:t>RYU (I will introduce this)</a:t>
            </a:r>
          </a:p>
          <a:p>
            <a:pPr lvl="1"/>
            <a:r>
              <a:rPr lang="en-US"/>
              <a:t>Beacon</a:t>
            </a:r>
          </a:p>
          <a:p>
            <a:pPr lvl="1"/>
            <a:r>
              <a:rPr lang="en-US"/>
              <a:t>POX</a:t>
            </a:r>
          </a:p>
          <a:p>
            <a:pPr lvl="1"/>
            <a:r>
              <a:rPr lang="en-US"/>
              <a:t>NOX</a:t>
            </a:r>
          </a:p>
          <a:p>
            <a:pPr lvl="1"/>
            <a:r>
              <a:rPr lang="en-US"/>
              <a:t>etc…</a:t>
            </a:r>
          </a:p>
          <a:p>
            <a:r>
              <a:rPr lang="en-US"/>
              <a:t>When creating a mininet topology, use --controller remote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3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RYU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/>
              <a:t>Python based framework</a:t>
            </a:r>
          </a:p>
          <a:p>
            <a:r>
              <a:rPr lang="en-US"/>
              <a:t>Reference:</a:t>
            </a:r>
          </a:p>
          <a:p>
            <a:pPr lvl="1"/>
            <a:r>
              <a:rPr lang="en-US">
                <a:hlinkClick r:id="rId2"/>
              </a:rPr>
              <a:t>http://osrg.github.io/ryu/</a:t>
            </a:r>
            <a:endParaRPr lang="en-US"/>
          </a:p>
          <a:p>
            <a:pPr lvl="1"/>
            <a:r>
              <a:rPr lang="en-US">
                <a:hlinkClick r:id="rId3"/>
              </a:rPr>
              <a:t>http://osrg.github.io/ryu-book/en/html/</a:t>
            </a:r>
            <a:endParaRPr lang="en-US"/>
          </a:p>
          <a:p>
            <a:r>
              <a:rPr lang="en-US"/>
              <a:t> To install RYU</a:t>
            </a:r>
          </a:p>
          <a:p>
            <a:pPr lvl="1"/>
            <a:r>
              <a:rPr lang="en-US"/>
              <a:t>use pip: pip install RYU (recommended)</a:t>
            </a:r>
          </a:p>
          <a:p>
            <a:pPr lvl="1"/>
            <a:r>
              <a:rPr lang="en-US"/>
              <a:t>from source:</a:t>
            </a:r>
          </a:p>
          <a:p>
            <a:pPr lvl="2"/>
            <a:r>
              <a:rPr lang="en-US"/>
              <a:t>git clone git://github.com/osrg/ryu.git</a:t>
            </a:r>
          </a:p>
          <a:p>
            <a:pPr lvl="2"/>
            <a:r>
              <a:rPr lang="en-US"/>
              <a:t>cd ryu</a:t>
            </a:r>
          </a:p>
          <a:p>
            <a:pPr lvl="2"/>
            <a:r>
              <a:rPr lang="en-US"/>
              <a:t>python ./setup.py install</a:t>
            </a:r>
          </a:p>
          <a:p>
            <a:r>
              <a:rPr lang="en-US"/>
              <a:t>Read the example provided in the reference to understand how to use RYU</a:t>
            </a:r>
          </a:p>
          <a:p>
            <a:pPr lvl="1"/>
            <a:r>
              <a:rPr lang="en-US"/>
              <a:t>the simple_switch program will help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5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in this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following topology using customized topology file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349563" y="2160176"/>
            <a:ext cx="7892363" cy="4394838"/>
            <a:chOff x="349563" y="2160176"/>
            <a:chExt cx="7892363" cy="4394838"/>
          </a:xfrm>
        </p:grpSpPr>
        <p:sp>
          <p:nvSpPr>
            <p:cNvPr id="5" name="Rounded Rectangle 4"/>
            <p:cNvSpPr/>
            <p:nvPr/>
          </p:nvSpPr>
          <p:spPr>
            <a:xfrm>
              <a:off x="1564828" y="4210828"/>
              <a:ext cx="639907" cy="643651"/>
            </a:xfrm>
            <a:prstGeom prst="round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79672" y="3641321"/>
              <a:ext cx="639907" cy="643651"/>
            </a:xfrm>
            <a:prstGeom prst="round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25720" y="5138876"/>
              <a:ext cx="639907" cy="643651"/>
            </a:xfrm>
            <a:prstGeom prst="round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S4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414341" y="4190120"/>
              <a:ext cx="639907" cy="643651"/>
            </a:xfrm>
            <a:prstGeom prst="round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S3</a:t>
              </a:r>
            </a:p>
          </p:txBody>
        </p:sp>
        <p:cxnSp>
          <p:nvCxnSpPr>
            <p:cNvPr id="13" name="Straight Connector 12"/>
            <p:cNvCxnSpPr>
              <a:stCxn id="5" idx="3"/>
              <a:endCxn id="10" idx="1"/>
            </p:cNvCxnSpPr>
            <p:nvPr/>
          </p:nvCxnSpPr>
          <p:spPr>
            <a:xfrm flipV="1">
              <a:off x="2204735" y="3963147"/>
              <a:ext cx="2174937" cy="569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3"/>
              <a:endCxn id="11" idx="1"/>
            </p:cNvCxnSpPr>
            <p:nvPr/>
          </p:nvCxnSpPr>
          <p:spPr>
            <a:xfrm>
              <a:off x="2204735" y="4532654"/>
              <a:ext cx="1020985" cy="928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1" idx="3"/>
              <a:endCxn id="12" idx="1"/>
            </p:cNvCxnSpPr>
            <p:nvPr/>
          </p:nvCxnSpPr>
          <p:spPr>
            <a:xfrm flipV="1">
              <a:off x="3865627" y="4511946"/>
              <a:ext cx="2548714" cy="9487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3"/>
              <a:endCxn id="12" idx="1"/>
            </p:cNvCxnSpPr>
            <p:nvPr/>
          </p:nvCxnSpPr>
          <p:spPr>
            <a:xfrm>
              <a:off x="5019579" y="3963147"/>
              <a:ext cx="1394762" cy="548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3025916" y="2160176"/>
              <a:ext cx="2132993" cy="43736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controller</a:t>
              </a:r>
            </a:p>
          </p:txBody>
        </p:sp>
        <p:cxnSp>
          <p:nvCxnSpPr>
            <p:cNvPr id="27" name="Straight Connector 26"/>
            <p:cNvCxnSpPr>
              <a:stCxn id="25" idx="2"/>
              <a:endCxn id="5" idx="0"/>
            </p:cNvCxnSpPr>
            <p:nvPr/>
          </p:nvCxnSpPr>
          <p:spPr>
            <a:xfrm flipH="1">
              <a:off x="1884782" y="2597537"/>
              <a:ext cx="2207631" cy="161329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5" idx="2"/>
              <a:endCxn id="11" idx="0"/>
            </p:cNvCxnSpPr>
            <p:nvPr/>
          </p:nvCxnSpPr>
          <p:spPr>
            <a:xfrm flipH="1">
              <a:off x="3545674" y="2597537"/>
              <a:ext cx="546739" cy="25413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5" idx="2"/>
              <a:endCxn id="10" idx="0"/>
            </p:cNvCxnSpPr>
            <p:nvPr/>
          </p:nvCxnSpPr>
          <p:spPr>
            <a:xfrm>
              <a:off x="4092413" y="2597537"/>
              <a:ext cx="607213" cy="10437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5" idx="2"/>
              <a:endCxn id="12" idx="0"/>
            </p:cNvCxnSpPr>
            <p:nvPr/>
          </p:nvCxnSpPr>
          <p:spPr>
            <a:xfrm>
              <a:off x="4092413" y="2597537"/>
              <a:ext cx="2641882" cy="159258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349563" y="4284972"/>
              <a:ext cx="868285" cy="4953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H1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724766" y="2923833"/>
              <a:ext cx="868285" cy="4953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H2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7373641" y="4267521"/>
              <a:ext cx="868285" cy="4953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H3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3111531" y="6059650"/>
              <a:ext cx="868285" cy="4953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H4</a:t>
              </a:r>
            </a:p>
          </p:txBody>
        </p:sp>
        <p:cxnSp>
          <p:nvCxnSpPr>
            <p:cNvPr id="42" name="Straight Connector 41"/>
            <p:cNvCxnSpPr>
              <a:stCxn id="38" idx="6"/>
              <a:endCxn id="5" idx="1"/>
            </p:cNvCxnSpPr>
            <p:nvPr/>
          </p:nvCxnSpPr>
          <p:spPr>
            <a:xfrm>
              <a:off x="1217848" y="4532654"/>
              <a:ext cx="346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9" idx="4"/>
              <a:endCxn id="10" idx="0"/>
            </p:cNvCxnSpPr>
            <p:nvPr/>
          </p:nvCxnSpPr>
          <p:spPr>
            <a:xfrm flipH="1">
              <a:off x="4699626" y="3419197"/>
              <a:ext cx="459283" cy="2221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2" idx="3"/>
              <a:endCxn id="40" idx="2"/>
            </p:cNvCxnSpPr>
            <p:nvPr/>
          </p:nvCxnSpPr>
          <p:spPr>
            <a:xfrm>
              <a:off x="7054248" y="4511946"/>
              <a:ext cx="319393" cy="32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1" idx="2"/>
              <a:endCxn id="41" idx="0"/>
            </p:cNvCxnSpPr>
            <p:nvPr/>
          </p:nvCxnSpPr>
          <p:spPr>
            <a:xfrm>
              <a:off x="3545674" y="5782527"/>
              <a:ext cx="0" cy="277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36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in this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Enforce the following rules</a:t>
            </a:r>
          </a:p>
          <a:p>
            <a:pPr lvl="1"/>
            <a:r>
              <a:rPr lang="en-US" dirty="0"/>
              <a:t>Everything follows shortest path</a:t>
            </a:r>
          </a:p>
          <a:p>
            <a:pPr lvl="1"/>
            <a:r>
              <a:rPr lang="en-US" dirty="0"/>
              <a:t>When there are two shortest paths available</a:t>
            </a:r>
          </a:p>
          <a:p>
            <a:pPr lvl="2"/>
            <a:r>
              <a:rPr lang="en-US" dirty="0"/>
              <a:t>ICMP and TCP packets take the lower/left path</a:t>
            </a:r>
          </a:p>
          <a:p>
            <a:pPr lvl="3"/>
            <a:r>
              <a:rPr lang="en-US" dirty="0"/>
              <a:t>S1-S4-S3 and S2-S1-S4</a:t>
            </a:r>
          </a:p>
          <a:p>
            <a:pPr lvl="2"/>
            <a:r>
              <a:rPr lang="en-US" dirty="0"/>
              <a:t>UDP packets take the upper/right path</a:t>
            </a:r>
          </a:p>
          <a:p>
            <a:pPr lvl="3"/>
            <a:r>
              <a:rPr lang="en-US" dirty="0"/>
              <a:t>S1-S2-S3 and S2-S3-S4</a:t>
            </a:r>
          </a:p>
          <a:p>
            <a:pPr lvl="1"/>
            <a:r>
              <a:rPr lang="en-US" dirty="0"/>
              <a:t>H2 and H4 cannot have HTTP traffic (TCP with port:80)</a:t>
            </a:r>
          </a:p>
          <a:p>
            <a:pPr lvl="2"/>
            <a:r>
              <a:rPr lang="en-US" dirty="0"/>
              <a:t>New connections are dropped with a TCP RST sent back to H2 or H4</a:t>
            </a:r>
          </a:p>
          <a:p>
            <a:pPr lvl="2"/>
            <a:r>
              <a:rPr lang="en-US" dirty="0"/>
              <a:t>To be more specific, when the first TCP packet (SYN) arrives S2 or S4, forwarded it to controller, controller then create a RST packet and send it back to the host.</a:t>
            </a:r>
          </a:p>
          <a:p>
            <a:pPr lvl="1"/>
            <a:r>
              <a:rPr lang="en-US" dirty="0"/>
              <a:t>H1 and H4 cannot have UDP traffic</a:t>
            </a:r>
          </a:p>
          <a:p>
            <a:pPr lvl="2"/>
            <a:r>
              <a:rPr lang="en-US" dirty="0"/>
              <a:t>simply drop packets at switches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18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 – ICMP &amp; TCP</a:t>
            </a:r>
          </a:p>
        </p:txBody>
      </p:sp>
      <p:pic>
        <p:nvPicPr>
          <p:cNvPr id="4" name="Picture 3" descr="top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4" y="1950358"/>
            <a:ext cx="6578658" cy="3673928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2676071" y="4073071"/>
            <a:ext cx="3383643" cy="870858"/>
          </a:xfrm>
          <a:custGeom>
            <a:avLst/>
            <a:gdLst>
              <a:gd name="connsiteX0" fmla="*/ 0 w 3383643"/>
              <a:gd name="connsiteY0" fmla="*/ 0 h 870858"/>
              <a:gd name="connsiteX1" fmla="*/ 952500 w 3383643"/>
              <a:gd name="connsiteY1" fmla="*/ 870858 h 870858"/>
              <a:gd name="connsiteX2" fmla="*/ 3383643 w 3383643"/>
              <a:gd name="connsiteY2" fmla="*/ 0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3643" h="870858">
                <a:moveTo>
                  <a:pt x="0" y="0"/>
                </a:moveTo>
                <a:cubicBezTo>
                  <a:pt x="194280" y="435429"/>
                  <a:pt x="388560" y="870858"/>
                  <a:pt x="952500" y="870858"/>
                </a:cubicBezTo>
                <a:cubicBezTo>
                  <a:pt x="1516440" y="870858"/>
                  <a:pt x="2450041" y="435429"/>
                  <a:pt x="3383643" y="0"/>
                </a:cubicBez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523007" y="3347357"/>
            <a:ext cx="1894779" cy="1669143"/>
          </a:xfrm>
          <a:custGeom>
            <a:avLst/>
            <a:gdLst>
              <a:gd name="connsiteX0" fmla="*/ 1894779 w 1894779"/>
              <a:gd name="connsiteY0" fmla="*/ 0 h 1669143"/>
              <a:gd name="connsiteX1" fmla="*/ 26064 w 1894779"/>
              <a:gd name="connsiteY1" fmla="*/ 453572 h 1669143"/>
              <a:gd name="connsiteX2" fmla="*/ 751779 w 1894779"/>
              <a:gd name="connsiteY2" fmla="*/ 1669143 h 16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79" h="1669143">
                <a:moveTo>
                  <a:pt x="1894779" y="0"/>
                </a:moveTo>
                <a:cubicBezTo>
                  <a:pt x="1055671" y="87691"/>
                  <a:pt x="216564" y="175382"/>
                  <a:pt x="26064" y="453572"/>
                </a:cubicBezTo>
                <a:cubicBezTo>
                  <a:pt x="-164436" y="731762"/>
                  <a:pt x="751779" y="1669143"/>
                  <a:pt x="751779" y="1669143"/>
                </a:cubicBezTo>
              </a:path>
            </a:pathLst>
          </a:cu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9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 – UDP</a:t>
            </a:r>
          </a:p>
        </p:txBody>
      </p:sp>
      <p:pic>
        <p:nvPicPr>
          <p:cNvPr id="4" name="Picture 3" descr="top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4" y="1950358"/>
            <a:ext cx="6578658" cy="3673928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2775857" y="3265461"/>
            <a:ext cx="3329214" cy="517325"/>
          </a:xfrm>
          <a:custGeom>
            <a:avLst/>
            <a:gdLst>
              <a:gd name="connsiteX0" fmla="*/ 0 w 3329214"/>
              <a:gd name="connsiteY0" fmla="*/ 517325 h 517325"/>
              <a:gd name="connsiteX1" fmla="*/ 1641929 w 3329214"/>
              <a:gd name="connsiteY1" fmla="*/ 253 h 517325"/>
              <a:gd name="connsiteX2" fmla="*/ 3329214 w 3329214"/>
              <a:gd name="connsiteY2" fmla="*/ 462896 h 51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9214" h="517325">
                <a:moveTo>
                  <a:pt x="0" y="517325"/>
                </a:moveTo>
                <a:cubicBezTo>
                  <a:pt x="543530" y="263324"/>
                  <a:pt x="1087060" y="9324"/>
                  <a:pt x="1641929" y="253"/>
                </a:cubicBezTo>
                <a:cubicBezTo>
                  <a:pt x="2196798" y="-8818"/>
                  <a:pt x="2763006" y="227039"/>
                  <a:pt x="3329214" y="462896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163786" y="3637643"/>
            <a:ext cx="1867800" cy="1152071"/>
          </a:xfrm>
          <a:custGeom>
            <a:avLst/>
            <a:gdLst>
              <a:gd name="connsiteX0" fmla="*/ 916214 w 1867800"/>
              <a:gd name="connsiteY0" fmla="*/ 0 h 1152071"/>
              <a:gd name="connsiteX1" fmla="*/ 1841500 w 1867800"/>
              <a:gd name="connsiteY1" fmla="*/ 362857 h 1152071"/>
              <a:gd name="connsiteX2" fmla="*/ 0 w 1867800"/>
              <a:gd name="connsiteY2" fmla="*/ 1152071 h 115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7800" h="1152071">
                <a:moveTo>
                  <a:pt x="916214" y="0"/>
                </a:moveTo>
                <a:cubicBezTo>
                  <a:pt x="1455208" y="85422"/>
                  <a:pt x="1994202" y="170845"/>
                  <a:pt x="1841500" y="362857"/>
                </a:cubicBezTo>
                <a:cubicBezTo>
                  <a:pt x="1688798" y="554869"/>
                  <a:pt x="844399" y="853470"/>
                  <a:pt x="0" y="1152071"/>
                </a:cubicBezTo>
              </a:path>
            </a:pathLst>
          </a:cu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9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 HTTP between H2 and H4</a:t>
            </a:r>
          </a:p>
        </p:txBody>
      </p:sp>
      <p:pic>
        <p:nvPicPr>
          <p:cNvPr id="4" name="Picture 3" descr="top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4" y="1950358"/>
            <a:ext cx="6578658" cy="367392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215310" y="4763384"/>
            <a:ext cx="916214" cy="841062"/>
            <a:chOff x="0" y="2896367"/>
            <a:chExt cx="916214" cy="841062"/>
          </a:xfrm>
        </p:grpSpPr>
        <p:sp>
          <p:nvSpPr>
            <p:cNvPr id="5" name="Right Arrow 4"/>
            <p:cNvSpPr/>
            <p:nvPr/>
          </p:nvSpPr>
          <p:spPr>
            <a:xfrm rot="16200000">
              <a:off x="0" y="2987081"/>
              <a:ext cx="417286" cy="23585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3374571"/>
              <a:ext cx="916214" cy="3628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HTTP</a:t>
              </a:r>
            </a:p>
            <a:p>
              <a:pPr algn="ctr"/>
              <a:r>
                <a:rPr lang="en-US" sz="1400" dirty="0"/>
                <a:t>TCP SYN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 flipH="1">
            <a:off x="5057649" y="2784962"/>
            <a:ext cx="1371412" cy="459358"/>
            <a:chOff x="1497540" y="2902894"/>
            <a:chExt cx="1371412" cy="459358"/>
          </a:xfrm>
        </p:grpSpPr>
        <p:sp>
          <p:nvSpPr>
            <p:cNvPr id="10" name="Right Arrow 9"/>
            <p:cNvSpPr/>
            <p:nvPr/>
          </p:nvSpPr>
          <p:spPr>
            <a:xfrm rot="1786148">
              <a:off x="2451666" y="3126394"/>
              <a:ext cx="417286" cy="23585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97540" y="2902894"/>
              <a:ext cx="916214" cy="3628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HTTP</a:t>
              </a:r>
            </a:p>
            <a:p>
              <a:pPr algn="ctr"/>
              <a:r>
                <a:rPr lang="en-US" sz="1400" dirty="0"/>
                <a:t>TCP SYN</a:t>
              </a:r>
            </a:p>
          </p:txBody>
        </p:sp>
      </p:grpSp>
      <p:sp>
        <p:nvSpPr>
          <p:cNvPr id="12" name="Right Arrow 11"/>
          <p:cNvSpPr/>
          <p:nvPr/>
        </p:nvSpPr>
        <p:spPr>
          <a:xfrm rot="16994199">
            <a:off x="3463898" y="4052663"/>
            <a:ext cx="417286" cy="23585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4519748">
            <a:off x="4208753" y="2812806"/>
            <a:ext cx="417286" cy="23585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1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Office PowerPoint</Application>
  <PresentationFormat>On-screen Show (4:3)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EL9333 – Lab 4</vt:lpstr>
      <vt:lpstr>Objectives</vt:lpstr>
      <vt:lpstr>Writing a Controller</vt:lpstr>
      <vt:lpstr>RYU</vt:lpstr>
      <vt:lpstr>Task in this Lab</vt:lpstr>
      <vt:lpstr>Task in this Lab</vt:lpstr>
      <vt:lpstr>General Rule – ICMP &amp; TCP</vt:lpstr>
      <vt:lpstr>General Rule – UDP</vt:lpstr>
      <vt:lpstr>Drop HTTP between H2 and H4</vt:lpstr>
      <vt:lpstr>Drop HTTP between H2 and H4</vt:lpstr>
      <vt:lpstr>Drop UDP between H1 and H4</vt:lpstr>
      <vt:lpstr>Hint!</vt:lpstr>
      <vt:lpstr>RYU – Simple Learning Switch</vt:lpstr>
      <vt:lpstr>Feature Handler</vt:lpstr>
      <vt:lpstr>Packet-In</vt:lpstr>
      <vt:lpstr>To Run Your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EL9333 – Lab 4</dc:title>
  <dc:creator>Soheil Abbasloo</dc:creator>
  <cp:lastModifiedBy>Soheil Abbasloo</cp:lastModifiedBy>
  <cp:revision>1</cp:revision>
  <dcterms:created xsi:type="dcterms:W3CDTF">2018-11-05T18:00:21Z</dcterms:created>
  <dcterms:modified xsi:type="dcterms:W3CDTF">2018-11-05T18:00:46Z</dcterms:modified>
</cp:coreProperties>
</file>