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62" r:id="rId5"/>
    <p:sldId id="265" r:id="rId6"/>
    <p:sldId id="259" r:id="rId7"/>
    <p:sldId id="270" r:id="rId8"/>
    <p:sldId id="261" r:id="rId9"/>
    <p:sldId id="266" r:id="rId10"/>
    <p:sldId id="260" r:id="rId11"/>
    <p:sldId id="267" r:id="rId12"/>
    <p:sldId id="268" r:id="rId13"/>
    <p:sldId id="269" r:id="rId14"/>
    <p:sldId id="272" r:id="rId15"/>
    <p:sldId id="271" r:id="rId16"/>
    <p:sldId id="273" r:id="rId18"/>
    <p:sldId id="275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Cuda编程介绍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陶凌阳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>
          <a:xfrm>
            <a:off x="735330" y="327660"/>
            <a:ext cx="10582275" cy="5760085"/>
          </a:xfrm>
        </p:spPr>
        <p:txBody>
          <a:bodyPr>
            <a:normAutofit/>
          </a:bodyPr>
          <a:p>
            <a:pPr marL="0" indent="0">
              <a:buClrTx/>
              <a:buFont typeface="Arial" charset="0"/>
            </a:pPr>
            <a:br>
              <a:rPr lang="x-none" altLang="en-US" sz="2400"/>
            </a:br>
            <a:br>
              <a:rPr lang="x-none" altLang="en-US" sz="2400"/>
            </a:br>
            <a:br>
              <a:rPr lang="x-none" altLang="en-US" sz="2400"/>
            </a:br>
            <a:endParaRPr lang="x-none" altLang="en-US" sz="2400"/>
          </a:p>
        </p:txBody>
      </p:sp>
      <p:sp>
        <p:nvSpPr>
          <p:cNvPr id="3" name="Title 3"/>
          <p:cNvSpPr/>
          <p:nvPr/>
        </p:nvSpPr>
        <p:spPr>
          <a:xfrm>
            <a:off x="605790" y="13970"/>
            <a:ext cx="2498090" cy="5157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ClrTx/>
              <a:buFont typeface="Arial" charset="0"/>
            </a:pPr>
            <a:r>
              <a:rPr lang="x-none" altLang="en-US" sz="2400"/>
              <a:t>CUDA版本２：单Block多线程版本</a:t>
            </a:r>
            <a:endParaRPr lang="x-none" altLang="en-US" sz="2400"/>
          </a:p>
          <a:p>
            <a:pPr marL="0" indent="0">
              <a:buClrTx/>
              <a:buFont typeface="Arial" charset="0"/>
            </a:pPr>
            <a:r>
              <a:rPr lang="x-none" altLang="en-US" sz="2400"/>
              <a:t>主机端程序</a:t>
            </a:r>
            <a:endParaRPr lang="x-none" altLang="en-US" sz="2400"/>
          </a:p>
          <a:p>
            <a:pPr marL="0" indent="0">
              <a:buClrTx/>
              <a:buFont typeface="Arial" charset="0"/>
            </a:pPr>
            <a:endParaRPr lang="x-none" alt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4530" y="864235"/>
            <a:ext cx="8722360" cy="55206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>
          <a:xfrm>
            <a:off x="735330" y="327660"/>
            <a:ext cx="10582275" cy="5760085"/>
          </a:xfrm>
        </p:spPr>
        <p:txBody>
          <a:bodyPr>
            <a:normAutofit/>
          </a:bodyPr>
          <a:p>
            <a:pPr marL="0" indent="0">
              <a:buClrTx/>
              <a:buFont typeface="Arial" charset="0"/>
            </a:pPr>
            <a:br>
              <a:rPr lang="x-none" altLang="en-US" sz="2400"/>
            </a:br>
            <a:br>
              <a:rPr lang="x-none" altLang="en-US" sz="2400"/>
            </a:br>
            <a:br>
              <a:rPr lang="x-none" altLang="en-US" sz="2400"/>
            </a:br>
            <a:endParaRPr lang="x-none" altLang="en-US" sz="2400"/>
          </a:p>
        </p:txBody>
      </p:sp>
      <p:sp>
        <p:nvSpPr>
          <p:cNvPr id="3" name="Title 3"/>
          <p:cNvSpPr/>
          <p:nvPr/>
        </p:nvSpPr>
        <p:spPr>
          <a:xfrm>
            <a:off x="121920" y="13970"/>
            <a:ext cx="2618740" cy="6377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ClrTx/>
              <a:buFont typeface="Arial" charset="0"/>
            </a:pPr>
            <a:r>
              <a:rPr lang="x-none" altLang="en-US" sz="2400"/>
              <a:t>计算DATA_SIＺＥ平和单Block多线程Kernel函数全局内存非合并</a:t>
            </a:r>
            <a:br>
              <a:rPr lang="x-none" altLang="en-US" sz="2400"/>
            </a:br>
            <a:endParaRPr lang="x-none" alt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7440" y="5036820"/>
            <a:ext cx="6981190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30" y="454660"/>
            <a:ext cx="8723630" cy="39141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>
          <a:xfrm>
            <a:off x="735330" y="327660"/>
            <a:ext cx="10582275" cy="5760085"/>
          </a:xfrm>
        </p:spPr>
        <p:txBody>
          <a:bodyPr>
            <a:normAutofit/>
          </a:bodyPr>
          <a:p>
            <a:pPr marL="0" indent="0">
              <a:buClrTx/>
              <a:buFont typeface="Arial" charset="0"/>
            </a:pPr>
            <a:br>
              <a:rPr lang="x-none" altLang="en-US" sz="2400"/>
            </a:br>
            <a:br>
              <a:rPr lang="x-none" altLang="en-US" sz="2400"/>
            </a:br>
            <a:br>
              <a:rPr lang="x-none" altLang="en-US" sz="2400"/>
            </a:br>
            <a:endParaRPr lang="x-none" altLang="en-US" sz="2400"/>
          </a:p>
        </p:txBody>
      </p:sp>
      <p:sp>
        <p:nvSpPr>
          <p:cNvPr id="3" name="Title 3"/>
          <p:cNvSpPr/>
          <p:nvPr/>
        </p:nvSpPr>
        <p:spPr>
          <a:xfrm>
            <a:off x="121920" y="13970"/>
            <a:ext cx="2618740" cy="6377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ClrTx/>
              <a:buFont typeface="Arial" charset="0"/>
            </a:pPr>
            <a:r>
              <a:rPr lang="x-none" altLang="en-US" sz="2400"/>
              <a:t>计算DATA_SIＺＥ平和单线程多Block Kernel函数全局内存合并</a:t>
            </a:r>
            <a:br>
              <a:rPr lang="x-none" altLang="en-US" sz="2400"/>
            </a:br>
            <a:endParaRPr lang="x-none" alt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225" y="462915"/>
            <a:ext cx="8723630" cy="3914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5" y="4878705"/>
            <a:ext cx="712406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>
          <a:xfrm>
            <a:off x="735330" y="327660"/>
            <a:ext cx="10582275" cy="5760085"/>
          </a:xfrm>
        </p:spPr>
        <p:txBody>
          <a:bodyPr>
            <a:normAutofit/>
          </a:bodyPr>
          <a:p>
            <a:pPr marL="0" indent="0">
              <a:buClrTx/>
              <a:buFont typeface="Arial" charset="0"/>
            </a:pPr>
            <a:br>
              <a:rPr lang="x-none" altLang="en-US" sz="2400"/>
            </a:br>
            <a:br>
              <a:rPr lang="x-none" altLang="en-US" sz="2400"/>
            </a:br>
            <a:br>
              <a:rPr lang="x-none" altLang="en-US" sz="2400"/>
            </a:br>
            <a:endParaRPr lang="x-none" altLang="en-US" sz="2400"/>
          </a:p>
        </p:txBody>
      </p:sp>
      <p:sp>
        <p:nvSpPr>
          <p:cNvPr id="3" name="Title 3"/>
          <p:cNvSpPr/>
          <p:nvPr/>
        </p:nvSpPr>
        <p:spPr>
          <a:xfrm>
            <a:off x="135890" y="534670"/>
            <a:ext cx="2498090" cy="5157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ClrTx/>
              <a:buFont typeface="Arial" charset="0"/>
            </a:pPr>
            <a:r>
              <a:rPr lang="x-none" altLang="en-US" sz="2400"/>
              <a:t>CUDA版本３：多Block多Thread版本</a:t>
            </a:r>
            <a:endParaRPr lang="x-none" altLang="en-US" sz="2400"/>
          </a:p>
          <a:p>
            <a:pPr marL="0" indent="0">
              <a:buClrTx/>
              <a:buFont typeface="Arial" charset="0"/>
            </a:pPr>
            <a:r>
              <a:rPr lang="x-none" altLang="en-US" sz="2400"/>
              <a:t>主机端程序</a:t>
            </a:r>
            <a:endParaRPr lang="x-none" altLang="en-US" sz="2400"/>
          </a:p>
          <a:p>
            <a:pPr marL="0" indent="0">
              <a:buClrTx/>
              <a:buFont typeface="Arial" charset="0"/>
            </a:pPr>
            <a:endParaRPr lang="x-none" altLang="en-US" sz="2400"/>
          </a:p>
          <a:p>
            <a:pPr marL="0" indent="0">
              <a:buClrTx/>
              <a:buFont typeface="Arial" charset="0"/>
            </a:pPr>
            <a:endParaRPr lang="x-none" alt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0335" y="601345"/>
            <a:ext cx="9613900" cy="56457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>
          <a:xfrm>
            <a:off x="735330" y="327660"/>
            <a:ext cx="10582275" cy="5760085"/>
          </a:xfrm>
        </p:spPr>
        <p:txBody>
          <a:bodyPr>
            <a:normAutofit/>
          </a:bodyPr>
          <a:p>
            <a:pPr marL="0" indent="0">
              <a:buClrTx/>
              <a:buFont typeface="Arial" charset="0"/>
            </a:pPr>
            <a:br>
              <a:rPr lang="x-none" altLang="en-US" sz="2400"/>
            </a:br>
            <a:br>
              <a:rPr lang="x-none" altLang="en-US" sz="2400"/>
            </a:br>
            <a:br>
              <a:rPr lang="x-none" altLang="en-US" sz="2400"/>
            </a:br>
            <a:endParaRPr lang="x-none" altLang="en-US" sz="2400"/>
          </a:p>
        </p:txBody>
      </p:sp>
      <p:sp>
        <p:nvSpPr>
          <p:cNvPr id="3" name="Title 3"/>
          <p:cNvSpPr/>
          <p:nvPr/>
        </p:nvSpPr>
        <p:spPr>
          <a:xfrm>
            <a:off x="121920" y="13970"/>
            <a:ext cx="2618740" cy="6377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ClrTx/>
              <a:buFont typeface="Arial" charset="0"/>
            </a:pPr>
            <a:r>
              <a:rPr lang="x-none" altLang="en-US" sz="2400"/>
              <a:t>计算DATA_SIＺＥ平和多Block多Thread Kernel函数全局内存非合并(BLOCK_SIZE=128;</a:t>
            </a:r>
            <a:endParaRPr lang="x-none" altLang="en-US" sz="2400"/>
          </a:p>
          <a:p>
            <a:pPr marL="0" indent="0">
              <a:buClrTx/>
              <a:buFont typeface="Arial" charset="0"/>
            </a:pPr>
            <a:r>
              <a:rPr lang="x-none" altLang="en-US" sz="2400"/>
              <a:t>GRID_SIZE=8)</a:t>
            </a:r>
            <a:br>
              <a:rPr lang="x-none" altLang="en-US" sz="2400"/>
            </a:br>
            <a:endParaRPr lang="x-none" alt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8075" y="4616450"/>
            <a:ext cx="6876415" cy="800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455" y="319405"/>
            <a:ext cx="8923655" cy="37807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>
          <a:xfrm>
            <a:off x="735330" y="327660"/>
            <a:ext cx="10582275" cy="5760085"/>
          </a:xfrm>
        </p:spPr>
        <p:txBody>
          <a:bodyPr>
            <a:normAutofit/>
          </a:bodyPr>
          <a:p>
            <a:pPr marL="0" indent="0">
              <a:buClrTx/>
              <a:buFont typeface="Arial" charset="0"/>
            </a:pPr>
            <a:br>
              <a:rPr lang="x-none" altLang="en-US" sz="2400"/>
            </a:br>
            <a:br>
              <a:rPr lang="x-none" altLang="en-US" sz="2400"/>
            </a:br>
            <a:br>
              <a:rPr lang="x-none" altLang="en-US" sz="2400"/>
            </a:br>
            <a:endParaRPr lang="x-none" altLang="en-US" sz="2400"/>
          </a:p>
        </p:txBody>
      </p:sp>
      <p:sp>
        <p:nvSpPr>
          <p:cNvPr id="3" name="Title 3"/>
          <p:cNvSpPr/>
          <p:nvPr/>
        </p:nvSpPr>
        <p:spPr>
          <a:xfrm>
            <a:off x="121920" y="13970"/>
            <a:ext cx="2618740" cy="6377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ClrTx/>
              <a:buFont typeface="Arial" charset="0"/>
            </a:pPr>
            <a:r>
              <a:rPr lang="x-none" altLang="en-US" sz="2400"/>
              <a:t>计算DATA_SIＺＥ平和多Block多Thread Kernel函数全局内存合并(BLOCK_SIZE=128;</a:t>
            </a:r>
            <a:endParaRPr lang="x-none" altLang="en-US" sz="2400"/>
          </a:p>
          <a:p>
            <a:pPr marL="0" indent="0">
              <a:buClrTx/>
              <a:buFont typeface="Arial" charset="0"/>
            </a:pPr>
            <a:r>
              <a:rPr lang="x-none" altLang="en-US" sz="2400"/>
              <a:t>GRID_SIZE=8)</a:t>
            </a:r>
            <a:br>
              <a:rPr lang="x-none" altLang="en-US" sz="2400"/>
            </a:br>
            <a:endParaRPr lang="x-none" altLang="en-US" sz="2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7955" y="319405"/>
            <a:ext cx="8923655" cy="3780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4676775"/>
            <a:ext cx="697166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>
          <a:xfrm>
            <a:off x="735330" y="327660"/>
            <a:ext cx="10582275" cy="5760085"/>
          </a:xfrm>
        </p:spPr>
        <p:txBody>
          <a:bodyPr>
            <a:normAutofit/>
          </a:bodyPr>
          <a:p>
            <a:pPr marL="0" indent="0">
              <a:buClrTx/>
              <a:buFont typeface="Arial" charset="0"/>
            </a:pPr>
            <a:br>
              <a:rPr lang="x-none" altLang="en-US" sz="2400"/>
            </a:br>
            <a:br>
              <a:rPr lang="x-none" altLang="en-US" sz="2400"/>
            </a:br>
            <a:br>
              <a:rPr lang="x-none" altLang="en-US" sz="2400"/>
            </a:br>
            <a:endParaRPr lang="x-none" altLang="en-US" sz="2400"/>
          </a:p>
        </p:txBody>
      </p:sp>
      <p:sp>
        <p:nvSpPr>
          <p:cNvPr id="3" name="Title 3"/>
          <p:cNvSpPr/>
          <p:nvPr/>
        </p:nvSpPr>
        <p:spPr>
          <a:xfrm>
            <a:off x="135890" y="534670"/>
            <a:ext cx="2498090" cy="5157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ClrTx/>
              <a:buFont typeface="Arial" charset="0"/>
            </a:pPr>
            <a:r>
              <a:rPr lang="x-none" altLang="en-US" sz="2400"/>
              <a:t>CUDA版本３：多Block多Thread + SharedMemory版本</a:t>
            </a:r>
            <a:endParaRPr lang="x-none" altLang="en-US" sz="2400"/>
          </a:p>
          <a:p>
            <a:pPr marL="0" indent="0">
              <a:buClrTx/>
              <a:buFont typeface="Arial" charset="0"/>
            </a:pPr>
            <a:r>
              <a:rPr lang="x-none" altLang="en-US" sz="2400"/>
              <a:t>主机端程序</a:t>
            </a:r>
            <a:endParaRPr lang="x-none" altLang="en-US" sz="2400"/>
          </a:p>
          <a:p>
            <a:pPr marL="0" indent="0">
              <a:buClrTx/>
              <a:buFont typeface="Arial" charset="0"/>
            </a:pPr>
            <a:endParaRPr lang="x-none" altLang="en-US" sz="2400"/>
          </a:p>
          <a:p>
            <a:pPr marL="0" indent="0">
              <a:buClrTx/>
              <a:buFont typeface="Arial" charset="0"/>
            </a:pPr>
            <a:endParaRPr lang="x-none" alt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9415" y="722630"/>
            <a:ext cx="8421370" cy="54521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>
          <a:xfrm>
            <a:off x="735330" y="327660"/>
            <a:ext cx="10582275" cy="5760085"/>
          </a:xfrm>
        </p:spPr>
        <p:txBody>
          <a:bodyPr>
            <a:normAutofit/>
          </a:bodyPr>
          <a:p>
            <a:pPr marL="0" indent="0">
              <a:buClrTx/>
              <a:buFont typeface="Arial" charset="0"/>
            </a:pPr>
            <a:br>
              <a:rPr lang="x-none" altLang="en-US" sz="2400"/>
            </a:br>
            <a:br>
              <a:rPr lang="x-none" altLang="en-US" sz="2400"/>
            </a:br>
            <a:br>
              <a:rPr lang="x-none" altLang="en-US" sz="2400"/>
            </a:br>
            <a:endParaRPr lang="x-none" altLang="en-US" sz="2400"/>
          </a:p>
        </p:txBody>
      </p:sp>
      <p:sp>
        <p:nvSpPr>
          <p:cNvPr id="3" name="Title 3"/>
          <p:cNvSpPr/>
          <p:nvPr/>
        </p:nvSpPr>
        <p:spPr>
          <a:xfrm>
            <a:off x="121920" y="13970"/>
            <a:ext cx="2618740" cy="6377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ClrTx/>
              <a:buFont typeface="Arial" charset="0"/>
            </a:pPr>
            <a:r>
              <a:rPr lang="x-none" altLang="en-US" sz="2400"/>
              <a:t>计算DATA_SIＺＥ平和多Block多Thread + SharedMemory  普通版Kernel函数(BLOCK_SIZE=128;</a:t>
            </a:r>
            <a:endParaRPr lang="x-none" altLang="en-US" sz="2400"/>
          </a:p>
          <a:p>
            <a:pPr marL="0" indent="0">
              <a:buClrTx/>
              <a:buFont typeface="Arial" charset="0"/>
            </a:pPr>
            <a:r>
              <a:rPr lang="x-none" altLang="en-US" sz="2400"/>
              <a:t>GRID_SIZE=8)</a:t>
            </a:r>
            <a:br>
              <a:rPr lang="x-none" altLang="en-US" sz="2400"/>
            </a:br>
            <a:endParaRPr lang="x-none" alt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825" y="5728970"/>
            <a:ext cx="6914515" cy="885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310" y="243840"/>
            <a:ext cx="9689465" cy="45319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>
          <a:xfrm>
            <a:off x="735330" y="327660"/>
            <a:ext cx="10582275" cy="5760085"/>
          </a:xfrm>
        </p:spPr>
        <p:txBody>
          <a:bodyPr>
            <a:normAutofit/>
          </a:bodyPr>
          <a:p>
            <a:pPr marL="0" indent="0">
              <a:buClrTx/>
              <a:buFont typeface="Arial" charset="0"/>
            </a:pPr>
            <a:br>
              <a:rPr lang="x-none" altLang="en-US" sz="2400"/>
            </a:br>
            <a:br>
              <a:rPr lang="x-none" altLang="en-US" sz="2400"/>
            </a:br>
            <a:br>
              <a:rPr lang="x-none" altLang="en-US" sz="2400"/>
            </a:br>
            <a:endParaRPr lang="x-none" altLang="en-US" sz="2400"/>
          </a:p>
        </p:txBody>
      </p:sp>
      <p:sp>
        <p:nvSpPr>
          <p:cNvPr id="3" name="Title 3"/>
          <p:cNvSpPr/>
          <p:nvPr/>
        </p:nvSpPr>
        <p:spPr>
          <a:xfrm>
            <a:off x="121920" y="13970"/>
            <a:ext cx="2618740" cy="6377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ClrTx/>
              <a:buFont typeface="Arial" charset="0"/>
            </a:pPr>
            <a:r>
              <a:rPr lang="x-none" altLang="en-US" sz="2400"/>
              <a:t>计算DATA_SIＺＥ平和多Block多Thread + SharedMemory  加法树Kernel函数(BLOCK_SIZE=128;</a:t>
            </a:r>
            <a:endParaRPr lang="x-none" altLang="en-US" sz="2400"/>
          </a:p>
          <a:p>
            <a:pPr marL="0" indent="0">
              <a:buClrTx/>
              <a:buFont typeface="Arial" charset="0"/>
            </a:pPr>
            <a:r>
              <a:rPr lang="x-none" altLang="en-US" sz="2400"/>
              <a:t>GRID_SIZE=8)</a:t>
            </a:r>
            <a:br>
              <a:rPr lang="x-none" altLang="en-US" sz="2400"/>
            </a:br>
            <a:endParaRPr lang="x-none" alt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6025" y="237490"/>
            <a:ext cx="7094855" cy="5287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880" y="5763895"/>
            <a:ext cx="7152640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 descr="cuda_arch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745" y="2882265"/>
            <a:ext cx="4182110" cy="3810635"/>
          </a:xfrm>
          <a:prstGeom prst="rect">
            <a:avLst/>
          </a:prstGeom>
        </p:spPr>
      </p:pic>
      <p:pic>
        <p:nvPicPr>
          <p:cNvPr id="11" name="Picture 10" descr="cuda_ma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0" y="220345"/>
            <a:ext cx="4972685" cy="3953510"/>
          </a:xfrm>
          <a:prstGeom prst="rect">
            <a:avLst/>
          </a:prstGeom>
        </p:spPr>
      </p:pic>
      <p:pic>
        <p:nvPicPr>
          <p:cNvPr id="12" name="Picture 11" descr="cuda_thread_s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532765"/>
            <a:ext cx="4801870" cy="55638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>
          <a:xfrm>
            <a:off x="715010" y="706120"/>
            <a:ext cx="9144000" cy="4915535"/>
          </a:xfrm>
        </p:spPr>
        <p:txBody>
          <a:bodyPr>
            <a:normAutofit/>
          </a:bodyPr>
          <a:p>
            <a:pPr marL="0" indent="0">
              <a:buClrTx/>
              <a:buFont typeface="Arial" charset="0"/>
            </a:pPr>
            <a:r>
              <a:rPr lang="x-none" altLang="en-US" sz="2400"/>
              <a:t>编程流程</a:t>
            </a:r>
            <a:br>
              <a:rPr lang="x-none" altLang="en-US" sz="2400"/>
            </a:br>
            <a:r>
              <a:rPr lang="x-none" altLang="en-US" sz="2400"/>
              <a:t>１．初始化设备</a:t>
            </a:r>
            <a:br>
              <a:rPr lang="x-none" altLang="en-US" sz="2400"/>
            </a:br>
            <a:br>
              <a:rPr lang="x-none" altLang="en-US" sz="2400"/>
            </a:br>
            <a:r>
              <a:rPr lang="x-none" altLang="en-US" sz="2400"/>
              <a:t>２．分配主机和设备内存</a:t>
            </a:r>
            <a:br>
              <a:rPr lang="x-none" altLang="en-US" sz="2400"/>
            </a:br>
            <a:r>
              <a:rPr lang="x-none" altLang="en-US" sz="2400"/>
              <a:t>３．拷贝数据从主机到设备内４．发射Kernel函数到设备</a:t>
            </a:r>
            <a:br>
              <a:rPr lang="x-none" altLang="en-US" sz="2400"/>
            </a:br>
            <a:r>
              <a:rPr lang="x-none" altLang="en-US" sz="2400"/>
              <a:t>５．从设备端拷贝数据到主机</a:t>
            </a:r>
            <a:br>
              <a:rPr lang="x-none" altLang="en-US" sz="2400"/>
            </a:br>
            <a:r>
              <a:rPr lang="x-none" altLang="en-US" sz="2400"/>
              <a:t>６．重复３～５步</a:t>
            </a:r>
            <a:br>
              <a:rPr lang="x-none" altLang="en-US" sz="2400"/>
            </a:br>
            <a:r>
              <a:rPr lang="x-none" altLang="en-US" sz="2400"/>
              <a:t>７．释放主机和设备内存</a:t>
            </a:r>
            <a:br>
              <a:rPr lang="x-none" altLang="en-US" sz="2400"/>
            </a:br>
            <a:endParaRPr lang="x-none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>
          <a:xfrm>
            <a:off x="715010" y="706120"/>
            <a:ext cx="9144000" cy="4915535"/>
          </a:xfrm>
        </p:spPr>
        <p:txBody>
          <a:bodyPr>
            <a:normAutofit/>
          </a:bodyPr>
          <a:p>
            <a:pPr marL="0" indent="0">
              <a:buClrTx/>
              <a:buFont typeface="Arial" charset="0"/>
            </a:pPr>
            <a:r>
              <a:rPr lang="x-none" altLang="en-US" sz="2400"/>
              <a:t>问题１　计算平方和</a:t>
            </a:r>
            <a:br>
              <a:rPr lang="x-none" altLang="en-US" sz="2400"/>
            </a:br>
            <a:r>
              <a:rPr lang="x-none" altLang="en-US" sz="2400"/>
              <a:t>１.BLOCK,THREAD SIZE合理划分　增加ActiveBlock和ActiveThread个数</a:t>
            </a:r>
            <a:br>
              <a:rPr lang="x-none" altLang="en-US" sz="2400"/>
            </a:br>
            <a:r>
              <a:rPr lang="x-none" altLang="en-US" sz="2400"/>
              <a:t>２．　全局内存对齐和合并</a:t>
            </a:r>
            <a:br>
              <a:rPr lang="x-none" altLang="en-US" sz="2400"/>
            </a:br>
            <a:r>
              <a:rPr lang="x-none" altLang="en-US" sz="2400"/>
              <a:t>３．共享内存使用和Bank冲突</a:t>
            </a:r>
            <a:endParaRPr lang="x-none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>
          <a:xfrm>
            <a:off x="735330" y="327660"/>
            <a:ext cx="10582275" cy="5760085"/>
          </a:xfrm>
        </p:spPr>
        <p:txBody>
          <a:bodyPr>
            <a:normAutofit/>
          </a:bodyPr>
          <a:p>
            <a:pPr marL="0" indent="0">
              <a:buClrTx/>
              <a:buFont typeface="Arial" charset="0"/>
            </a:pPr>
            <a:br>
              <a:rPr lang="x-none" altLang="en-US" sz="2400"/>
            </a:br>
            <a:br>
              <a:rPr lang="x-none" altLang="en-US" sz="2400"/>
            </a:br>
            <a:br>
              <a:rPr lang="x-none" altLang="en-US" sz="2400"/>
            </a:br>
            <a:endParaRPr lang="x-none" altLang="en-US" sz="2400"/>
          </a:p>
        </p:txBody>
      </p:sp>
      <p:sp>
        <p:nvSpPr>
          <p:cNvPr id="3" name="Title 3"/>
          <p:cNvSpPr/>
          <p:nvPr/>
        </p:nvSpPr>
        <p:spPr>
          <a:xfrm>
            <a:off x="105410" y="1198245"/>
            <a:ext cx="2498090" cy="5157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ClrTx/>
              <a:buFont typeface="Arial" charset="0"/>
            </a:pPr>
            <a:r>
              <a:rPr lang="x-none" altLang="en-US" sz="2400"/>
              <a:t>计算DATA_SIZE=16M平方和</a:t>
            </a:r>
            <a:endParaRPr lang="x-none" altLang="en-US" sz="2400"/>
          </a:p>
          <a:p>
            <a:pPr marL="0" indent="0">
              <a:buClrTx/>
              <a:buFont typeface="Arial" charset="0"/>
            </a:pPr>
            <a:r>
              <a:rPr lang="x-none" altLang="en-US" sz="2400"/>
              <a:t>CPU 版本</a:t>
            </a:r>
            <a:br>
              <a:rPr lang="x-none" altLang="en-US" sz="2400"/>
            </a:br>
            <a:endParaRPr lang="x-none" altLang="en-US" sz="2400"/>
          </a:p>
          <a:p>
            <a:pPr marL="0" indent="0">
              <a:buClrTx/>
              <a:buFont typeface="Arial" charset="0"/>
            </a:pPr>
            <a:endParaRPr lang="x-none" altLang="en-US" sz="2400"/>
          </a:p>
          <a:p>
            <a:pPr marL="0" indent="0">
              <a:buClrTx/>
              <a:buFont typeface="Arial" charset="0"/>
            </a:pPr>
            <a:endParaRPr lang="x-none" altLang="en-US" sz="2400"/>
          </a:p>
          <a:p>
            <a:pPr marL="0" indent="0">
              <a:buClrTx/>
              <a:buFont typeface="Arial" charset="0"/>
            </a:pPr>
            <a:endParaRPr lang="x-none" altLang="en-US" sz="2400"/>
          </a:p>
          <a:p>
            <a:pPr marL="0" indent="0">
              <a:buClrTx/>
              <a:buFont typeface="Arial" charset="0"/>
            </a:pPr>
            <a:r>
              <a:rPr lang="x-none" altLang="en-US" sz="2400"/>
              <a:t>运行结果：</a:t>
            </a:r>
            <a:endParaRPr lang="x-none" alt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1935" y="170815"/>
            <a:ext cx="8961755" cy="5466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140" y="5858510"/>
            <a:ext cx="756221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6510" y="972185"/>
            <a:ext cx="8194040" cy="50279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>
          <a:xfrm>
            <a:off x="735330" y="327660"/>
            <a:ext cx="10582275" cy="5760085"/>
          </a:xfrm>
        </p:spPr>
        <p:txBody>
          <a:bodyPr>
            <a:normAutofit/>
          </a:bodyPr>
          <a:p>
            <a:pPr marL="0" indent="0">
              <a:buClrTx/>
              <a:buFont typeface="Arial" charset="0"/>
            </a:pPr>
            <a:r>
              <a:rPr lang="x-none" altLang="en-US" sz="2400"/>
              <a:t>\\</a:t>
            </a:r>
            <a:br>
              <a:rPr lang="x-none" altLang="en-US" sz="2400"/>
            </a:br>
            <a:br>
              <a:rPr lang="x-none" altLang="en-US" sz="2400"/>
            </a:br>
            <a:br>
              <a:rPr lang="x-none" altLang="en-US" sz="2400"/>
            </a:br>
            <a:endParaRPr lang="x-none" alt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2570" y="470535"/>
            <a:ext cx="6220460" cy="5572760"/>
          </a:xfrm>
          <a:prstGeom prst="rect">
            <a:avLst/>
          </a:prstGeom>
        </p:spPr>
      </p:pic>
      <p:sp>
        <p:nvSpPr>
          <p:cNvPr id="3" name="Title 3"/>
          <p:cNvSpPr/>
          <p:nvPr/>
        </p:nvSpPr>
        <p:spPr>
          <a:xfrm>
            <a:off x="605790" y="13970"/>
            <a:ext cx="2498090" cy="5157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ClrTx/>
              <a:buFont typeface="Arial" charset="0"/>
            </a:pPr>
            <a:r>
              <a:rPr lang="x-none" altLang="en-US" sz="2400"/>
              <a:t>CUDA版本１：单线程版本</a:t>
            </a:r>
            <a:endParaRPr lang="x-none" altLang="en-US" sz="2400"/>
          </a:p>
          <a:p>
            <a:pPr marL="0" indent="0">
              <a:buClrTx/>
              <a:buFont typeface="Arial" charset="0"/>
            </a:pPr>
            <a:r>
              <a:rPr lang="x-none" altLang="en-US" sz="2400"/>
              <a:t>初始化设置设备</a:t>
            </a:r>
            <a:endParaRPr lang="x-none" altLang="en-US" sz="2400"/>
          </a:p>
          <a:p>
            <a:pPr marL="0" indent="0">
              <a:buClrTx/>
              <a:buFont typeface="Arial" charset="0"/>
            </a:pPr>
            <a:r>
              <a:rPr lang="x-none" altLang="en-US" sz="2400"/>
              <a:t>a) 获取设备数量</a:t>
            </a:r>
            <a:endParaRPr lang="x-none" altLang="en-US" sz="2400"/>
          </a:p>
          <a:p>
            <a:pPr marL="0" indent="0">
              <a:buClrTx/>
              <a:buFont typeface="Arial" charset="0"/>
            </a:pPr>
            <a:endParaRPr lang="x-none" altLang="en-US" sz="2400"/>
          </a:p>
          <a:p>
            <a:pPr marL="0" indent="0">
              <a:buClrTx/>
              <a:buFont typeface="Arial" charset="0"/>
            </a:pPr>
            <a:r>
              <a:rPr lang="x-none" altLang="en-US" sz="2400"/>
              <a:t>b) 查询第一个获取合适的数量</a:t>
            </a:r>
            <a:endParaRPr lang="x-none" altLang="en-US" sz="2400"/>
          </a:p>
          <a:p>
            <a:pPr marL="0" indent="0">
              <a:buClrTx/>
              <a:buFont typeface="Arial" charset="0"/>
            </a:pPr>
            <a:endParaRPr lang="x-none" altLang="en-US" sz="2400"/>
          </a:p>
          <a:p>
            <a:pPr marL="0" indent="0">
              <a:buClrTx/>
              <a:buFont typeface="Arial" charset="0"/>
            </a:pPr>
            <a:r>
              <a:rPr lang="x-none" altLang="en-US" sz="2400"/>
              <a:t>c)设置设备</a:t>
            </a:r>
            <a:br>
              <a:rPr lang="x-none" altLang="en-US" sz="2400"/>
            </a:br>
            <a:endParaRPr lang="x-none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>
          <a:xfrm>
            <a:off x="735330" y="327660"/>
            <a:ext cx="10582275" cy="5760085"/>
          </a:xfrm>
        </p:spPr>
        <p:txBody>
          <a:bodyPr>
            <a:normAutofit/>
          </a:bodyPr>
          <a:p>
            <a:pPr marL="0" indent="0">
              <a:buClrTx/>
              <a:buFont typeface="Arial" charset="0"/>
            </a:pPr>
            <a:r>
              <a:rPr lang="x-none" altLang="en-US" sz="2400"/>
              <a:t>\\</a:t>
            </a:r>
            <a:br>
              <a:rPr lang="x-none" altLang="en-US" sz="2400"/>
            </a:br>
            <a:br>
              <a:rPr lang="x-none" altLang="en-US" sz="2400"/>
            </a:br>
            <a:br>
              <a:rPr lang="x-none" altLang="en-US" sz="2400"/>
            </a:br>
            <a:endParaRPr lang="x-none" altLang="en-US" sz="2400"/>
          </a:p>
        </p:txBody>
      </p:sp>
      <p:sp>
        <p:nvSpPr>
          <p:cNvPr id="3" name="Title 3"/>
          <p:cNvSpPr/>
          <p:nvPr/>
        </p:nvSpPr>
        <p:spPr>
          <a:xfrm>
            <a:off x="121920" y="13970"/>
            <a:ext cx="2618740" cy="6377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ClrTx/>
              <a:buFont typeface="Arial" charset="0"/>
            </a:pPr>
            <a:r>
              <a:rPr lang="x-none" altLang="en-US" sz="2400"/>
              <a:t>计算平方和主机端流程：</a:t>
            </a:r>
            <a:endParaRPr lang="x-none" altLang="en-US" sz="2400"/>
          </a:p>
          <a:p>
            <a:pPr marL="0" indent="0">
              <a:buClrTx/>
              <a:buFont typeface="Arial" charset="0"/>
            </a:pPr>
            <a:r>
              <a:rPr lang="x-none" altLang="en-US" sz="2400"/>
              <a:t>1)分配host和device内存</a:t>
            </a:r>
            <a:endParaRPr lang="x-none" altLang="en-US" sz="2400"/>
          </a:p>
          <a:p>
            <a:pPr marL="0" indent="0">
              <a:buClrTx/>
              <a:buFont typeface="Arial" charset="0"/>
            </a:pPr>
            <a:endParaRPr lang="x-none" altLang="en-US" sz="2400"/>
          </a:p>
          <a:p>
            <a:pPr marL="0" indent="0">
              <a:buClrTx/>
              <a:buFont typeface="Arial" charset="0"/>
            </a:pPr>
            <a:r>
              <a:rPr lang="x-none" altLang="en-US" sz="2400"/>
              <a:t>2) 拷贝host内存到device</a:t>
            </a:r>
            <a:endParaRPr lang="x-none" altLang="en-US" sz="2400"/>
          </a:p>
          <a:p>
            <a:pPr marL="0" indent="0">
              <a:buClrTx/>
              <a:buFont typeface="Arial" charset="0"/>
            </a:pPr>
            <a:endParaRPr lang="x-none" altLang="en-US" sz="2400"/>
          </a:p>
          <a:p>
            <a:pPr marL="0" indent="0">
              <a:buClrTx/>
              <a:buFont typeface="Arial" charset="0"/>
            </a:pPr>
            <a:r>
              <a:rPr lang="x-none" altLang="en-US" sz="2400"/>
              <a:t>3) 发射执行Kernel</a:t>
            </a:r>
            <a:endParaRPr lang="x-none" altLang="en-US" sz="2400"/>
          </a:p>
          <a:p>
            <a:pPr marL="0" indent="0">
              <a:buClrTx/>
              <a:buFont typeface="Arial" charset="0"/>
            </a:pPr>
            <a:endParaRPr lang="x-none" altLang="en-US" sz="2400"/>
          </a:p>
          <a:p>
            <a:pPr marL="0" indent="0">
              <a:buClrTx/>
              <a:buFont typeface="Arial" charset="0"/>
            </a:pPr>
            <a:r>
              <a:rPr lang="x-none" altLang="en-US" sz="2400"/>
              <a:t>4) </a:t>
            </a:r>
            <a:r>
              <a:rPr lang="x-none" altLang="en-US" sz="2400">
                <a:sym typeface="+mn-ea"/>
              </a:rPr>
              <a:t>拷贝device内存到host</a:t>
            </a:r>
            <a:br>
              <a:rPr lang="x-none" altLang="en-US" sz="2400"/>
            </a:br>
            <a:endParaRPr lang="x-none" alt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4810" y="472440"/>
            <a:ext cx="8807450" cy="6112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>
          <a:xfrm>
            <a:off x="735330" y="327660"/>
            <a:ext cx="10582275" cy="5760085"/>
          </a:xfrm>
        </p:spPr>
        <p:txBody>
          <a:bodyPr>
            <a:normAutofit/>
          </a:bodyPr>
          <a:p>
            <a:pPr marL="0" indent="0">
              <a:buClrTx/>
              <a:buFont typeface="Arial" charset="0"/>
            </a:pPr>
            <a:br>
              <a:rPr lang="x-none" altLang="en-US" sz="2400"/>
            </a:br>
            <a:br>
              <a:rPr lang="x-none" altLang="en-US" sz="2400"/>
            </a:br>
            <a:br>
              <a:rPr lang="x-none" altLang="en-US" sz="2400"/>
            </a:br>
            <a:endParaRPr lang="x-none" altLang="en-US" sz="2400"/>
          </a:p>
        </p:txBody>
      </p:sp>
      <p:sp>
        <p:nvSpPr>
          <p:cNvPr id="3" name="Title 3"/>
          <p:cNvSpPr/>
          <p:nvPr/>
        </p:nvSpPr>
        <p:spPr>
          <a:xfrm>
            <a:off x="121920" y="13970"/>
            <a:ext cx="2618740" cy="6377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ClrTx/>
              <a:buFont typeface="Arial" charset="0"/>
            </a:pPr>
            <a:r>
              <a:rPr lang="x-none" altLang="en-US" sz="2400"/>
              <a:t>计算DATA_SIＺＥ平和单线程Kernel函数</a:t>
            </a:r>
            <a:br>
              <a:rPr lang="x-none" altLang="en-US" sz="2400"/>
            </a:br>
            <a:endParaRPr lang="x-none" alt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040" y="860425"/>
            <a:ext cx="8895080" cy="3485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470" y="4936490"/>
            <a:ext cx="6845935" cy="571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Kingsoft Office WPP</Application>
  <PresentationFormat>Widescreen</PresentationFormat>
  <Paragraphs>91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Theme</vt:lpstr>
      <vt:lpstr>Cuda编程介绍</vt:lpstr>
      <vt:lpstr>编程流程 １．初始化设备  ２．分配主机和设备内存 ３．拷贝数据从主机到设备内４．发射Kernel函数到设备 ５．从设备端拷贝数据到主机 ６．重复３～５步 ７．释放主机和设备内存 </vt:lpstr>
      <vt:lpstr>编程流程 １．初始化设备  ２．分配主机和设备内存 ３．拷贝数据从主机到设备内４．发射Kernel函数到设备 ５．从设备端拷贝数据到主机 ６．重复３～５步 ７．释放主机和设备内存 </vt:lpstr>
      <vt:lpstr>问题１　计算平方和</vt:lpstr>
      <vt:lpstr>   </vt:lpstr>
      <vt:lpstr>问题１　计算平方和</vt:lpstr>
      <vt:lpstr>\\   </vt:lpstr>
      <vt:lpstr>\\   </vt:lpstr>
      <vt:lpstr>\\   </vt:lpstr>
      <vt:lpstr>\\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Cuda编程介绍</dc:title>
  <dc:creator>tly</dc:creator>
  <cp:lastModifiedBy>tly</cp:lastModifiedBy>
  <cp:revision>22</cp:revision>
  <dcterms:created xsi:type="dcterms:W3CDTF">2017-11-21T18:10:55Z</dcterms:created>
  <dcterms:modified xsi:type="dcterms:W3CDTF">2017-11-21T18:10:55Z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   9-10.1.0.5672</vt:lpwstr>
  </property>
</Properties>
</file>