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4"/>
  </p:notesMasterIdLst>
  <p:sldIdLst>
    <p:sldId id="256" r:id="rId2"/>
    <p:sldId id="327" r:id="rId3"/>
    <p:sldId id="328" r:id="rId4"/>
    <p:sldId id="331" r:id="rId5"/>
    <p:sldId id="330" r:id="rId6"/>
    <p:sldId id="257" r:id="rId7"/>
    <p:sldId id="317" r:id="rId8"/>
    <p:sldId id="316" r:id="rId9"/>
    <p:sldId id="332" r:id="rId10"/>
    <p:sldId id="333" r:id="rId11"/>
    <p:sldId id="329" r:id="rId12"/>
    <p:sldId id="314" r:id="rId13"/>
    <p:sldId id="323" r:id="rId14"/>
    <p:sldId id="335" r:id="rId15"/>
    <p:sldId id="334" r:id="rId16"/>
    <p:sldId id="324" r:id="rId17"/>
    <p:sldId id="315" r:id="rId18"/>
    <p:sldId id="325" r:id="rId19"/>
    <p:sldId id="319" r:id="rId20"/>
    <p:sldId id="320" r:id="rId21"/>
    <p:sldId id="321" r:id="rId22"/>
    <p:sldId id="32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9" autoAdjust="0"/>
    <p:restoredTop sz="89231" autoAdjust="0"/>
  </p:normalViewPr>
  <p:slideViewPr>
    <p:cSldViewPr snapToGrid="0">
      <p:cViewPr varScale="1">
        <p:scale>
          <a:sx n="145" d="100"/>
          <a:sy n="145" d="100"/>
        </p:scale>
        <p:origin x="1014"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蔡沛叡" userId="S::yuichoy.iof09g@o365.nctu.edu.tw::b12043e2-5686-4110-8fb1-ef405907c0a5" providerId="AD" clId="Web-{77FC1380-2945-4CE2-598E-231C75B64EEB}"/>
  </pc:docChgLst>
  <pc:docChgLst>
    <pc:chgData name="蔡沛叡" userId="b12043e2-5686-4110-8fb1-ef405907c0a5" providerId="ADAL" clId="{B47CF295-CEC2-442E-B76D-21932F5FC645}"/>
  </pc:docChgLst>
  <pc:docChgLst>
    <pc:chgData name="郭凡萱" userId="e636afda-39ae-4a7d-a59f-8fc61ac74fea" providerId="ADAL" clId="{724955B3-D5C3-4090-A7AA-6D7C7653DED2}"/>
    <pc:docChg chg="undo custSel modSld">
      <pc:chgData name="郭凡萱" userId="e636afda-39ae-4a7d-a59f-8fc61ac74fea" providerId="ADAL" clId="{724955B3-D5C3-4090-A7AA-6D7C7653DED2}" dt="2022-10-05T09:56:12.113" v="9" actId="1076"/>
      <pc:docMkLst>
        <pc:docMk/>
      </pc:docMkLst>
      <pc:sldChg chg="addSp delSp modSp">
        <pc:chgData name="郭凡萱" userId="e636afda-39ae-4a7d-a59f-8fc61ac74fea" providerId="ADAL" clId="{724955B3-D5C3-4090-A7AA-6D7C7653DED2}" dt="2022-10-05T09:56:12.113" v="9" actId="1076"/>
        <pc:sldMkLst>
          <pc:docMk/>
          <pc:sldMk cId="3656542356" sldId="331"/>
        </pc:sldMkLst>
        <pc:spChg chg="add del mod">
          <ac:chgData name="郭凡萱" userId="e636afda-39ae-4a7d-a59f-8fc61ac74fea" providerId="ADAL" clId="{724955B3-D5C3-4090-A7AA-6D7C7653DED2}" dt="2022-10-05T09:55:56.880" v="3" actId="478"/>
          <ac:spMkLst>
            <pc:docMk/>
            <pc:sldMk cId="3656542356" sldId="331"/>
            <ac:spMk id="6" creationId="{13CEF09D-D5D6-400F-9B23-5BBD62F83872}"/>
          </ac:spMkLst>
        </pc:spChg>
        <pc:spChg chg="add del mod">
          <ac:chgData name="郭凡萱" userId="e636afda-39ae-4a7d-a59f-8fc61ac74fea" providerId="ADAL" clId="{724955B3-D5C3-4090-A7AA-6D7C7653DED2}" dt="2022-10-05T09:56:03.759" v="5" actId="478"/>
          <ac:spMkLst>
            <pc:docMk/>
            <pc:sldMk cId="3656542356" sldId="331"/>
            <ac:spMk id="9" creationId="{BBD72BD8-2E7A-4C9B-BEA9-CA8D2071C277}"/>
          </ac:spMkLst>
        </pc:spChg>
        <pc:spChg chg="add del mod">
          <ac:chgData name="郭凡萱" userId="e636afda-39ae-4a7d-a59f-8fc61ac74fea" providerId="ADAL" clId="{724955B3-D5C3-4090-A7AA-6D7C7653DED2}" dt="2022-10-05T09:56:08.924" v="7" actId="478"/>
          <ac:spMkLst>
            <pc:docMk/>
            <pc:sldMk cId="3656542356" sldId="331"/>
            <ac:spMk id="11" creationId="{E578CB84-19BE-4ABC-AE9D-F35FD36E597D}"/>
          </ac:spMkLst>
        </pc:spChg>
        <pc:picChg chg="add del">
          <ac:chgData name="郭凡萱" userId="e636afda-39ae-4a7d-a59f-8fc61ac74fea" providerId="ADAL" clId="{724955B3-D5C3-4090-A7AA-6D7C7653DED2}" dt="2022-10-05T09:56:06.355" v="6" actId="478"/>
          <ac:picMkLst>
            <pc:docMk/>
            <pc:sldMk cId="3656542356" sldId="331"/>
            <ac:picMk id="5" creationId="{00000000-0000-0000-0000-000000000000}"/>
          </ac:picMkLst>
        </pc:picChg>
        <pc:picChg chg="add del">
          <ac:chgData name="郭凡萱" userId="e636afda-39ae-4a7d-a59f-8fc61ac74fea" providerId="ADAL" clId="{724955B3-D5C3-4090-A7AA-6D7C7653DED2}" dt="2022-10-05T09:55:56.291" v="2"/>
          <ac:picMkLst>
            <pc:docMk/>
            <pc:sldMk cId="3656542356" sldId="331"/>
            <ac:picMk id="7" creationId="{549452BF-7AA7-48C9-98B3-FDFAD59BA13B}"/>
          </ac:picMkLst>
        </pc:picChg>
        <pc:picChg chg="add mod">
          <ac:chgData name="郭凡萱" userId="e636afda-39ae-4a7d-a59f-8fc61ac74fea" providerId="ADAL" clId="{724955B3-D5C3-4090-A7AA-6D7C7653DED2}" dt="2022-10-05T09:56:12.113" v="9" actId="1076"/>
          <ac:picMkLst>
            <pc:docMk/>
            <pc:sldMk cId="3656542356" sldId="331"/>
            <ac:picMk id="12" creationId="{BCC5A0D3-38B5-40D6-8D49-ABA1DEF76049}"/>
          </ac:picMkLst>
        </pc:picChg>
      </pc:sldChg>
    </pc:docChg>
  </pc:docChgLst>
  <pc:docChgLst>
    <pc:chgData name="蔡沛叡" userId="b12043e2-5686-4110-8fb1-ef405907c0a5" providerId="ADAL" clId="{C647CDFA-408E-4A74-A9B5-FE3CBA5F5AA7}"/>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E28A8-5A16-4545-9F5C-ED2F42A897C4}" type="datetimeFigureOut">
              <a:rPr lang="zh-TW" altLang="en-US" smtClean="0"/>
              <a:t>2022/10/5</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FF0A-EBBE-4C4D-A1C3-32FF6B869ED8}" type="slidenum">
              <a:rPr lang="zh-TW" altLang="en-US" smtClean="0"/>
              <a:t>‹#›</a:t>
            </a:fld>
            <a:endParaRPr lang="zh-TW" altLang="en-US"/>
          </a:p>
        </p:txBody>
      </p:sp>
    </p:spTree>
    <p:extLst>
      <p:ext uri="{BB962C8B-B14F-4D97-AF65-F5344CB8AC3E}">
        <p14:creationId xmlns:p14="http://schemas.microsoft.com/office/powerpoint/2010/main" val="335727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Detail learning objectives?</a:t>
            </a:r>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6</a:t>
            </a:fld>
            <a:endParaRPr lang="zh-TW" altLang="en-US"/>
          </a:p>
        </p:txBody>
      </p:sp>
    </p:spTree>
    <p:extLst>
      <p:ext uri="{BB962C8B-B14F-4D97-AF65-F5344CB8AC3E}">
        <p14:creationId xmlns:p14="http://schemas.microsoft.com/office/powerpoint/2010/main" val="3733454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7</a:t>
            </a:fld>
            <a:endParaRPr lang="zh-TW" altLang="en-US"/>
          </a:p>
        </p:txBody>
      </p:sp>
    </p:spTree>
    <p:extLst>
      <p:ext uri="{BB962C8B-B14F-4D97-AF65-F5344CB8AC3E}">
        <p14:creationId xmlns:p14="http://schemas.microsoft.com/office/powerpoint/2010/main" val="207376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9</a:t>
            </a:fld>
            <a:endParaRPr lang="zh-TW" altLang="en-US"/>
          </a:p>
        </p:txBody>
      </p:sp>
    </p:spTree>
    <p:extLst>
      <p:ext uri="{BB962C8B-B14F-4D97-AF65-F5344CB8AC3E}">
        <p14:creationId xmlns:p14="http://schemas.microsoft.com/office/powerpoint/2010/main" val="370316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13</a:t>
            </a:fld>
            <a:endParaRPr lang="zh-TW" altLang="en-US"/>
          </a:p>
        </p:txBody>
      </p:sp>
    </p:spTree>
    <p:extLst>
      <p:ext uri="{BB962C8B-B14F-4D97-AF65-F5344CB8AC3E}">
        <p14:creationId xmlns:p14="http://schemas.microsoft.com/office/powerpoint/2010/main" val="345329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16</a:t>
            </a:fld>
            <a:endParaRPr lang="zh-TW" altLang="en-US"/>
          </a:p>
        </p:txBody>
      </p:sp>
    </p:spTree>
    <p:extLst>
      <p:ext uri="{BB962C8B-B14F-4D97-AF65-F5344CB8AC3E}">
        <p14:creationId xmlns:p14="http://schemas.microsoft.com/office/powerpoint/2010/main" val="2263440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19</a:t>
            </a:fld>
            <a:endParaRPr lang="zh-TW" altLang="en-US"/>
          </a:p>
        </p:txBody>
      </p:sp>
    </p:spTree>
    <p:extLst>
      <p:ext uri="{BB962C8B-B14F-4D97-AF65-F5344CB8AC3E}">
        <p14:creationId xmlns:p14="http://schemas.microsoft.com/office/powerpoint/2010/main" val="357418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F20931D-212C-4733-8123-21C42529957D}"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832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C183C7B-AFC1-4F07-8903-98A6F37CF26C}"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89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7AF344D-BF2B-42A9-AE58-B7D720B8FDB4}"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4662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C4E4889-A929-406E-8900-77FFE8474246}"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720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06A0797-A3B2-48E3-A1B4-3551B061C6E7}"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0500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EEBDF34-E1FD-4D7A-9254-BCDDC5C610D4}"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2985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5800AC-84F6-4D6D-A151-9AFA1A46615A}"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04963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EF552DE-8608-4DA2-87EB-25DA80979698}"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445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666535-C0EE-43F7-982E-5FC2F7F5533F}"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14564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54EFD7E-32BC-4B2A-8B74-B5030AFB1155}" type="datetime1">
              <a:rPr lang="en-US" altLang="zh-TW"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820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97BFB4F-5265-4666-B352-6D3AA5A39C0D}" type="datetime1">
              <a:rPr lang="en-US" altLang="zh-TW" smtClean="0"/>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44090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C2E93A0-7BC7-4888-80E2-6FD549E6BA68}" type="datetime1">
              <a:rPr lang="en-US" altLang="zh-TW" smtClean="0"/>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492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832F2B4-F5AA-4163-8DED-218111E53EE1}" type="datetime1">
              <a:rPr lang="en-US" altLang="zh-TW" smtClean="0"/>
              <a:t>10/5/2022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0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318FC-6260-4780-965C-EB568BA8C2B7}" type="datetime1">
              <a:rPr lang="en-US" altLang="zh-TW" smtClean="0"/>
              <a:t>10/5/2022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031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69DA55C-B708-4355-86C5-8BA71849CF33}" type="datetime1">
              <a:rPr lang="en-US" altLang="zh-TW" smtClean="0"/>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06842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4322153E-3070-43A4-9A99-E890AC02DD9A}" type="datetime1">
              <a:rPr lang="en-US" altLang="zh-TW" smtClean="0"/>
              <a:t>10/5/2022</a:t>
            </a:fld>
            <a:endParaRPr lang="en-US" dirty="0"/>
          </a:p>
        </p:txBody>
      </p:sp>
    </p:spTree>
    <p:extLst>
      <p:ext uri="{BB962C8B-B14F-4D97-AF65-F5344CB8AC3E}">
        <p14:creationId xmlns:p14="http://schemas.microsoft.com/office/powerpoint/2010/main" val="163697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1A81EA-F979-4172-9A4F-680712748949}" type="datetime1">
              <a:rPr lang="en-US" altLang="zh-TW" smtClean="0"/>
              <a:t>10/5/2022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35369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Black–Scholes Model &amp; the Greek Letters</a:t>
            </a:r>
          </a:p>
        </p:txBody>
      </p:sp>
      <p:sp>
        <p:nvSpPr>
          <p:cNvPr id="3" name="Subtitle 2"/>
          <p:cNvSpPr>
            <a:spLocks noGrp="1"/>
          </p:cNvSpPr>
          <p:nvPr>
            <p:ph type="subTitle" idx="1"/>
          </p:nvPr>
        </p:nvSpPr>
        <p:spPr/>
        <p:txBody>
          <a:bodyPr/>
          <a:lstStyle/>
          <a:p>
            <a:endParaRPr lang="en-US" altLang="zh-TW"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2964A8-DFAA-488A-BB5E-2201C568262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Compounding the Interest</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589937"/>
            <a:ext cx="8596668" cy="4891545"/>
          </a:xfrm>
        </p:spPr>
        <p:txBody>
          <a:bodyPr>
            <a:normAutofit/>
          </a:bodyPr>
          <a:lstStyle/>
          <a:p>
            <a:endParaRPr lang="en-US" altLang="zh-TW" dirty="0"/>
          </a:p>
          <a:p>
            <a:endParaRPr lang="en-US" altLang="zh-TW" dirty="0"/>
          </a:p>
          <a:p>
            <a:endParaRPr lang="en-US" altLang="zh-TW" dirty="0"/>
          </a:p>
          <a:p>
            <a:endParaRPr lang="en-US" altLang="zh-TW" dirty="0"/>
          </a:p>
          <a:p>
            <a:endParaRPr lang="en-US" altLang="zh-TW" dirty="0"/>
          </a:p>
          <a:p>
            <a:r>
              <a:rPr lang="en-US" altLang="zh-TW" dirty="0"/>
              <a:t>For securities whose value is frequently changing, it is convenient to consider that trading can be done </a:t>
            </a:r>
            <a:r>
              <a:rPr lang="en-US" altLang="zh-TW" b="1" dirty="0"/>
              <a:t>continuously</a:t>
            </a:r>
            <a:r>
              <a:rPr lang="en-US" altLang="zh-TW" dirty="0"/>
              <a:t> in time.</a:t>
            </a:r>
          </a:p>
          <a:p>
            <a:r>
              <a:rPr lang="en-US" altLang="zh-TW" dirty="0"/>
              <a:t>A risk-free security with a constant interest rate r that is continuously compounded in a period τ &gt; 0, the value</a:t>
            </a:r>
          </a:p>
          <a:p>
            <a:pPr marL="0" indent="0">
              <a:buNone/>
            </a:pPr>
            <a:r>
              <a:rPr lang="en-US" altLang="zh-TW" sz="1400" dirty="0"/>
              <a:t>														(1.3)</a:t>
            </a:r>
          </a:p>
          <a:p>
            <a:pPr marL="360363" indent="0">
              <a:buNone/>
            </a:pPr>
            <a:r>
              <a:rPr lang="en-US" altLang="zh-TW" sz="1600" dirty="0"/>
              <a:t>where </a:t>
            </a:r>
            <a:r>
              <a:rPr lang="en-US" altLang="zh-TW" sz="1600" dirty="0" err="1"/>
              <a:t>P</a:t>
            </a:r>
            <a:r>
              <a:rPr lang="en-US" altLang="zh-TW" sz="1600" baseline="-25000" dirty="0" err="1"/>
              <a:t>τ</a:t>
            </a:r>
            <a:r>
              <a:rPr lang="en-US" altLang="zh-TW" sz="1600" dirty="0"/>
              <a:t> is the value of the investment that mature from time t0 to time t</a:t>
            </a:r>
            <a:r>
              <a:rPr lang="en-US" altLang="zh-TW" sz="1600" baseline="-25000" dirty="0"/>
              <a:t>0</a:t>
            </a:r>
            <a:r>
              <a:rPr lang="en-US" altLang="zh-TW" sz="1600" dirty="0"/>
              <a:t> + τ , and e</a:t>
            </a:r>
            <a:r>
              <a:rPr lang="en-US" altLang="zh-TW" sz="1600" baseline="30000" dirty="0"/>
              <a:t>x</a:t>
            </a:r>
            <a:r>
              <a:rPr lang="en-US" altLang="zh-TW" sz="1600" dirty="0"/>
              <a:t> is the exponential function.</a:t>
            </a:r>
          </a:p>
          <a:p>
            <a:endParaRPr lang="en-US" altLang="zh-TW" dirty="0"/>
          </a:p>
        </p:txBody>
      </p:sp>
      <p:pic>
        <p:nvPicPr>
          <p:cNvPr id="6" name="Picture 5">
            <a:extLst>
              <a:ext uri="{FF2B5EF4-FFF2-40B4-BE49-F238E27FC236}">
                <a16:creationId xmlns:a16="http://schemas.microsoft.com/office/drawing/2014/main" id="{8B6B46C8-DC69-4794-8B56-10101B97DF17}"/>
              </a:ext>
            </a:extLst>
          </p:cNvPr>
          <p:cNvPicPr>
            <a:picLocks noChangeAspect="1"/>
          </p:cNvPicPr>
          <p:nvPr/>
        </p:nvPicPr>
        <p:blipFill>
          <a:blip r:embed="rId2"/>
          <a:stretch>
            <a:fillRect/>
          </a:stretch>
        </p:blipFill>
        <p:spPr>
          <a:xfrm>
            <a:off x="1556052" y="1404471"/>
            <a:ext cx="6839231" cy="2181402"/>
          </a:xfrm>
          <a:prstGeom prst="rect">
            <a:avLst/>
          </a:prstGeom>
        </p:spPr>
      </p:pic>
      <p:pic>
        <p:nvPicPr>
          <p:cNvPr id="5" name="Picture 4">
            <a:extLst>
              <a:ext uri="{FF2B5EF4-FFF2-40B4-BE49-F238E27FC236}">
                <a16:creationId xmlns:a16="http://schemas.microsoft.com/office/drawing/2014/main" id="{2267A59B-6331-40B6-8688-72CAC44DE234}"/>
              </a:ext>
            </a:extLst>
          </p:cNvPr>
          <p:cNvPicPr>
            <a:picLocks noChangeAspect="1"/>
          </p:cNvPicPr>
          <p:nvPr/>
        </p:nvPicPr>
        <p:blipFill>
          <a:blip r:embed="rId3"/>
          <a:stretch>
            <a:fillRect/>
          </a:stretch>
        </p:blipFill>
        <p:spPr>
          <a:xfrm>
            <a:off x="4393801" y="4957734"/>
            <a:ext cx="1174811" cy="313283"/>
          </a:xfrm>
          <a:prstGeom prst="rect">
            <a:avLst/>
          </a:prstGeom>
        </p:spPr>
      </p:pic>
      <p:sp>
        <p:nvSpPr>
          <p:cNvPr id="4" name="Slide Number Placeholder 3">
            <a:extLst>
              <a:ext uri="{FF2B5EF4-FFF2-40B4-BE49-F238E27FC236}">
                <a16:creationId xmlns:a16="http://schemas.microsoft.com/office/drawing/2014/main" id="{AF5DA1F8-A8CC-43E7-8689-DD1ED4C14459}"/>
              </a:ext>
            </a:extLst>
          </p:cNvPr>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320196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Put-call parity</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a:t>買賣平權公式</a:t>
                </a:r>
                <a14:m>
                  <m:oMath xmlns:m="http://schemas.openxmlformats.org/officeDocument/2006/math">
                    <m:r>
                      <a:rPr lang="en-US" altLang="zh-TW" b="0" i="0" smtClean="0">
                        <a:latin typeface="Cambria Math" panose="02040503050406030204" pitchFamily="18" charset="0"/>
                      </a:rPr>
                      <m:t>    </m:t>
                    </m:r>
                    <m:r>
                      <a:rPr lang="en-US" altLang="zh-TW" i="1">
                        <a:latin typeface="Cambria Math" panose="02040503050406030204" pitchFamily="18" charset="0"/>
                      </a:rPr>
                      <m:t>𝐶𝑎𝑙𝑙</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𝑋</m:t>
                        </m:r>
                        <m:r>
                          <a:rPr lang="en-US" altLang="zh-TW" i="1">
                            <a:latin typeface="Cambria Math" panose="02040503050406030204" pitchFamily="18" charset="0"/>
                          </a:rPr>
                          <m:t>𝑒</m:t>
                        </m:r>
                      </m:e>
                      <m:sup>
                        <m:r>
                          <a:rPr lang="en-US" altLang="zh-TW" i="1">
                            <a:latin typeface="Cambria Math" panose="02040503050406030204" pitchFamily="18" charset="0"/>
                          </a:rPr>
                          <m:t>−</m:t>
                        </m:r>
                        <m:r>
                          <a:rPr lang="en-US" altLang="zh-TW" i="1">
                            <a:latin typeface="Cambria Math" panose="02040503050406030204" pitchFamily="18" charset="0"/>
                          </a:rPr>
                          <m:t>𝑟𝑇</m:t>
                        </m:r>
                      </m:sup>
                    </m:sSup>
                    <m:r>
                      <a:rPr lang="en-US" altLang="zh-TW" i="1">
                        <a:latin typeface="Cambria Math" panose="02040503050406030204" pitchFamily="18" charset="0"/>
                      </a:rPr>
                      <m:t>=</m:t>
                    </m:r>
                    <m:r>
                      <a:rPr lang="en-US" altLang="zh-TW" i="1">
                        <a:latin typeface="Cambria Math" panose="02040503050406030204" pitchFamily="18" charset="0"/>
                      </a:rPr>
                      <m:t>𝑃𝑢𝑡</m:t>
                    </m:r>
                    <m:r>
                      <a:rPr lang="en-US" altLang="zh-TW" i="1">
                        <a:latin typeface="Cambria Math" panose="02040503050406030204" pitchFamily="18" charset="0"/>
                      </a:rPr>
                      <m:t>+</m:t>
                    </m:r>
                    <m:r>
                      <a:rPr lang="en-US" altLang="zh-TW" i="1">
                        <a:latin typeface="Cambria Math" panose="02040503050406030204" pitchFamily="18" charset="0"/>
                      </a:rPr>
                      <m:t>𝑆</m:t>
                    </m:r>
                  </m:oMath>
                </a14:m>
                <a:endParaRPr lang="en-US" altLang="zh-TW" dirty="0"/>
              </a:p>
              <a:p>
                <a:pPr lvl="1"/>
                <a:r>
                  <a:rPr lang="zh-TW" altLang="en-US" dirty="0"/>
                  <a:t>假設有兩個投資組合，分別如下</a:t>
                </a:r>
                <a:endParaRPr lang="en-US" altLang="zh-TW" dirty="0"/>
              </a:p>
              <a:p>
                <a:pPr marL="800100" lvl="1" indent="-342900">
                  <a:buFont typeface="+mj-lt"/>
                  <a:buAutoNum type="arabicPeriod"/>
                </a:pPr>
                <a:r>
                  <a:rPr lang="zh-TW" altLang="en-US" dirty="0"/>
                  <a:t>歐式買權</a:t>
                </a:r>
                <a:r>
                  <a:rPr lang="en-US" altLang="zh-TW" dirty="0"/>
                  <a:t>(c)</a:t>
                </a:r>
                <a:r>
                  <a:rPr lang="zh-TW" altLang="en-US" dirty="0"/>
                  <a:t>加上</a:t>
                </a:r>
                <a:r>
                  <a:rPr lang="en-US" altLang="zh-TW" dirty="0" err="1"/>
                  <a:t>X</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𝑟𝑡</m:t>
                        </m:r>
                      </m:sup>
                    </m:sSup>
                    <m:r>
                      <a:rPr lang="zh-TW" altLang="en-US" i="1">
                        <a:latin typeface="Cambria Math" panose="02040503050406030204" pitchFamily="18" charset="0"/>
                      </a:rPr>
                      <m:t>的</m:t>
                    </m:r>
                  </m:oMath>
                </a14:m>
                <a:r>
                  <a:rPr lang="zh-TW" altLang="en-US" dirty="0"/>
                  <a:t>現金</a:t>
                </a:r>
                <a:endParaRPr lang="en-US" altLang="zh-TW" dirty="0"/>
              </a:p>
              <a:p>
                <a:pPr marL="800100" lvl="1" indent="-342900">
                  <a:buFont typeface="+mj-lt"/>
                  <a:buAutoNum type="arabicPeriod"/>
                </a:pPr>
                <a:r>
                  <a:rPr lang="zh-TW" altLang="en-US" dirty="0"/>
                  <a:t>一個歐式賣權</a:t>
                </a:r>
                <a:r>
                  <a:rPr lang="en-US" altLang="zh-TW" dirty="0"/>
                  <a:t>(p)</a:t>
                </a:r>
                <a:r>
                  <a:rPr lang="zh-TW" altLang="en-US" dirty="0"/>
                  <a:t>加上一股股票</a:t>
                </a:r>
                <a:r>
                  <a:rPr lang="en-US" altLang="zh-TW" dirty="0"/>
                  <a:t>(S)</a:t>
                </a:r>
              </a:p>
              <a:p>
                <a:pPr marL="800100" lvl="1" indent="-342900">
                  <a:buFont typeface="+mj-lt"/>
                  <a:buAutoNum type="arabicPeriod"/>
                </a:pPr>
                <a:endParaRPr lang="en-US" altLang="zh-TW" dirty="0"/>
              </a:p>
              <a:p>
                <a:r>
                  <a:rPr lang="zh-TW" altLang="en-US" dirty="0"/>
                  <a:t>因為</a:t>
                </a:r>
                <a:r>
                  <a:rPr lang="en-US" altLang="zh-TW" dirty="0"/>
                  <a:t>Call</a:t>
                </a:r>
                <a:r>
                  <a:rPr lang="zh-TW" altLang="en-US" dirty="0"/>
                  <a:t>及</a:t>
                </a:r>
                <a:r>
                  <a:rPr lang="en-US" altLang="zh-TW" dirty="0"/>
                  <a:t>Put</a:t>
                </a:r>
                <a:r>
                  <a:rPr lang="zh-TW" altLang="en-US" dirty="0"/>
                  <a:t>的價格皆由自由交易產生，而且是分開的兩項商品。</a:t>
                </a:r>
                <a:endParaRPr lang="en-US" altLang="zh-TW" dirty="0"/>
              </a:p>
              <a:p>
                <a:endParaRPr lang="en-US" altLang="zh-TW" dirty="0"/>
              </a:p>
              <a:p>
                <a:r>
                  <a:rPr lang="zh-TW" altLang="en-US" dirty="0"/>
                  <a:t>若上式不成立，則有一邊顯然較便宜，只要</a:t>
                </a:r>
                <a:r>
                  <a:rPr lang="en-US" altLang="zh-TW" dirty="0"/>
                  <a:t>long</a:t>
                </a:r>
                <a:r>
                  <a:rPr lang="zh-TW" altLang="en-US" dirty="0"/>
                  <a:t>便宜的</a:t>
                </a:r>
                <a:r>
                  <a:rPr lang="en-US" altLang="zh-TW" dirty="0"/>
                  <a:t>short</a:t>
                </a:r>
                <a:r>
                  <a:rPr lang="zh-TW" altLang="en-US" dirty="0"/>
                  <a:t>貴的，擺到到期日即可賺到中間的差價，此為套利。</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42" t="-785" r="-4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85CF8CE-57FB-435B-956B-324A85549609}"/>
              </a:ext>
            </a:extLst>
          </p:cNvPr>
          <p:cNvSpPr>
            <a:spLocks noGrp="1"/>
          </p:cNvSpPr>
          <p:nvPr>
            <p:ph type="sldNum" sz="quarter" idx="12"/>
          </p:nvPr>
        </p:nvSpPr>
        <p:spPr/>
        <p:txBody>
          <a:bodyPr/>
          <a:lstStyle/>
          <a:p>
            <a:fld id="{4BBCDA8C-635E-4F40-B19B-73DC155A82F0}" type="slidenum">
              <a:rPr lang="zh-TW" altLang="en-US" smtClean="0"/>
              <a:t>11</a:t>
            </a:fld>
            <a:endParaRPr lang="zh-TW" altLang="en-US"/>
          </a:p>
        </p:txBody>
      </p:sp>
    </p:spTree>
    <p:extLst>
      <p:ext uri="{BB962C8B-B14F-4D97-AF65-F5344CB8AC3E}">
        <p14:creationId xmlns:p14="http://schemas.microsoft.com/office/powerpoint/2010/main" val="313364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E076-07B3-46D5-B7D2-941B9E39113B}"/>
              </a:ext>
            </a:extLst>
          </p:cNvPr>
          <p:cNvSpPr>
            <a:spLocks noGrp="1"/>
          </p:cNvSpPr>
          <p:nvPr>
            <p:ph type="title"/>
          </p:nvPr>
        </p:nvSpPr>
        <p:spPr/>
        <p:txBody>
          <a:bodyPr/>
          <a:lstStyle/>
          <a:p>
            <a:r>
              <a:rPr lang="en-US" altLang="zh-TW" dirty="0"/>
              <a:t>Black-Scholes Formulas</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D996AF-8181-47BF-BB95-3B817F75EEF9}"/>
                  </a:ext>
                </a:extLst>
              </p:cNvPr>
              <p:cNvSpPr>
                <a:spLocks noGrp="1"/>
              </p:cNvSpPr>
              <p:nvPr>
                <p:ph idx="1"/>
              </p:nvPr>
            </p:nvSpPr>
            <p:spPr>
              <a:xfrm>
                <a:off x="677334" y="2160589"/>
                <a:ext cx="8894178" cy="3880773"/>
              </a:xfrm>
            </p:spPr>
            <p:txBody>
              <a:bodyPr>
                <a:normAutofit/>
              </a:bodyPr>
              <a:lstStyle/>
              <a:p>
                <a:r>
                  <a:rPr lang="en-US" altLang="zh-TW" dirty="0"/>
                  <a:t>Call: </a:t>
                </a:r>
                <a14:m>
                  <m:oMath xmlns:m="http://schemas.openxmlformats.org/officeDocument/2006/math">
                    <m:r>
                      <a:rPr lang="en-US" altLang="zh-TW" i="1">
                        <a:latin typeface="Cambria Math" panose="02040503050406030204" pitchFamily="18" charset="0"/>
                      </a:rPr>
                      <m:t>𝑐</m:t>
                    </m:r>
                    <m:r>
                      <a:rPr lang="en-US" altLang="zh-TW" i="1">
                        <a:latin typeface="Cambria Math" panose="02040503050406030204" pitchFamily="18" charset="0"/>
                      </a:rPr>
                      <m:t>=</m:t>
                    </m:r>
                    <m:r>
                      <a:rPr lang="en-US" altLang="zh-TW" i="1">
                        <a:latin typeface="Cambria Math" panose="02040503050406030204" pitchFamily="18" charset="0"/>
                      </a:rPr>
                      <m:t>𝑆</m:t>
                    </m:r>
                    <m:r>
                      <a:rPr lang="en-US" altLang="zh-TW" i="1" baseline="-25000">
                        <a:latin typeface="Cambria Math" panose="02040503050406030204" pitchFamily="18" charset="0"/>
                      </a:rPr>
                      <m:t>0</m:t>
                    </m:r>
                    <m:r>
                      <a:rPr lang="en-US" altLang="zh-TW" i="1">
                        <a:latin typeface="Cambria Math" panose="02040503050406030204" pitchFamily="18" charset="0"/>
                      </a:rPr>
                      <m:t>𝑁</m:t>
                    </m:r>
                    <m:d>
                      <m:dPr>
                        <m:ctrlPr>
                          <a:rPr lang="en-US" altLang="zh-TW" i="1">
                            <a:latin typeface="Cambria Math" panose="02040503050406030204" pitchFamily="18" charset="0"/>
                          </a:rPr>
                        </m:ctrlPr>
                      </m:dPr>
                      <m:e>
                        <m:r>
                          <a:rPr lang="en-US" altLang="zh-TW" i="1">
                            <a:latin typeface="Cambria Math" panose="02040503050406030204" pitchFamily="18" charset="0"/>
                          </a:rPr>
                          <m:t>𝑑</m:t>
                        </m:r>
                        <m:r>
                          <a:rPr lang="en-US" altLang="zh-TW" i="1" baseline="-25000">
                            <a:latin typeface="Cambria Math" panose="02040503050406030204" pitchFamily="18" charset="0"/>
                          </a:rPr>
                          <m:t>1</m:t>
                        </m:r>
                      </m:e>
                    </m:d>
                    <m:r>
                      <a:rPr lang="en-US" altLang="zh-TW" i="1">
                        <a:latin typeface="Cambria Math" panose="02040503050406030204" pitchFamily="18" charset="0"/>
                      </a:rPr>
                      <m:t>−</m:t>
                    </m:r>
                    <m:r>
                      <a:rPr lang="en-US" altLang="zh-TW" i="1">
                        <a:latin typeface="Cambria Math" panose="02040503050406030204" pitchFamily="18" charset="0"/>
                      </a:rPr>
                      <m:t>𝐾𝑒</m:t>
                    </m:r>
                    <m:r>
                      <a:rPr lang="en-US" altLang="zh-TW" b="0" i="1" baseline="30000" smtClean="0">
                        <a:latin typeface="Cambria Math" panose="02040503050406030204" pitchFamily="18" charset="0"/>
                      </a:rPr>
                      <m:t>_</m:t>
                    </m:r>
                    <m:r>
                      <a:rPr lang="en-US" altLang="zh-TW" b="0" i="1" baseline="30000" smtClean="0">
                        <a:latin typeface="Cambria Math" panose="02040503050406030204" pitchFamily="18" charset="0"/>
                      </a:rPr>
                      <m:t>𝑟𝑇𝑁</m:t>
                    </m:r>
                    <m:r>
                      <a:rPr lang="en-US" altLang="zh-TW" i="1">
                        <a:latin typeface="Cambria Math" panose="02040503050406030204" pitchFamily="18" charset="0"/>
                      </a:rPr>
                      <m:t>(</m:t>
                    </m:r>
                    <m:r>
                      <a:rPr lang="en-US" altLang="zh-TW" i="1">
                        <a:latin typeface="Cambria Math" panose="02040503050406030204" pitchFamily="18" charset="0"/>
                      </a:rPr>
                      <m:t>𝑑</m:t>
                    </m:r>
                    <m:r>
                      <a:rPr lang="en-US" altLang="zh-TW" i="1" baseline="-25000">
                        <a:latin typeface="Cambria Math" panose="02040503050406030204" pitchFamily="18" charset="0"/>
                      </a:rPr>
                      <m:t>2</m:t>
                    </m:r>
                    <m:r>
                      <a:rPr lang="en-US" altLang="zh-TW" i="1">
                        <a:latin typeface="Cambria Math" panose="02040503050406030204" pitchFamily="18" charset="0"/>
                      </a:rPr>
                      <m:t>)</m:t>
                    </m:r>
                  </m:oMath>
                </a14:m>
                <a:r>
                  <a:rPr lang="en-US" altLang="zh-TW" dirty="0"/>
                  <a:t>; 		Put: </a:t>
                </a:r>
                <a14:m>
                  <m:oMath xmlns:m="http://schemas.openxmlformats.org/officeDocument/2006/math">
                    <m:r>
                      <m:rPr>
                        <m:sty m:val="p"/>
                      </m:rPr>
                      <a:rPr lang="en-US" altLang="zh-TW" b="0" i="0" smtClean="0">
                        <a:latin typeface="Cambria Math" panose="02040503050406030204" pitchFamily="18" charset="0"/>
                      </a:rPr>
                      <m:t>p</m:t>
                    </m:r>
                    <m:r>
                      <a:rPr lang="en-US" altLang="zh-TW" i="1">
                        <a:latin typeface="Cambria Math" panose="02040503050406030204" pitchFamily="18" charset="0"/>
                      </a:rPr>
                      <m:t>=</m:t>
                    </m:r>
                    <m:r>
                      <a:rPr lang="en-US" altLang="zh-TW" i="1">
                        <a:latin typeface="Cambria Math" panose="02040503050406030204" pitchFamily="18" charset="0"/>
                      </a:rPr>
                      <m:t>𝐾𝑒</m:t>
                    </m:r>
                    <m:r>
                      <a:rPr lang="en-US" altLang="zh-TW" b="0" i="1" baseline="30000" smtClean="0">
                        <a:latin typeface="Cambria Math" panose="02040503050406030204" pitchFamily="18" charset="0"/>
                      </a:rPr>
                      <m:t>_</m:t>
                    </m:r>
                    <m:r>
                      <a:rPr lang="en-US" altLang="zh-TW" b="0" i="1" baseline="30000" smtClean="0">
                        <a:latin typeface="Cambria Math" panose="02040503050406030204" pitchFamily="18" charset="0"/>
                      </a:rPr>
                      <m:t>𝑟𝑇𝑁</m:t>
                    </m:r>
                    <m:d>
                      <m:dPr>
                        <m:ctrlPr>
                          <a:rPr lang="en-US" altLang="zh-TW" i="1">
                            <a:latin typeface="Cambria Math" panose="02040503050406030204" pitchFamily="18" charset="0"/>
                          </a:rPr>
                        </m:ctrlPr>
                      </m:dPr>
                      <m:e>
                        <m:r>
                          <a:rPr lang="en-US" altLang="zh-TW" i="1">
                            <a:latin typeface="Cambria Math" panose="02040503050406030204" pitchFamily="18" charset="0"/>
                          </a:rPr>
                          <m:t>𝑑</m:t>
                        </m:r>
                        <m:r>
                          <a:rPr lang="en-US" altLang="zh-TW" i="1" baseline="-25000">
                            <a:latin typeface="Cambria Math" panose="02040503050406030204" pitchFamily="18" charset="0"/>
                          </a:rPr>
                          <m:t>2</m:t>
                        </m:r>
                      </m:e>
                    </m:d>
                    <m:r>
                      <a:rPr lang="en-US" altLang="zh-TW" b="0" i="1" smtClean="0">
                        <a:latin typeface="Cambria Math" panose="02040503050406030204" pitchFamily="18" charset="0"/>
                      </a:rPr>
                      <m:t>−</m:t>
                    </m:r>
                    <m:r>
                      <a:rPr lang="en-US" altLang="zh-TW" i="1">
                        <a:latin typeface="Cambria Math" panose="02040503050406030204" pitchFamily="18" charset="0"/>
                      </a:rPr>
                      <m:t>𝑆</m:t>
                    </m:r>
                    <m:r>
                      <a:rPr lang="en-US" altLang="zh-TW" i="1" baseline="-25000">
                        <a:latin typeface="Cambria Math" panose="02040503050406030204" pitchFamily="18" charset="0"/>
                      </a:rPr>
                      <m:t>0</m:t>
                    </m:r>
                    <m:r>
                      <a:rPr lang="en-US" altLang="zh-TW" i="1">
                        <a:latin typeface="Cambria Math" panose="02040503050406030204" pitchFamily="18" charset="0"/>
                      </a:rPr>
                      <m:t>𝑁</m:t>
                    </m:r>
                    <m:d>
                      <m:dPr>
                        <m:ctrlPr>
                          <a:rPr lang="en-US" altLang="zh-TW" i="1">
                            <a:latin typeface="Cambria Math" panose="02040503050406030204" pitchFamily="18" charset="0"/>
                          </a:rPr>
                        </m:ctrlPr>
                      </m:dPr>
                      <m:e>
                        <m:r>
                          <m:rPr>
                            <m:nor/>
                          </m:rPr>
                          <a:rPr lang="en-US" altLang="zh-TW" dirty="0"/>
                          <m:t>−</m:t>
                        </m:r>
                        <m:r>
                          <a:rPr lang="en-US" altLang="zh-TW" i="1">
                            <a:latin typeface="Cambria Math" panose="02040503050406030204" pitchFamily="18" charset="0"/>
                          </a:rPr>
                          <m:t>𝑑</m:t>
                        </m:r>
                        <m:r>
                          <a:rPr lang="en-US" altLang="zh-TW" i="1" baseline="-25000">
                            <a:latin typeface="Cambria Math" panose="02040503050406030204" pitchFamily="18" charset="0"/>
                          </a:rPr>
                          <m:t>1</m:t>
                        </m:r>
                      </m:e>
                    </m:d>
                  </m:oMath>
                </a14:m>
                <a:endParaRPr lang="zh-TW" altLang="en-US" dirty="0"/>
              </a:p>
              <a:p>
                <a:pPr marL="457200" lvl="1" indent="0">
                  <a:buNone/>
                </a:pPr>
                <a:r>
                  <a:rPr lang="en-US" altLang="zh-TW" dirty="0"/>
                  <a:t>where S</a:t>
                </a:r>
                <a:r>
                  <a:rPr lang="en-US" altLang="zh-TW" baseline="-25000" dirty="0"/>
                  <a:t>0</a:t>
                </a:r>
                <a:r>
                  <a:rPr lang="en-US" altLang="zh-TW" dirty="0"/>
                  <a:t>: the stock price at time 0;</a:t>
                </a:r>
              </a:p>
              <a:p>
                <a:pPr marL="457200" lvl="1" indent="0">
                  <a:buNone/>
                </a:pPr>
                <a:r>
                  <a:rPr lang="en-US" altLang="zh-TW" b="0" dirty="0"/>
                  <a:t>	K: the execution price;</a:t>
                </a:r>
              </a:p>
              <a:p>
                <a:pPr marL="457200" lvl="1" indent="0">
                  <a:buNone/>
                </a:pPr>
                <a:r>
                  <a:rPr lang="en-US" altLang="zh-TW" b="0" dirty="0"/>
                  <a:t>	r: the risk free rate;</a:t>
                </a:r>
              </a:p>
              <a:p>
                <a:pPr marL="457200" lvl="1" indent="0">
                  <a:buNone/>
                </a:pPr>
                <a:r>
                  <a:rPr lang="en-US" altLang="zh-TW" b="0" dirty="0"/>
                  <a:t>	T: the life of an option (in years, usually measured using trading days, </a:t>
                </a:r>
                <a:r>
                  <a:rPr lang="en-US" altLang="zh-TW" b="0" dirty="0" err="1"/>
                  <a:t>ie</a:t>
                </a:r>
                <a:r>
                  <a:rPr lang="en-US" altLang="zh-TW" b="0" dirty="0"/>
                  <a:t>. 252 days);</a:t>
                </a:r>
              </a:p>
              <a:p>
                <a:pPr marL="457200" lvl="1" indent="0">
                  <a:buNone/>
                </a:pPr>
                <a:r>
                  <a:rPr lang="en-US" altLang="zh-TW" dirty="0"/>
                  <a:t>	</a:t>
                </a:r>
                <a:r>
                  <a:rPr lang="el-GR" altLang="zh-TW" dirty="0"/>
                  <a:t>σ</a:t>
                </a:r>
                <a:r>
                  <a:rPr lang="en-US" altLang="zh-TW" dirty="0"/>
                  <a:t>: the volatility of the stock price per year;</a:t>
                </a:r>
                <a:endParaRPr lang="en-US" altLang="zh-TW" b="0" dirty="0"/>
              </a:p>
              <a:p>
                <a:pPr marL="457200" lvl="1" indent="0">
                  <a:buNone/>
                </a:pPr>
                <a:r>
                  <a:rPr lang="en-US" altLang="zh-TW" b="0" dirty="0"/>
                  <a:t>	N(x) is the cumulative probability distribution function for a standardized normal distribution;</a:t>
                </a:r>
              </a:p>
              <a:p>
                <a:pPr marL="457200" lvl="1" indent="0">
                  <a:buNone/>
                </a:pPr>
                <a:r>
                  <a:rPr lang="en-US" altLang="zh-TW" b="0" dirty="0"/>
                  <a:t>	</a:t>
                </a:r>
                <a14:m>
                  <m:oMath xmlns:m="http://schemas.openxmlformats.org/officeDocument/2006/math">
                    <m:r>
                      <a:rPr lang="en-US" altLang="zh-TW" b="0" i="1" smtClean="0">
                        <a:latin typeface="Cambria Math" panose="02040503050406030204" pitchFamily="18" charset="0"/>
                      </a:rPr>
                      <m:t>𝑑</m:t>
                    </m:r>
                    <m:r>
                      <a:rPr lang="en-US" altLang="zh-TW" b="0" i="1" baseline="-25000" smtClean="0">
                        <a:latin typeface="Cambria Math" panose="02040503050406030204" pitchFamily="18" charset="0"/>
                      </a:rPr>
                      <m:t>1</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ln</m:t>
                            </m:r>
                          </m:fName>
                          <m:e>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𝑆</m:t>
                                    </m:r>
                                    <m:r>
                                      <a:rPr lang="en-US" altLang="zh-TW" b="0" i="1" baseline="-25000" smtClean="0">
                                        <a:latin typeface="Cambria Math" panose="02040503050406030204" pitchFamily="18" charset="0"/>
                                      </a:rPr>
                                      <m:t>0</m:t>
                                    </m:r>
                                  </m:num>
                                  <m:den>
                                    <m:r>
                                      <a:rPr lang="en-US" altLang="zh-TW" b="0" i="1" smtClean="0">
                                        <a:latin typeface="Cambria Math" panose="02040503050406030204" pitchFamily="18" charset="0"/>
                                      </a:rPr>
                                      <m:t>𝐾</m:t>
                                    </m:r>
                                  </m:den>
                                </m:f>
                              </m:e>
                            </m:d>
                          </m:e>
                        </m:func>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zh-TW" altLang="en-US" b="0" i="1" smtClean="0">
                                    <a:latin typeface="Cambria Math" panose="02040503050406030204" pitchFamily="18" charset="0"/>
                                  </a:rPr>
                                  <m:t>𝜎</m:t>
                                </m:r>
                                <m:r>
                                  <a:rPr lang="en-US" altLang="zh-TW" b="0" i="1" baseline="30000" smtClean="0">
                                    <a:latin typeface="Cambria Math" panose="02040503050406030204" pitchFamily="18" charset="0"/>
                                  </a:rPr>
                                  <m:t>2</m:t>
                                </m:r>
                              </m:num>
                              <m:den>
                                <m:r>
                                  <a:rPr lang="en-US" altLang="zh-TW" b="0" i="1" smtClean="0">
                                    <a:latin typeface="Cambria Math" panose="02040503050406030204" pitchFamily="18" charset="0"/>
                                  </a:rPr>
                                  <m:t>2</m:t>
                                </m:r>
                              </m:den>
                            </m:f>
                          </m:e>
                        </m:d>
                        <m:r>
                          <a:rPr lang="en-US" altLang="zh-TW" b="0" i="1" smtClean="0">
                            <a:latin typeface="Cambria Math" panose="02040503050406030204" pitchFamily="18" charset="0"/>
                          </a:rPr>
                          <m:t>𝑇</m:t>
                        </m:r>
                      </m:num>
                      <m:den>
                        <m:r>
                          <a:rPr lang="zh-TW" altLang="en-US" b="0" i="1" smtClean="0">
                            <a:latin typeface="Cambria Math" panose="02040503050406030204" pitchFamily="18" charset="0"/>
                          </a:rPr>
                          <m:t>𝜎</m:t>
                        </m:r>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𝑇</m:t>
                            </m:r>
                          </m:e>
                        </m:rad>
                      </m:den>
                    </m:f>
                  </m:oMath>
                </a14:m>
                <a:r>
                  <a:rPr lang="en-US" altLang="zh-TW" b="0" dirty="0"/>
                  <a:t> ;</a:t>
                </a:r>
              </a:p>
              <a:p>
                <a:pPr marL="457200" lvl="1" indent="0">
                  <a:buNone/>
                </a:pPr>
                <a:r>
                  <a:rPr lang="en-US" altLang="zh-TW" dirty="0"/>
                  <a:t>	</a:t>
                </a:r>
                <a14:m>
                  <m:oMath xmlns:m="http://schemas.openxmlformats.org/officeDocument/2006/math">
                    <m:r>
                      <a:rPr lang="en-US" altLang="zh-TW" i="1">
                        <a:latin typeface="Cambria Math" panose="02040503050406030204" pitchFamily="18" charset="0"/>
                      </a:rPr>
                      <m:t>𝑑</m:t>
                    </m:r>
                    <m:r>
                      <a:rPr lang="en-US" altLang="zh-TW" b="0" i="1" baseline="-25000" smtClean="0">
                        <a:latin typeface="Cambria Math" panose="02040503050406030204" pitchFamily="18" charset="0"/>
                      </a:rPr>
                      <m:t>2</m:t>
                    </m:r>
                    <m:r>
                      <a:rPr lang="en-US" altLang="zh-TW" i="1">
                        <a:latin typeface="Cambria Math" panose="02040503050406030204" pitchFamily="18" charset="0"/>
                      </a:rPr>
                      <m:t>=</m:t>
                    </m:r>
                    <m:f>
                      <m:fPr>
                        <m:ctrlPr>
                          <a:rPr lang="en-US" altLang="zh-TW" i="1">
                            <a:latin typeface="Cambria Math" panose="02040503050406030204" pitchFamily="18" charset="0"/>
                          </a:rPr>
                        </m:ctrlPr>
                      </m:fPr>
                      <m:num>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ln</m:t>
                            </m:r>
                          </m:fName>
                          <m:e>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𝑆</m:t>
                                    </m:r>
                                    <m:r>
                                      <a:rPr lang="en-US" altLang="zh-TW" i="1" baseline="-25000">
                                        <a:latin typeface="Cambria Math" panose="02040503050406030204" pitchFamily="18" charset="0"/>
                                      </a:rPr>
                                      <m:t>0</m:t>
                                    </m:r>
                                  </m:num>
                                  <m:den>
                                    <m:r>
                                      <a:rPr lang="en-US" altLang="zh-TW" i="1">
                                        <a:latin typeface="Cambria Math" panose="02040503050406030204" pitchFamily="18" charset="0"/>
                                      </a:rPr>
                                      <m:t>𝐾</m:t>
                                    </m:r>
                                  </m:den>
                                </m:f>
                              </m:e>
                            </m:d>
                          </m:e>
                        </m:func>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𝑟</m:t>
                            </m:r>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zh-TW" altLang="en-US" i="1">
                                    <a:latin typeface="Cambria Math" panose="02040503050406030204" pitchFamily="18" charset="0"/>
                                  </a:rPr>
                                  <m:t>𝜎</m:t>
                                </m:r>
                                <m:r>
                                  <a:rPr lang="en-US" altLang="zh-TW" i="1" baseline="30000">
                                    <a:latin typeface="Cambria Math" panose="02040503050406030204" pitchFamily="18" charset="0"/>
                                  </a:rPr>
                                  <m:t>2</m:t>
                                </m:r>
                              </m:num>
                              <m:den>
                                <m:r>
                                  <a:rPr lang="en-US" altLang="zh-TW" i="1">
                                    <a:latin typeface="Cambria Math" panose="02040503050406030204" pitchFamily="18" charset="0"/>
                                  </a:rPr>
                                  <m:t>2</m:t>
                                </m:r>
                              </m:den>
                            </m:f>
                          </m:e>
                        </m:d>
                        <m:r>
                          <a:rPr lang="en-US" altLang="zh-TW" i="1">
                            <a:latin typeface="Cambria Math" panose="02040503050406030204" pitchFamily="18" charset="0"/>
                          </a:rPr>
                          <m:t>𝑇</m:t>
                        </m:r>
                      </m:num>
                      <m:den>
                        <m:r>
                          <a:rPr lang="zh-TW" altLang="en-US" i="1">
                            <a:latin typeface="Cambria Math" panose="02040503050406030204" pitchFamily="18" charset="0"/>
                          </a:rPr>
                          <m:t>𝜎</m:t>
                        </m:r>
                        <m:rad>
                          <m:radPr>
                            <m:degHide m:val="on"/>
                            <m:ctrlPr>
                              <a:rPr lang="zh-TW" altLang="en-US" i="1">
                                <a:latin typeface="Cambria Math" panose="02040503050406030204" pitchFamily="18" charset="0"/>
                              </a:rPr>
                            </m:ctrlPr>
                          </m:radPr>
                          <m:deg/>
                          <m:e>
                            <m:r>
                              <a:rPr lang="en-US" altLang="zh-TW" i="1">
                                <a:latin typeface="Cambria Math" panose="02040503050406030204" pitchFamily="18" charset="0"/>
                              </a:rPr>
                              <m:t>𝑇</m:t>
                            </m:r>
                          </m:e>
                        </m:rad>
                      </m:den>
                    </m:f>
                    <m:r>
                      <a:rPr lang="en-US" altLang="zh-TW" b="0" i="1" smtClean="0">
                        <a:latin typeface="Cambria Math" panose="02040503050406030204" pitchFamily="18" charset="0"/>
                      </a:rPr>
                      <m:t>=</m:t>
                    </m:r>
                    <m:r>
                      <a:rPr lang="en-US" altLang="zh-TW" b="0" i="1" smtClean="0">
                        <a:latin typeface="Cambria Math" panose="02040503050406030204" pitchFamily="18" charset="0"/>
                      </a:rPr>
                      <m:t>𝑑</m:t>
                    </m:r>
                    <m:r>
                      <a:rPr lang="en-US" altLang="zh-TW" b="0" i="1" baseline="-25000" smtClean="0">
                        <a:latin typeface="Cambria Math" panose="02040503050406030204" pitchFamily="18" charset="0"/>
                      </a:rPr>
                      <m:t>1</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𝑇</m:t>
                        </m:r>
                      </m:e>
                    </m:rad>
                  </m:oMath>
                </a14:m>
                <a:r>
                  <a:rPr lang="en-US" altLang="zh-TW" dirty="0"/>
                  <a:t> .	</a:t>
                </a:r>
              </a:p>
              <a:p>
                <a:endParaRPr lang="zh-TW" altLang="en-US" dirty="0"/>
              </a:p>
            </p:txBody>
          </p:sp>
        </mc:Choice>
        <mc:Fallback xmlns="">
          <p:sp>
            <p:nvSpPr>
              <p:cNvPr id="3" name="Content Placeholder 2">
                <a:extLst>
                  <a:ext uri="{FF2B5EF4-FFF2-40B4-BE49-F238E27FC236}">
                    <a16:creationId xmlns:a16="http://schemas.microsoft.com/office/drawing/2014/main" id="{80D996AF-8181-47BF-BB95-3B817F75EEF9}"/>
                  </a:ext>
                </a:extLst>
              </p:cNvPr>
              <p:cNvSpPr>
                <a:spLocks noGrp="1" noRot="1" noChangeAspect="1" noMove="1" noResize="1" noEditPoints="1" noAdjustHandles="1" noChangeArrowheads="1" noChangeShapeType="1" noTextEdit="1"/>
              </p:cNvSpPr>
              <p:nvPr>
                <p:ph idx="1"/>
              </p:nvPr>
            </p:nvSpPr>
            <p:spPr>
              <a:xfrm>
                <a:off x="677334" y="2160589"/>
                <a:ext cx="8894178" cy="3880773"/>
              </a:xfrm>
              <a:blipFill>
                <a:blip r:embed="rId2"/>
                <a:stretch>
                  <a:fillRect l="-137" t="-785"/>
                </a:stretch>
              </a:blipFill>
            </p:spPr>
            <p:txBody>
              <a:bodyPr/>
              <a:lstStyle/>
              <a:p>
                <a:r>
                  <a:rPr lang="zh-TW" altLang="en-US">
                    <a:noFill/>
                  </a:rPr>
                  <a:t> </a:t>
                </a:r>
              </a:p>
            </p:txBody>
          </p:sp>
        </mc:Fallback>
      </mc:AlternateContent>
      <p:sp>
        <p:nvSpPr>
          <p:cNvPr id="4" name="Slide Number Placeholder 3">
            <a:extLst>
              <a:ext uri="{FF2B5EF4-FFF2-40B4-BE49-F238E27FC236}">
                <a16:creationId xmlns:a16="http://schemas.microsoft.com/office/drawing/2014/main" id="{DE0498D5-47DF-4373-9092-BC3AB26A7CA0}"/>
              </a:ext>
            </a:extLst>
          </p:cNvPr>
          <p:cNvSpPr>
            <a:spLocks noGrp="1"/>
          </p:cNvSpPr>
          <p:nvPr>
            <p:ph type="sldNum" sz="quarter" idx="12"/>
          </p:nvPr>
        </p:nvSpPr>
        <p:spPr/>
        <p:txBody>
          <a:bodyPr/>
          <a:lstStyle/>
          <a:p>
            <a:fld id="{519954A3-9DFD-4C44-94BA-B95130A3BA1C}" type="slidenum">
              <a:rPr lang="en-US" smtClean="0"/>
              <a:t>12</a:t>
            </a:fld>
            <a:endParaRPr lang="en-US" dirty="0"/>
          </a:p>
        </p:txBody>
      </p:sp>
      <p:pic>
        <p:nvPicPr>
          <p:cNvPr id="8" name="圖片 4">
            <a:extLst>
              <a:ext uri="{FF2B5EF4-FFF2-40B4-BE49-F238E27FC236}">
                <a16:creationId xmlns:a16="http://schemas.microsoft.com/office/drawing/2014/main" id="{DFFA0248-FCED-4F80-98D7-0BC196EA3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4735" y="4854253"/>
            <a:ext cx="1941614" cy="596520"/>
          </a:xfrm>
          <a:prstGeom prst="rect">
            <a:avLst/>
          </a:prstGeom>
        </p:spPr>
      </p:pic>
    </p:spTree>
    <p:extLst>
      <p:ext uri="{BB962C8B-B14F-4D97-AF65-F5344CB8AC3E}">
        <p14:creationId xmlns:p14="http://schemas.microsoft.com/office/powerpoint/2010/main" val="309092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E076-07B3-46D5-B7D2-941B9E39113B}"/>
              </a:ext>
            </a:extLst>
          </p:cNvPr>
          <p:cNvSpPr>
            <a:spLocks noGrp="1"/>
          </p:cNvSpPr>
          <p:nvPr>
            <p:ph type="title"/>
          </p:nvPr>
        </p:nvSpPr>
        <p:spPr/>
        <p:txBody>
          <a:bodyPr/>
          <a:lstStyle/>
          <a:p>
            <a:r>
              <a:rPr lang="en-US" altLang="zh-TW" dirty="0"/>
              <a:t>Black-Scholes Formulas (The Properties)</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D996AF-8181-47BF-BB95-3B817F75EEF9}"/>
                  </a:ext>
                </a:extLst>
              </p:cNvPr>
              <p:cNvSpPr>
                <a:spLocks noGrp="1"/>
              </p:cNvSpPr>
              <p:nvPr>
                <p:ph idx="1"/>
              </p:nvPr>
            </p:nvSpPr>
            <p:spPr>
              <a:xfrm>
                <a:off x="677334" y="2160589"/>
                <a:ext cx="8894178" cy="3880773"/>
              </a:xfrm>
            </p:spPr>
            <p:txBody>
              <a:bodyPr>
                <a:normAutofit/>
              </a:bodyPr>
              <a:lstStyle/>
              <a:p>
                <a14:m>
                  <m:oMath xmlns:m="http://schemas.openxmlformats.org/officeDocument/2006/math">
                    <m:r>
                      <a:rPr lang="en-US" altLang="zh-TW" i="1" smtClean="0">
                        <a:latin typeface="Cambria Math" panose="02040503050406030204" pitchFamily="18" charset="0"/>
                      </a:rPr>
                      <m:t>𝑐</m:t>
                    </m:r>
                    <m:r>
                      <a:rPr lang="en-US" altLang="zh-TW" i="1" smtClean="0">
                        <a:latin typeface="Cambria Math" panose="02040503050406030204" pitchFamily="18" charset="0"/>
                      </a:rPr>
                      <m:t>=</m:t>
                    </m:r>
                    <m:r>
                      <a:rPr lang="en-US" altLang="zh-TW" i="1" smtClean="0">
                        <a:latin typeface="Cambria Math" panose="02040503050406030204" pitchFamily="18" charset="0"/>
                      </a:rPr>
                      <m:t>𝑆</m:t>
                    </m:r>
                    <m:r>
                      <a:rPr lang="en-US" altLang="zh-TW" i="1" baseline="-25000">
                        <a:latin typeface="Cambria Math" panose="02040503050406030204" pitchFamily="18" charset="0"/>
                      </a:rPr>
                      <m:t>0</m:t>
                    </m:r>
                    <m:r>
                      <a:rPr lang="en-US" altLang="zh-TW" i="1">
                        <a:latin typeface="Cambria Math" panose="02040503050406030204" pitchFamily="18" charset="0"/>
                      </a:rPr>
                      <m:t>𝑁</m:t>
                    </m:r>
                    <m:d>
                      <m:dPr>
                        <m:ctrlPr>
                          <a:rPr lang="en-US" altLang="zh-TW" i="1">
                            <a:latin typeface="Cambria Math" panose="02040503050406030204" pitchFamily="18" charset="0"/>
                          </a:rPr>
                        </m:ctrlPr>
                      </m:dPr>
                      <m:e>
                        <m:r>
                          <a:rPr lang="en-US" altLang="zh-TW" i="1">
                            <a:latin typeface="Cambria Math" panose="02040503050406030204" pitchFamily="18" charset="0"/>
                          </a:rPr>
                          <m:t>𝑑</m:t>
                        </m:r>
                        <m:r>
                          <a:rPr lang="en-US" altLang="zh-TW" i="1" baseline="-25000">
                            <a:latin typeface="Cambria Math" panose="02040503050406030204" pitchFamily="18" charset="0"/>
                          </a:rPr>
                          <m:t>1</m:t>
                        </m:r>
                      </m:e>
                    </m:d>
                    <m:r>
                      <a:rPr lang="en-US" altLang="zh-TW" i="1">
                        <a:latin typeface="Cambria Math" panose="02040503050406030204" pitchFamily="18" charset="0"/>
                      </a:rPr>
                      <m:t>−</m:t>
                    </m:r>
                    <m:r>
                      <a:rPr lang="en-US" altLang="zh-TW" i="1">
                        <a:latin typeface="Cambria Math" panose="02040503050406030204" pitchFamily="18" charset="0"/>
                      </a:rPr>
                      <m:t>𝐾𝑒</m:t>
                    </m:r>
                    <m:r>
                      <a:rPr lang="en-US" altLang="zh-TW" b="0" i="1" baseline="30000" smtClean="0">
                        <a:latin typeface="Cambria Math" panose="02040503050406030204" pitchFamily="18" charset="0"/>
                      </a:rPr>
                      <m:t>_</m:t>
                    </m:r>
                    <m:r>
                      <a:rPr lang="en-US" altLang="zh-TW" b="0" i="1" baseline="30000" smtClean="0">
                        <a:latin typeface="Cambria Math" panose="02040503050406030204" pitchFamily="18" charset="0"/>
                      </a:rPr>
                      <m:t>𝑟𝑇𝑁</m:t>
                    </m:r>
                    <m:r>
                      <a:rPr lang="en-US" altLang="zh-TW" i="1">
                        <a:latin typeface="Cambria Math" panose="02040503050406030204" pitchFamily="18" charset="0"/>
                      </a:rPr>
                      <m:t>(</m:t>
                    </m:r>
                    <m:r>
                      <a:rPr lang="en-US" altLang="zh-TW" i="1">
                        <a:latin typeface="Cambria Math" panose="02040503050406030204" pitchFamily="18" charset="0"/>
                      </a:rPr>
                      <m:t>𝑑</m:t>
                    </m:r>
                    <m:r>
                      <a:rPr lang="en-US" altLang="zh-TW" i="1" baseline="-25000">
                        <a:latin typeface="Cambria Math" panose="02040503050406030204" pitchFamily="18" charset="0"/>
                      </a:rPr>
                      <m:t>2</m:t>
                    </m:r>
                    <m:r>
                      <a:rPr lang="en-US" altLang="zh-TW" i="1">
                        <a:latin typeface="Cambria Math" panose="02040503050406030204" pitchFamily="18" charset="0"/>
                      </a:rPr>
                      <m:t>)</m:t>
                    </m:r>
                  </m:oMath>
                </a14:m>
                <a:r>
                  <a:rPr lang="en-US" altLang="zh-TW" dirty="0"/>
                  <a:t> ≈ S</a:t>
                </a:r>
                <a:r>
                  <a:rPr lang="en-US" altLang="zh-TW" baseline="-25000" dirty="0"/>
                  <a:t>0</a:t>
                </a:r>
                <a:r>
                  <a:rPr lang="en-US" altLang="zh-TW" dirty="0"/>
                  <a:t> x probability 1 – Discounted K x probability 2</a:t>
                </a:r>
              </a:p>
              <a:p>
                <a:endParaRPr lang="en-US" altLang="zh-TW" dirty="0"/>
              </a:p>
              <a:p>
                <a:r>
                  <a:rPr lang="en-US" altLang="zh-TW" dirty="0"/>
                  <a:t>Basic properties of the dynamics:</a:t>
                </a:r>
              </a:p>
              <a:p>
                <a:pPr lvl="1"/>
                <a:r>
                  <a:rPr lang="en-US" altLang="zh-TW" dirty="0"/>
                  <a:t>S</a:t>
                </a:r>
                <a:r>
                  <a:rPr lang="en-US" altLang="zh-TW" baseline="-25000" dirty="0"/>
                  <a:t>0</a:t>
                </a:r>
                <a:r>
                  <a:rPr lang="en-US" altLang="zh-TW" dirty="0"/>
                  <a:t>: up (very large) -&gt; 1. S</a:t>
                </a:r>
                <a:r>
                  <a:rPr lang="en-US" altLang="zh-TW" baseline="-25000" dirty="0"/>
                  <a:t>0</a:t>
                </a:r>
                <a:r>
                  <a:rPr lang="en-US" altLang="zh-TW" dirty="0"/>
                  <a:t> up; 2. probability up (close to 1) -&gt; c up, vice versa</a:t>
                </a:r>
              </a:p>
              <a:p>
                <a:pPr lvl="1"/>
                <a:r>
                  <a:rPr lang="el-GR" altLang="zh-TW" dirty="0"/>
                  <a:t>σ</a:t>
                </a:r>
                <a:r>
                  <a:rPr lang="en-US" altLang="zh-TW" dirty="0"/>
                  <a:t>: down (very small) -&gt; d</a:t>
                </a:r>
                <a:r>
                  <a:rPr lang="en-US" altLang="zh-TW" baseline="-25000" dirty="0"/>
                  <a:t>1</a:t>
                </a:r>
                <a:r>
                  <a:rPr lang="en-US" altLang="zh-TW" dirty="0"/>
                  <a:t> &amp; d</a:t>
                </a:r>
                <a:r>
                  <a:rPr lang="en-US" altLang="zh-TW" baseline="-25000" dirty="0"/>
                  <a:t>2</a:t>
                </a:r>
                <a:r>
                  <a:rPr lang="en-US" altLang="zh-TW" dirty="0"/>
                  <a:t> down -&gt; probability up (close to 1) -&gt; S</a:t>
                </a:r>
                <a:r>
                  <a:rPr lang="en-US" altLang="zh-TW" baseline="-25000" dirty="0"/>
                  <a:t>0</a:t>
                </a:r>
                <a:r>
                  <a:rPr lang="en-US" altLang="zh-TW" dirty="0"/>
                  <a:t> – </a:t>
                </a:r>
                <a:r>
                  <a:rPr lang="en-US" altLang="zh-TW" dirty="0" err="1"/>
                  <a:t>Ke</a:t>
                </a:r>
                <a:r>
                  <a:rPr lang="en-US" altLang="zh-TW" baseline="30000" dirty="0" err="1"/>
                  <a:t>-rT</a:t>
                </a:r>
                <a:r>
                  <a:rPr lang="en-US" altLang="zh-TW" dirty="0"/>
                  <a:t> </a:t>
                </a:r>
              </a:p>
              <a:p>
                <a:endParaRPr lang="en-US" altLang="zh-TW" dirty="0"/>
              </a:p>
              <a:p>
                <a:r>
                  <a:rPr lang="en-US" altLang="zh-TW" dirty="0"/>
                  <a:t>To be more precise, the Greek Letters are introduced.</a:t>
                </a:r>
                <a:endParaRPr lang="zh-TW" altLang="en-US" dirty="0"/>
              </a:p>
            </p:txBody>
          </p:sp>
        </mc:Choice>
        <mc:Fallback xmlns="">
          <p:sp>
            <p:nvSpPr>
              <p:cNvPr id="3" name="Content Placeholder 2">
                <a:extLst>
                  <a:ext uri="{FF2B5EF4-FFF2-40B4-BE49-F238E27FC236}">
                    <a16:creationId xmlns:a16="http://schemas.microsoft.com/office/drawing/2014/main" id="{80D996AF-8181-47BF-BB95-3B817F75EEF9}"/>
                  </a:ext>
                </a:extLst>
              </p:cNvPr>
              <p:cNvSpPr>
                <a:spLocks noGrp="1" noRot="1" noChangeAspect="1" noMove="1" noResize="1" noEditPoints="1" noAdjustHandles="1" noChangeArrowheads="1" noChangeShapeType="1" noTextEdit="1"/>
              </p:cNvSpPr>
              <p:nvPr>
                <p:ph idx="1"/>
              </p:nvPr>
            </p:nvSpPr>
            <p:spPr>
              <a:xfrm>
                <a:off x="677334" y="2160589"/>
                <a:ext cx="8894178" cy="3880773"/>
              </a:xfrm>
              <a:blipFill>
                <a:blip r:embed="rId3"/>
                <a:stretch>
                  <a:fillRect l="-137" t="-785"/>
                </a:stretch>
              </a:blipFill>
            </p:spPr>
            <p:txBody>
              <a:bodyPr/>
              <a:lstStyle/>
              <a:p>
                <a:r>
                  <a:rPr lang="zh-TW" altLang="en-US">
                    <a:noFill/>
                  </a:rPr>
                  <a:t> </a:t>
                </a:r>
              </a:p>
            </p:txBody>
          </p:sp>
        </mc:Fallback>
      </mc:AlternateContent>
      <p:sp>
        <p:nvSpPr>
          <p:cNvPr id="4" name="Slide Number Placeholder 3">
            <a:extLst>
              <a:ext uri="{FF2B5EF4-FFF2-40B4-BE49-F238E27FC236}">
                <a16:creationId xmlns:a16="http://schemas.microsoft.com/office/drawing/2014/main" id="{DE0498D5-47DF-4373-9092-BC3AB26A7CA0}"/>
              </a:ext>
            </a:extLst>
          </p:cNvPr>
          <p:cNvSpPr>
            <a:spLocks noGrp="1"/>
          </p:cNvSpPr>
          <p:nvPr>
            <p:ph type="sldNum" sz="quarter" idx="12"/>
          </p:nvPr>
        </p:nvSpPr>
        <p:spPr/>
        <p:txBody>
          <a:bodyPr/>
          <a:lstStyle/>
          <a:p>
            <a:fld id="{519954A3-9DFD-4C44-94BA-B95130A3BA1C}" type="slidenum">
              <a:rPr lang="en-US" smtClean="0"/>
              <a:t>13</a:t>
            </a:fld>
            <a:endParaRPr lang="en-US" dirty="0"/>
          </a:p>
        </p:txBody>
      </p:sp>
      <p:sp>
        <p:nvSpPr>
          <p:cNvPr id="5" name="Rectangle 4">
            <a:extLst>
              <a:ext uri="{FF2B5EF4-FFF2-40B4-BE49-F238E27FC236}">
                <a16:creationId xmlns:a16="http://schemas.microsoft.com/office/drawing/2014/main" id="{42C62769-9031-4319-B40C-DAC9C3AEEBF0}"/>
              </a:ext>
            </a:extLst>
          </p:cNvPr>
          <p:cNvSpPr/>
          <p:nvPr/>
        </p:nvSpPr>
        <p:spPr>
          <a:xfrm>
            <a:off x="1448790" y="2076201"/>
            <a:ext cx="914400" cy="47501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7" name="Rectangle 6">
            <a:extLst>
              <a:ext uri="{FF2B5EF4-FFF2-40B4-BE49-F238E27FC236}">
                <a16:creationId xmlns:a16="http://schemas.microsoft.com/office/drawing/2014/main" id="{8B97A831-6FB7-4663-80AB-B50D59A86579}"/>
              </a:ext>
            </a:extLst>
          </p:cNvPr>
          <p:cNvSpPr/>
          <p:nvPr/>
        </p:nvSpPr>
        <p:spPr>
          <a:xfrm>
            <a:off x="2491839" y="2076202"/>
            <a:ext cx="1177636" cy="475013"/>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Rectangle 5">
            <a:extLst>
              <a:ext uri="{FF2B5EF4-FFF2-40B4-BE49-F238E27FC236}">
                <a16:creationId xmlns:a16="http://schemas.microsoft.com/office/drawing/2014/main" id="{61C75AA6-5856-46FE-B3A7-0A6EFB29F94D}"/>
              </a:ext>
            </a:extLst>
          </p:cNvPr>
          <p:cNvSpPr/>
          <p:nvPr/>
        </p:nvSpPr>
        <p:spPr>
          <a:xfrm>
            <a:off x="1414381" y="1718357"/>
            <a:ext cx="983218" cy="369332"/>
          </a:xfrm>
          <a:prstGeom prst="rect">
            <a:avLst/>
          </a:prstGeom>
        </p:spPr>
        <p:txBody>
          <a:bodyPr wrap="none">
            <a:spAutoFit/>
          </a:bodyPr>
          <a:lstStyle/>
          <a:p>
            <a:r>
              <a:rPr lang="en-US" altLang="zh-TW">
                <a:solidFill>
                  <a:schemeClr val="accent5">
                    <a:lumMod val="75000"/>
                  </a:schemeClr>
                </a:solidFill>
              </a:rPr>
              <a:t>Receive</a:t>
            </a:r>
            <a:endParaRPr lang="zh-TW" altLang="en-US" dirty="0">
              <a:solidFill>
                <a:schemeClr val="accent5">
                  <a:lumMod val="75000"/>
                </a:schemeClr>
              </a:solidFill>
            </a:endParaRPr>
          </a:p>
        </p:txBody>
      </p:sp>
      <p:sp>
        <p:nvSpPr>
          <p:cNvPr id="9" name="Rectangle 8">
            <a:extLst>
              <a:ext uri="{FF2B5EF4-FFF2-40B4-BE49-F238E27FC236}">
                <a16:creationId xmlns:a16="http://schemas.microsoft.com/office/drawing/2014/main" id="{2CC25CA7-4240-494A-8C8D-AA3D5F9BB515}"/>
              </a:ext>
            </a:extLst>
          </p:cNvPr>
          <p:cNvSpPr/>
          <p:nvPr/>
        </p:nvSpPr>
        <p:spPr>
          <a:xfrm>
            <a:off x="2811801" y="1718357"/>
            <a:ext cx="537711" cy="369332"/>
          </a:xfrm>
          <a:prstGeom prst="rect">
            <a:avLst/>
          </a:prstGeom>
        </p:spPr>
        <p:txBody>
          <a:bodyPr wrap="none">
            <a:spAutoFit/>
          </a:bodyPr>
          <a:lstStyle/>
          <a:p>
            <a:r>
              <a:rPr lang="en-US" altLang="zh-TW" dirty="0">
                <a:solidFill>
                  <a:schemeClr val="accent1">
                    <a:lumMod val="50000"/>
                  </a:schemeClr>
                </a:solidFill>
              </a:rPr>
              <a:t>Pay</a:t>
            </a:r>
            <a:endParaRPr lang="zh-TW" altLang="en-US" dirty="0">
              <a:solidFill>
                <a:schemeClr val="accent1">
                  <a:lumMod val="50000"/>
                </a:schemeClr>
              </a:solidFill>
            </a:endParaRPr>
          </a:p>
        </p:txBody>
      </p:sp>
    </p:spTree>
    <p:extLst>
      <p:ext uri="{BB962C8B-B14F-4D97-AF65-F5344CB8AC3E}">
        <p14:creationId xmlns:p14="http://schemas.microsoft.com/office/powerpoint/2010/main" val="512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利用</a:t>
            </a:r>
            <a:r>
              <a:rPr lang="en-US" altLang="zh-TW" dirty="0"/>
              <a:t>Bi-section</a:t>
            </a:r>
            <a:r>
              <a:rPr lang="zh-TW" altLang="en-US" dirty="0"/>
              <a:t>求解</a:t>
            </a:r>
            <a:r>
              <a:rPr lang="en-US" altLang="zh-TW" dirty="0"/>
              <a:t>volatility</a:t>
            </a:r>
            <a:endParaRPr lang="zh-TW" altLang="en-US" dirty="0"/>
          </a:p>
        </p:txBody>
      </p:sp>
      <p:sp>
        <p:nvSpPr>
          <p:cNvPr id="3" name="內容版面配置區 2"/>
          <p:cNvSpPr>
            <a:spLocks noGrp="1"/>
          </p:cNvSpPr>
          <p:nvPr>
            <p:ph idx="1"/>
          </p:nvPr>
        </p:nvSpPr>
        <p:spPr/>
        <p:txBody>
          <a:bodyPr/>
          <a:lstStyle/>
          <a:p>
            <a:r>
              <a:rPr lang="zh-TW" altLang="en-US" dirty="0"/>
              <a:t>選擇權定價是以</a:t>
            </a:r>
            <a:r>
              <a:rPr lang="en-US" altLang="zh-TW" dirty="0"/>
              <a:t>S</a:t>
            </a:r>
            <a:r>
              <a:rPr lang="en-US" altLang="zh-TW" baseline="-25000" dirty="0"/>
              <a:t>0</a:t>
            </a:r>
            <a:r>
              <a:rPr lang="zh-TW" altLang="en-US" dirty="0"/>
              <a:t>、</a:t>
            </a:r>
            <a:r>
              <a:rPr lang="en-US" altLang="zh-TW" dirty="0"/>
              <a:t>K</a:t>
            </a:r>
            <a:r>
              <a:rPr lang="zh-TW" altLang="en-US" dirty="0"/>
              <a:t>、</a:t>
            </a:r>
            <a:r>
              <a:rPr lang="en-US" altLang="zh-TW" dirty="0"/>
              <a:t>r</a:t>
            </a:r>
            <a:r>
              <a:rPr lang="zh-TW" altLang="en-US" dirty="0"/>
              <a:t>、</a:t>
            </a:r>
            <a:r>
              <a:rPr lang="en-US" altLang="zh-TW" dirty="0"/>
              <a:t>T</a:t>
            </a:r>
            <a:r>
              <a:rPr lang="zh-TW" altLang="en-US" dirty="0"/>
              <a:t>、</a:t>
            </a:r>
            <a:r>
              <a:rPr lang="en-US" altLang="zh-TW" dirty="0"/>
              <a:t>volatility</a:t>
            </a:r>
            <a:r>
              <a:rPr lang="zh-TW" altLang="en-US" dirty="0"/>
              <a:t>來計算</a:t>
            </a:r>
            <a:r>
              <a:rPr lang="en-US" altLang="zh-TW" dirty="0"/>
              <a:t>call </a:t>
            </a:r>
            <a:r>
              <a:rPr lang="zh-TW" altLang="en-US" dirty="0"/>
              <a:t>或 </a:t>
            </a:r>
            <a:r>
              <a:rPr lang="en-US" altLang="zh-TW" dirty="0"/>
              <a:t>put</a:t>
            </a:r>
            <a:r>
              <a:rPr lang="zh-TW" altLang="en-US" dirty="0"/>
              <a:t>的價格</a:t>
            </a:r>
            <a:endParaRPr lang="en-US" altLang="zh-TW" dirty="0"/>
          </a:p>
          <a:p>
            <a:pPr lvl="1"/>
            <a:r>
              <a:rPr lang="zh-TW" altLang="en-US" dirty="0"/>
              <a:t>其中</a:t>
            </a:r>
            <a:r>
              <a:rPr lang="en-US" altLang="zh-TW" dirty="0"/>
              <a:t>S</a:t>
            </a:r>
            <a:r>
              <a:rPr lang="en-US" altLang="zh-TW" baseline="-25000" dirty="0"/>
              <a:t>0</a:t>
            </a:r>
            <a:r>
              <a:rPr lang="zh-TW" altLang="en-US" dirty="0"/>
              <a:t>、</a:t>
            </a:r>
            <a:r>
              <a:rPr lang="en-US" altLang="zh-TW" dirty="0"/>
              <a:t>K</a:t>
            </a:r>
            <a:r>
              <a:rPr lang="zh-TW" altLang="en-US" dirty="0"/>
              <a:t>、</a:t>
            </a:r>
            <a:r>
              <a:rPr lang="en-US" altLang="zh-TW" dirty="0"/>
              <a:t>r</a:t>
            </a:r>
            <a:r>
              <a:rPr lang="zh-TW" altLang="en-US" dirty="0"/>
              <a:t>、</a:t>
            </a:r>
            <a:r>
              <a:rPr lang="en-US" altLang="zh-TW" dirty="0"/>
              <a:t>T</a:t>
            </a:r>
            <a:r>
              <a:rPr lang="zh-TW" altLang="en-US" dirty="0"/>
              <a:t>都可以從合約與當時的市場狀況中得知</a:t>
            </a:r>
            <a:endParaRPr lang="en-US" altLang="zh-TW" dirty="0"/>
          </a:p>
          <a:p>
            <a:pPr lvl="1"/>
            <a:r>
              <a:rPr lang="en-US" altLang="zh-TW" dirty="0"/>
              <a:t>Volatility</a:t>
            </a:r>
            <a:r>
              <a:rPr lang="zh-TW" altLang="en-US" dirty="0"/>
              <a:t>需要估測，可利用歷史波動率及統計來協助</a:t>
            </a:r>
            <a:endParaRPr lang="en-US" altLang="zh-TW" dirty="0"/>
          </a:p>
          <a:p>
            <a:r>
              <a:rPr lang="zh-TW" altLang="en-US" dirty="0"/>
              <a:t>改輸入</a:t>
            </a:r>
            <a:r>
              <a:rPr lang="en-US" altLang="zh-TW" dirty="0"/>
              <a:t>S</a:t>
            </a:r>
            <a:r>
              <a:rPr lang="en-US" altLang="zh-TW" baseline="-25000" dirty="0"/>
              <a:t>0</a:t>
            </a:r>
            <a:r>
              <a:rPr lang="zh-TW" altLang="en-US" dirty="0"/>
              <a:t>、</a:t>
            </a:r>
            <a:r>
              <a:rPr lang="en-US" altLang="zh-TW" dirty="0"/>
              <a:t>K</a:t>
            </a:r>
            <a:r>
              <a:rPr lang="zh-TW" altLang="en-US" dirty="0"/>
              <a:t>、</a:t>
            </a:r>
            <a:r>
              <a:rPr lang="en-US" altLang="zh-TW" dirty="0"/>
              <a:t>r</a:t>
            </a:r>
            <a:r>
              <a:rPr lang="zh-TW" altLang="en-US" dirty="0"/>
              <a:t>、</a:t>
            </a:r>
            <a:r>
              <a:rPr lang="en-US" altLang="zh-TW" dirty="0"/>
              <a:t>T</a:t>
            </a:r>
            <a:r>
              <a:rPr lang="zh-TW" altLang="en-US" dirty="0"/>
              <a:t>、當時</a:t>
            </a:r>
            <a:r>
              <a:rPr lang="en-US" altLang="zh-TW" dirty="0"/>
              <a:t>call price</a:t>
            </a:r>
            <a:r>
              <a:rPr lang="zh-TW" altLang="en-US" dirty="0"/>
              <a:t>的成交價格，計算</a:t>
            </a:r>
            <a:r>
              <a:rPr lang="en-US" altLang="zh-TW" dirty="0"/>
              <a:t>volatility</a:t>
            </a:r>
          </a:p>
          <a:p>
            <a:pPr lvl="1"/>
            <a:r>
              <a:rPr lang="zh-TW" altLang="en-US" dirty="0"/>
              <a:t>這個問題可改成找最適</a:t>
            </a:r>
            <a:r>
              <a:rPr lang="en-US" altLang="zh-TW" dirty="0" err="1"/>
              <a:t>vol</a:t>
            </a:r>
            <a:r>
              <a:rPr lang="zh-TW" altLang="en-US" dirty="0"/>
              <a:t>使</a:t>
            </a:r>
            <a:r>
              <a:rPr lang="en-US" altLang="zh-TW" dirty="0"/>
              <a:t> </a:t>
            </a:r>
            <a:r>
              <a:rPr lang="en-US" altLang="zh-TW" dirty="0" err="1"/>
              <a:t>bls</a:t>
            </a:r>
            <a:r>
              <a:rPr lang="en-US" altLang="zh-TW" dirty="0"/>
              <a:t>(S</a:t>
            </a:r>
            <a:r>
              <a:rPr lang="en-US" altLang="zh-TW" baseline="-25000" dirty="0"/>
              <a:t>0</a:t>
            </a:r>
            <a:r>
              <a:rPr lang="en-US" altLang="zh-TW" dirty="0"/>
              <a:t>,K,r,T ,</a:t>
            </a:r>
            <a:r>
              <a:rPr lang="en-US" altLang="zh-TW" dirty="0" err="1"/>
              <a:t>vol</a:t>
            </a:r>
            <a:r>
              <a:rPr lang="en-US" altLang="zh-TW" dirty="0"/>
              <a:t>) </a:t>
            </a:r>
            <a:r>
              <a:rPr lang="zh-TW" altLang="en-US" dirty="0"/>
              <a:t>近似於</a:t>
            </a:r>
            <a:r>
              <a:rPr lang="en-US" altLang="zh-TW" dirty="0"/>
              <a:t> call </a:t>
            </a:r>
            <a:r>
              <a:rPr lang="zh-TW" altLang="en-US" dirty="0"/>
              <a:t>的問題</a:t>
            </a:r>
            <a:endParaRPr lang="en-US" altLang="zh-TW" dirty="0"/>
          </a:p>
          <a:p>
            <a:pPr lvl="1"/>
            <a:r>
              <a:rPr lang="zh-TW" altLang="en-US" dirty="0"/>
              <a:t>因其他參數都為固定參數，故以</a:t>
            </a:r>
            <a:r>
              <a:rPr lang="en-US" altLang="zh-TW" dirty="0"/>
              <a:t>f(</a:t>
            </a:r>
            <a:r>
              <a:rPr lang="en-US" altLang="zh-TW" dirty="0" err="1"/>
              <a:t>vol</a:t>
            </a:r>
            <a:r>
              <a:rPr lang="en-US" altLang="zh-TW" dirty="0"/>
              <a:t>)</a:t>
            </a:r>
            <a:r>
              <a:rPr lang="zh-TW" altLang="en-US" dirty="0"/>
              <a:t>代替</a:t>
            </a:r>
            <a:r>
              <a:rPr lang="en-US" altLang="zh-TW" dirty="0" err="1"/>
              <a:t>bls</a:t>
            </a:r>
            <a:r>
              <a:rPr lang="en-US" altLang="zh-TW" dirty="0"/>
              <a:t>(S</a:t>
            </a:r>
            <a:r>
              <a:rPr lang="en-US" altLang="zh-TW" baseline="-25000" dirty="0"/>
              <a:t>0</a:t>
            </a:r>
            <a:r>
              <a:rPr lang="en-US" altLang="zh-TW" dirty="0"/>
              <a:t>,K,r,T ,</a:t>
            </a:r>
            <a:r>
              <a:rPr lang="en-US" altLang="zh-TW" dirty="0" err="1"/>
              <a:t>vol</a:t>
            </a:r>
            <a:r>
              <a:rPr lang="en-US" altLang="zh-TW" dirty="0"/>
              <a:t>) – call</a:t>
            </a:r>
            <a:r>
              <a:rPr lang="zh-TW" altLang="en-US" dirty="0"/>
              <a:t>，找出最適</a:t>
            </a:r>
            <a:r>
              <a:rPr lang="en-US" altLang="zh-TW" dirty="0" err="1"/>
              <a:t>vol</a:t>
            </a:r>
            <a:r>
              <a:rPr lang="zh-TW" altLang="en-US" dirty="0"/>
              <a:t>使</a:t>
            </a:r>
            <a:r>
              <a:rPr lang="en-US" altLang="zh-TW" dirty="0"/>
              <a:t>f(</a:t>
            </a:r>
            <a:r>
              <a:rPr lang="en-US" altLang="zh-TW" dirty="0" err="1"/>
              <a:t>vol</a:t>
            </a:r>
            <a:r>
              <a:rPr lang="en-US" altLang="zh-TW" dirty="0"/>
              <a:t>)</a:t>
            </a:r>
            <a:r>
              <a:rPr lang="zh-TW" altLang="en-US" dirty="0"/>
              <a:t>近似於</a:t>
            </a:r>
            <a:r>
              <a:rPr lang="en-US" altLang="zh-TW" dirty="0"/>
              <a:t>0</a:t>
            </a:r>
          </a:p>
          <a:p>
            <a:pPr lvl="1"/>
            <a:r>
              <a:rPr lang="zh-TW" altLang="en-US" dirty="0"/>
              <a:t>假設波動率是</a:t>
            </a:r>
            <a:r>
              <a:rPr lang="en-US" altLang="zh-TW" dirty="0"/>
              <a:t>0~1</a:t>
            </a:r>
            <a:r>
              <a:rPr lang="zh-TW" altLang="en-US" dirty="0"/>
              <a:t>中間的數字</a:t>
            </a:r>
            <a:endParaRPr lang="en-US" altLang="zh-TW" dirty="0"/>
          </a:p>
          <a:p>
            <a:pPr lvl="1"/>
            <a:r>
              <a:rPr lang="zh-TW" altLang="en-US" dirty="0"/>
              <a:t>計算</a:t>
            </a:r>
            <a:r>
              <a:rPr lang="en-US" altLang="zh-TW" dirty="0"/>
              <a:t>f(0.5)</a:t>
            </a:r>
            <a:r>
              <a:rPr lang="zh-TW" altLang="en-US" dirty="0"/>
              <a:t>，若</a:t>
            </a:r>
            <a:r>
              <a:rPr lang="en-US" altLang="zh-TW" dirty="0"/>
              <a:t>f(0)*f(0.5) &lt;  0</a:t>
            </a:r>
            <a:r>
              <a:rPr lang="zh-TW" altLang="en-US" dirty="0"/>
              <a:t>改找</a:t>
            </a:r>
            <a:r>
              <a:rPr lang="en-US" altLang="zh-TW" dirty="0"/>
              <a:t>0~0.5</a:t>
            </a:r>
            <a:r>
              <a:rPr lang="zh-TW" altLang="en-US" dirty="0"/>
              <a:t>間，反之則為</a:t>
            </a:r>
            <a:r>
              <a:rPr lang="en-US" altLang="zh-TW" dirty="0"/>
              <a:t>0.5~1</a:t>
            </a:r>
            <a:r>
              <a:rPr lang="zh-TW" altLang="en-US" dirty="0"/>
              <a:t>間</a:t>
            </a:r>
            <a:endParaRPr lang="en-US" altLang="zh-TW" dirty="0"/>
          </a:p>
          <a:p>
            <a:pPr lvl="1"/>
            <a:r>
              <a:rPr lang="zh-TW" altLang="en-US" dirty="0"/>
              <a:t>重覆上式持續對半縮減搜尋空間</a:t>
            </a:r>
          </a:p>
        </p:txBody>
      </p:sp>
      <p:sp>
        <p:nvSpPr>
          <p:cNvPr id="4" name="投影片編號版面配置區 3"/>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320900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Bi-section</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19954A3-9DFD-4C44-94BA-B95130A3BA1C}" type="slidenum">
              <a:rPr lang="en-US" smtClean="0"/>
              <a:t>15</a:t>
            </a:fld>
            <a:endParaRPr lang="en-US" dirty="0"/>
          </a:p>
        </p:txBody>
      </p:sp>
      <p:pic>
        <p:nvPicPr>
          <p:cNvPr id="1026" name="Picture 2" descr="http://3.bp.blogspot.com/-PeikQj3RtVE/T_sHy7MmnGI/AAAAAAAAAAU/xq5MfC8GpdY/s1600/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5" y="2733394"/>
            <a:ext cx="59055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45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2DF0-A15E-4D87-B839-21EDC8661542}"/>
              </a:ext>
            </a:extLst>
          </p:cNvPr>
          <p:cNvSpPr>
            <a:spLocks noGrp="1"/>
          </p:cNvSpPr>
          <p:nvPr>
            <p:ph type="title"/>
          </p:nvPr>
        </p:nvSpPr>
        <p:spPr/>
        <p:txBody>
          <a:bodyPr/>
          <a:lstStyle/>
          <a:p>
            <a:r>
              <a:rPr lang="en-US" altLang="zh-TW" dirty="0"/>
              <a:t>The Greek Letters (Overview)</a:t>
            </a:r>
            <a:endParaRPr lang="zh-TW" altLang="en-US" dirty="0"/>
          </a:p>
        </p:txBody>
      </p:sp>
      <p:sp>
        <p:nvSpPr>
          <p:cNvPr id="3" name="Content Placeholder 2">
            <a:extLst>
              <a:ext uri="{FF2B5EF4-FFF2-40B4-BE49-F238E27FC236}">
                <a16:creationId xmlns:a16="http://schemas.microsoft.com/office/drawing/2014/main" id="{87FADA30-64A4-436B-BF86-CE7B3AD6E8C0}"/>
              </a:ext>
            </a:extLst>
          </p:cNvPr>
          <p:cNvSpPr>
            <a:spLocks noGrp="1"/>
          </p:cNvSpPr>
          <p:nvPr>
            <p:ph idx="1"/>
          </p:nvPr>
        </p:nvSpPr>
        <p:spPr/>
        <p:txBody>
          <a:bodyPr/>
          <a:lstStyle/>
          <a:p>
            <a:r>
              <a:rPr lang="en-US" altLang="zh-TW" dirty="0"/>
              <a:t>"</a:t>
            </a:r>
            <a:r>
              <a:rPr lang="en-US" altLang="zh-TW" b="1" dirty="0"/>
              <a:t>The Greeks</a:t>
            </a:r>
            <a:r>
              <a:rPr lang="en-US" altLang="zh-TW" dirty="0"/>
              <a:t>" measure the </a:t>
            </a:r>
            <a:r>
              <a:rPr lang="en-US" altLang="zh-TW" b="1" dirty="0"/>
              <a:t>sensitivity </a:t>
            </a:r>
            <a:r>
              <a:rPr lang="en-US" altLang="zh-TW" dirty="0"/>
              <a:t>of the value of an option to the changes in parameter value while holding the other parameters fixed.</a:t>
            </a:r>
          </a:p>
          <a:p>
            <a:endParaRPr lang="zh-TW" altLang="en-US" dirty="0"/>
          </a:p>
        </p:txBody>
      </p:sp>
      <p:sp>
        <p:nvSpPr>
          <p:cNvPr id="4" name="Slide Number Placeholder 3">
            <a:extLst>
              <a:ext uri="{FF2B5EF4-FFF2-40B4-BE49-F238E27FC236}">
                <a16:creationId xmlns:a16="http://schemas.microsoft.com/office/drawing/2014/main" id="{1183237C-CF2F-4915-B1BA-2CCB16C5C0F4}"/>
              </a:ext>
            </a:extLst>
          </p:cNvPr>
          <p:cNvSpPr>
            <a:spLocks noGrp="1"/>
          </p:cNvSpPr>
          <p:nvPr>
            <p:ph type="sldNum" sz="quarter" idx="12"/>
          </p:nvPr>
        </p:nvSpPr>
        <p:spPr/>
        <p:txBody>
          <a:bodyPr/>
          <a:lstStyle/>
          <a:p>
            <a:fld id="{519954A3-9DFD-4C44-94BA-B95130A3BA1C}" type="slidenum">
              <a:rPr lang="en-US" smtClean="0"/>
              <a:t>16</a:t>
            </a:fld>
            <a:endParaRPr lang="en-US" dirty="0"/>
          </a:p>
        </p:txBody>
      </p:sp>
      <p:pic>
        <p:nvPicPr>
          <p:cNvPr id="5" name="圖片 18">
            <a:extLst>
              <a:ext uri="{FF2B5EF4-FFF2-40B4-BE49-F238E27FC236}">
                <a16:creationId xmlns:a16="http://schemas.microsoft.com/office/drawing/2014/main" id="{03F5803E-7584-4608-B4B2-4CF8DD4DE074}"/>
              </a:ext>
            </a:extLst>
          </p:cNvPr>
          <p:cNvPicPr>
            <a:picLocks noChangeAspect="1"/>
          </p:cNvPicPr>
          <p:nvPr/>
        </p:nvPicPr>
        <p:blipFill>
          <a:blip r:embed="rId3"/>
          <a:stretch>
            <a:fillRect/>
          </a:stretch>
        </p:blipFill>
        <p:spPr>
          <a:xfrm>
            <a:off x="1946718" y="2833878"/>
            <a:ext cx="6057900" cy="2628900"/>
          </a:xfrm>
          <a:prstGeom prst="rect">
            <a:avLst/>
          </a:prstGeom>
        </p:spPr>
      </p:pic>
      <p:sp>
        <p:nvSpPr>
          <p:cNvPr id="6" name="文字方塊 19">
            <a:extLst>
              <a:ext uri="{FF2B5EF4-FFF2-40B4-BE49-F238E27FC236}">
                <a16:creationId xmlns:a16="http://schemas.microsoft.com/office/drawing/2014/main" id="{9F52E361-10EF-498C-9EDF-B84C34524BFB}"/>
              </a:ext>
            </a:extLst>
          </p:cNvPr>
          <p:cNvSpPr txBox="1"/>
          <p:nvPr/>
        </p:nvSpPr>
        <p:spPr>
          <a:xfrm>
            <a:off x="1688592" y="5508301"/>
            <a:ext cx="6827520" cy="523220"/>
          </a:xfrm>
          <a:prstGeom prst="rect">
            <a:avLst/>
          </a:prstGeom>
          <a:noFill/>
        </p:spPr>
        <p:txBody>
          <a:bodyPr wrap="square" rtlCol="0">
            <a:spAutoFit/>
          </a:bodyPr>
          <a:lstStyle/>
          <a:p>
            <a:r>
              <a:rPr lang="en-US" altLang="zh-TW" sz="1400" dirty="0"/>
              <a:t>Note</a:t>
            </a:r>
            <a:r>
              <a:rPr lang="zh-TW" altLang="en-US" sz="1400" dirty="0"/>
              <a:t> </a:t>
            </a:r>
            <a:r>
              <a:rPr lang="en-US" altLang="zh-TW" sz="1400" dirty="0"/>
              <a:t>1: T-t here means the period from today to the expiration date, </a:t>
            </a:r>
            <a:r>
              <a:rPr lang="en-US" altLang="zh-TW" sz="1400" dirty="0" err="1"/>
              <a:t>ie</a:t>
            </a:r>
            <a:r>
              <a:rPr lang="en-US" altLang="zh-TW" sz="1400" dirty="0"/>
              <a:t>. the T of BS formula on slide 5; where S is S</a:t>
            </a:r>
            <a:r>
              <a:rPr lang="en-US" altLang="zh-TW" sz="1400" baseline="-25000" dirty="0"/>
              <a:t>0</a:t>
            </a:r>
            <a:r>
              <a:rPr lang="en-US" altLang="zh-TW" sz="1400" dirty="0"/>
              <a:t> on slide 5</a:t>
            </a:r>
          </a:p>
        </p:txBody>
      </p:sp>
    </p:spTree>
    <p:extLst>
      <p:ext uri="{BB962C8B-B14F-4D97-AF65-F5344CB8AC3E}">
        <p14:creationId xmlns:p14="http://schemas.microsoft.com/office/powerpoint/2010/main" val="95370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a:t>The Greeks (Delta)</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508167"/>
            <a:ext cx="8596668" cy="4533196"/>
          </a:xfrm>
        </p:spPr>
        <p:txBody>
          <a:bodyPr/>
          <a:lstStyle/>
          <a:p>
            <a:r>
              <a:rPr lang="en-US" altLang="zh-TW" b="1" dirty="0"/>
              <a:t>Delta</a:t>
            </a:r>
            <a:r>
              <a:rPr lang="en-US" altLang="zh-TW" dirty="0"/>
              <a:t>: the sensitivity of the </a:t>
            </a:r>
            <a:r>
              <a:rPr lang="en-US" altLang="zh-TW" i="1" dirty="0"/>
              <a:t>option price</a:t>
            </a:r>
            <a:r>
              <a:rPr lang="en-US" altLang="zh-TW" dirty="0"/>
              <a:t> to a </a:t>
            </a:r>
            <a:r>
              <a:rPr lang="en-US" altLang="zh-TW" i="1" dirty="0"/>
              <a:t>change in the price of the underlying security</a:t>
            </a:r>
            <a:r>
              <a:rPr lang="en-US" altLang="zh-TW" dirty="0"/>
              <a:t>.</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17</a:t>
            </a:fld>
            <a:endParaRPr lang="en-US" dirty="0"/>
          </a:p>
        </p:txBody>
      </p:sp>
      <p:grpSp>
        <p:nvGrpSpPr>
          <p:cNvPr id="13" name="Group 12">
            <a:extLst>
              <a:ext uri="{FF2B5EF4-FFF2-40B4-BE49-F238E27FC236}">
                <a16:creationId xmlns:a16="http://schemas.microsoft.com/office/drawing/2014/main" id="{FA704580-9331-4D15-AB1C-63E5362CCEC9}"/>
              </a:ext>
            </a:extLst>
          </p:cNvPr>
          <p:cNvGrpSpPr/>
          <p:nvPr/>
        </p:nvGrpSpPr>
        <p:grpSpPr>
          <a:xfrm>
            <a:off x="3907910" y="2423820"/>
            <a:ext cx="5066805" cy="3800104"/>
            <a:chOff x="3907910" y="2423820"/>
            <a:chExt cx="5066805" cy="3800104"/>
          </a:xfrm>
        </p:grpSpPr>
        <p:pic>
          <p:nvPicPr>
            <p:cNvPr id="1030" name="Picture 6" descr="Fundamentals of Futures and Options Markets, 5 th Edition, Copyright © John  C. Hull The Greek Letters Chapter ppt download">
              <a:extLst>
                <a:ext uri="{FF2B5EF4-FFF2-40B4-BE49-F238E27FC236}">
                  <a16:creationId xmlns:a16="http://schemas.microsoft.com/office/drawing/2014/main" id="{89EFA5B7-6F22-42BA-A2CC-E112BAA92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910" y="2423820"/>
              <a:ext cx="5066805" cy="3800104"/>
            </a:xfrm>
            <a:prstGeom prst="rect">
              <a:avLst/>
            </a:prstGeom>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F654FD7E-66E7-40E8-9AA5-B46176D32F0A}"/>
                </a:ext>
              </a:extLst>
            </p:cNvPr>
            <p:cNvCxnSpPr>
              <a:cxnSpLocks/>
            </p:cNvCxnSpPr>
            <p:nvPr/>
          </p:nvCxnSpPr>
          <p:spPr>
            <a:xfrm>
              <a:off x="6441312" y="2897580"/>
              <a:ext cx="1681410"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 name="Group 10">
            <a:extLst>
              <a:ext uri="{FF2B5EF4-FFF2-40B4-BE49-F238E27FC236}">
                <a16:creationId xmlns:a16="http://schemas.microsoft.com/office/drawing/2014/main" id="{C1846561-B089-441B-934E-F23AF998A3A0}"/>
              </a:ext>
            </a:extLst>
          </p:cNvPr>
          <p:cNvGrpSpPr/>
          <p:nvPr/>
        </p:nvGrpSpPr>
        <p:grpSpPr>
          <a:xfrm>
            <a:off x="137330" y="2256642"/>
            <a:ext cx="3249337" cy="2187887"/>
            <a:chOff x="137330" y="2256642"/>
            <a:chExt cx="3249337" cy="2187887"/>
          </a:xfrm>
        </p:grpSpPr>
        <p:pic>
          <p:nvPicPr>
            <p:cNvPr id="1026" name="Picture 2" descr="What Every Option Trader Should Know About Delta - MartinKronicle">
              <a:extLst>
                <a:ext uri="{FF2B5EF4-FFF2-40B4-BE49-F238E27FC236}">
                  <a16:creationId xmlns:a16="http://schemas.microsoft.com/office/drawing/2014/main" id="{86ED000E-73F5-4EB9-BB6D-B80A9CB50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30" y="2256642"/>
              <a:ext cx="3249337" cy="218788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D4D7B7C-A63F-41D3-9CEE-09B97FB68AD7}"/>
                </a:ext>
              </a:extLst>
            </p:cNvPr>
            <p:cNvCxnSpPr>
              <a:cxnSpLocks/>
            </p:cNvCxnSpPr>
            <p:nvPr/>
          </p:nvCxnSpPr>
          <p:spPr>
            <a:xfrm>
              <a:off x="1059813" y="4359426"/>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 name="Group 9">
            <a:extLst>
              <a:ext uri="{FF2B5EF4-FFF2-40B4-BE49-F238E27FC236}">
                <a16:creationId xmlns:a16="http://schemas.microsoft.com/office/drawing/2014/main" id="{EDF00BBF-EDEA-4DCA-A48D-E52C2204F5EC}"/>
              </a:ext>
            </a:extLst>
          </p:cNvPr>
          <p:cNvGrpSpPr/>
          <p:nvPr/>
        </p:nvGrpSpPr>
        <p:grpSpPr>
          <a:xfrm>
            <a:off x="772534" y="4601951"/>
            <a:ext cx="3040176" cy="2187887"/>
            <a:chOff x="772534" y="4601951"/>
            <a:chExt cx="3040176" cy="2187887"/>
          </a:xfrm>
        </p:grpSpPr>
        <p:pic>
          <p:nvPicPr>
            <p:cNvPr id="1028" name="Picture 4" descr="Option Greeks - Delta | Brilliant Math &amp; Science Wiki">
              <a:extLst>
                <a:ext uri="{FF2B5EF4-FFF2-40B4-BE49-F238E27FC236}">
                  <a16:creationId xmlns:a16="http://schemas.microsoft.com/office/drawing/2014/main" id="{3EB2C108-F275-4791-BC5F-DD6FB1D6A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34" y="4601951"/>
              <a:ext cx="3040176" cy="2187887"/>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77A8BC60-2187-41CC-BD04-CDB8EFF9B1CF}"/>
                </a:ext>
              </a:extLst>
            </p:cNvPr>
            <p:cNvCxnSpPr>
              <a:cxnSpLocks/>
            </p:cNvCxnSpPr>
            <p:nvPr/>
          </p:nvCxnSpPr>
          <p:spPr>
            <a:xfrm>
              <a:off x="1734726" y="6720636"/>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66987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5145-B8AD-49BE-B677-E4F09B04FE2F}"/>
              </a:ext>
            </a:extLst>
          </p:cNvPr>
          <p:cNvSpPr>
            <a:spLocks noGrp="1"/>
          </p:cNvSpPr>
          <p:nvPr>
            <p:ph type="title"/>
          </p:nvPr>
        </p:nvSpPr>
        <p:spPr/>
        <p:txBody>
          <a:bodyPr/>
          <a:lstStyle/>
          <a:p>
            <a:r>
              <a:rPr lang="en-US" altLang="zh-TW" dirty="0"/>
              <a:t>Applications: Delta-Hedging</a:t>
            </a:r>
            <a:endParaRPr lang="zh-TW" altLang="en-US" dirty="0"/>
          </a:p>
        </p:txBody>
      </p:sp>
      <p:sp>
        <p:nvSpPr>
          <p:cNvPr id="3" name="Content Placeholder 2">
            <a:extLst>
              <a:ext uri="{FF2B5EF4-FFF2-40B4-BE49-F238E27FC236}">
                <a16:creationId xmlns:a16="http://schemas.microsoft.com/office/drawing/2014/main" id="{AFED443E-8F5A-4D81-9D3B-A2B28268E594}"/>
              </a:ext>
            </a:extLst>
          </p:cNvPr>
          <p:cNvSpPr>
            <a:spLocks noGrp="1"/>
          </p:cNvSpPr>
          <p:nvPr>
            <p:ph idx="1"/>
          </p:nvPr>
        </p:nvSpPr>
        <p:spPr/>
        <p:txBody>
          <a:bodyPr/>
          <a:lstStyle/>
          <a:p>
            <a:r>
              <a:rPr lang="en-US" altLang="zh-TW" dirty="0"/>
              <a:t>The idea of </a:t>
            </a:r>
            <a:r>
              <a:rPr lang="en-US" altLang="zh-TW" b="1" dirty="0"/>
              <a:t>Delta-Hedging</a:t>
            </a:r>
            <a:r>
              <a:rPr lang="en-US" altLang="zh-TW" dirty="0"/>
              <a:t>:</a:t>
            </a:r>
          </a:p>
          <a:p>
            <a:endParaRPr lang="en-US" altLang="zh-TW" dirty="0"/>
          </a:p>
          <a:p>
            <a:endParaRPr lang="en-US" altLang="zh-TW" dirty="0"/>
          </a:p>
          <a:p>
            <a:endParaRPr lang="en-US" altLang="zh-TW" dirty="0"/>
          </a:p>
          <a:p>
            <a:r>
              <a:rPr lang="en-US" altLang="zh-TW" dirty="0"/>
              <a:t>Note: it is impractical to hedge continuously; instead, we hedge periodically. Periodic or discrete hedging but results with some replication error.</a:t>
            </a:r>
            <a:endParaRPr lang="zh-TW" altLang="en-US" dirty="0"/>
          </a:p>
        </p:txBody>
      </p:sp>
      <p:sp>
        <p:nvSpPr>
          <p:cNvPr id="4" name="Slide Number Placeholder 3">
            <a:extLst>
              <a:ext uri="{FF2B5EF4-FFF2-40B4-BE49-F238E27FC236}">
                <a16:creationId xmlns:a16="http://schemas.microsoft.com/office/drawing/2014/main" id="{DB01F956-43FE-481B-9CF4-A2E9ABE548BC}"/>
              </a:ext>
            </a:extLst>
          </p:cNvPr>
          <p:cNvSpPr>
            <a:spLocks noGrp="1"/>
          </p:cNvSpPr>
          <p:nvPr>
            <p:ph type="sldNum" sz="quarter" idx="12"/>
          </p:nvPr>
        </p:nvSpPr>
        <p:spPr/>
        <p:txBody>
          <a:bodyPr/>
          <a:lstStyle/>
          <a:p>
            <a:fld id="{519954A3-9DFD-4C44-94BA-B95130A3BA1C}" type="slidenum">
              <a:rPr lang="en-US" smtClean="0"/>
              <a:t>18</a:t>
            </a:fld>
            <a:endParaRPr lang="en-US" dirty="0"/>
          </a:p>
        </p:txBody>
      </p:sp>
      <p:sp>
        <p:nvSpPr>
          <p:cNvPr id="5" name="Rectangle 4">
            <a:extLst>
              <a:ext uri="{FF2B5EF4-FFF2-40B4-BE49-F238E27FC236}">
                <a16:creationId xmlns:a16="http://schemas.microsoft.com/office/drawing/2014/main" id="{6F391CE3-2E9A-4C73-883F-3AC599D9108D}"/>
              </a:ext>
            </a:extLst>
          </p:cNvPr>
          <p:cNvSpPr/>
          <p:nvPr/>
        </p:nvSpPr>
        <p:spPr>
          <a:xfrm>
            <a:off x="2608140" y="3059668"/>
            <a:ext cx="171072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TW" dirty="0"/>
              <a:t>option + stock </a:t>
            </a:r>
            <a:endParaRPr lang="zh-TW" altLang="en-US" dirty="0"/>
          </a:p>
        </p:txBody>
      </p:sp>
      <p:sp>
        <p:nvSpPr>
          <p:cNvPr id="6" name="Rectangle 5">
            <a:extLst>
              <a:ext uri="{FF2B5EF4-FFF2-40B4-BE49-F238E27FC236}">
                <a16:creationId xmlns:a16="http://schemas.microsoft.com/office/drawing/2014/main" id="{9E3D807B-4CEC-4393-9245-7184FD0673AF}"/>
              </a:ext>
            </a:extLst>
          </p:cNvPr>
          <p:cNvSpPr/>
          <p:nvPr/>
        </p:nvSpPr>
        <p:spPr>
          <a:xfrm>
            <a:off x="2922328" y="2696913"/>
            <a:ext cx="1082348" cy="369332"/>
          </a:xfrm>
          <a:prstGeom prst="rect">
            <a:avLst/>
          </a:prstGeom>
        </p:spPr>
        <p:txBody>
          <a:bodyPr wrap="none">
            <a:spAutoFit/>
          </a:bodyPr>
          <a:lstStyle/>
          <a:p>
            <a:r>
              <a:rPr lang="en-US" altLang="zh-TW" dirty="0"/>
              <a:t>portfolio</a:t>
            </a:r>
            <a:endParaRPr lang="zh-TW" altLang="en-US" dirty="0"/>
          </a:p>
        </p:txBody>
      </p:sp>
      <p:sp>
        <p:nvSpPr>
          <p:cNvPr id="7" name="Rectangle 6">
            <a:extLst>
              <a:ext uri="{FF2B5EF4-FFF2-40B4-BE49-F238E27FC236}">
                <a16:creationId xmlns:a16="http://schemas.microsoft.com/office/drawing/2014/main" id="{1B1111E2-BFA2-42BC-8BFE-1894856F101D}"/>
              </a:ext>
            </a:extLst>
          </p:cNvPr>
          <p:cNvSpPr/>
          <p:nvPr/>
        </p:nvSpPr>
        <p:spPr>
          <a:xfrm>
            <a:off x="955123" y="2867131"/>
            <a:ext cx="1653017" cy="646331"/>
          </a:xfrm>
          <a:prstGeom prst="rect">
            <a:avLst/>
          </a:prstGeom>
        </p:spPr>
        <p:txBody>
          <a:bodyPr wrap="none">
            <a:spAutoFit/>
          </a:bodyPr>
          <a:lstStyle/>
          <a:p>
            <a:pPr algn="ctr"/>
            <a:r>
              <a:rPr lang="en-US" altLang="zh-TW" i="1" dirty="0"/>
              <a:t>Rebalance:</a:t>
            </a:r>
          </a:p>
          <a:p>
            <a:pPr algn="ctr"/>
            <a:r>
              <a:rPr lang="en-US" altLang="zh-TW" i="1" dirty="0"/>
              <a:t>(continuously)</a:t>
            </a:r>
            <a:endParaRPr lang="zh-TW" altLang="en-US" i="1" dirty="0"/>
          </a:p>
        </p:txBody>
      </p:sp>
      <p:sp>
        <p:nvSpPr>
          <p:cNvPr id="8" name="Arrow: Right 7">
            <a:extLst>
              <a:ext uri="{FF2B5EF4-FFF2-40B4-BE49-F238E27FC236}">
                <a16:creationId xmlns:a16="http://schemas.microsoft.com/office/drawing/2014/main" id="{66A332E4-5E8D-480B-A63D-E1C1BE193114}"/>
              </a:ext>
            </a:extLst>
          </p:cNvPr>
          <p:cNvSpPr/>
          <p:nvPr/>
        </p:nvSpPr>
        <p:spPr>
          <a:xfrm>
            <a:off x="4554694" y="2968831"/>
            <a:ext cx="415636" cy="475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a:extLst>
              <a:ext uri="{FF2B5EF4-FFF2-40B4-BE49-F238E27FC236}">
                <a16:creationId xmlns:a16="http://schemas.microsoft.com/office/drawing/2014/main" id="{9BA9D537-D25A-46CD-AC93-BD943A857A72}"/>
              </a:ext>
            </a:extLst>
          </p:cNvPr>
          <p:cNvSpPr/>
          <p:nvPr/>
        </p:nvSpPr>
        <p:spPr>
          <a:xfrm>
            <a:off x="5118924" y="3054369"/>
            <a:ext cx="2294218" cy="369332"/>
          </a:xfrm>
          <a:prstGeom prst="rect">
            <a:avLst/>
          </a:prstGeom>
        </p:spPr>
        <p:txBody>
          <a:bodyPr wrap="none">
            <a:spAutoFit/>
          </a:bodyPr>
          <a:lstStyle/>
          <a:p>
            <a:r>
              <a:rPr lang="en-US" altLang="zh-TW" dirty="0"/>
              <a:t>the total </a:t>
            </a:r>
            <a:r>
              <a:rPr lang="en-US" altLang="zh-TW" i="1" dirty="0"/>
              <a:t>delta  =   0</a:t>
            </a:r>
            <a:endParaRPr lang="zh-TW" altLang="en-US" dirty="0"/>
          </a:p>
        </p:txBody>
      </p:sp>
      <p:sp>
        <p:nvSpPr>
          <p:cNvPr id="10" name="Rectangle 9">
            <a:extLst>
              <a:ext uri="{FF2B5EF4-FFF2-40B4-BE49-F238E27FC236}">
                <a16:creationId xmlns:a16="http://schemas.microsoft.com/office/drawing/2014/main" id="{5FE631B3-55C9-4A75-A8F1-1DE565E6FB51}"/>
              </a:ext>
            </a:extLst>
          </p:cNvPr>
          <p:cNvSpPr/>
          <p:nvPr/>
        </p:nvSpPr>
        <p:spPr>
          <a:xfrm>
            <a:off x="6591089" y="2867131"/>
            <a:ext cx="724878" cy="307777"/>
          </a:xfrm>
          <a:prstGeom prst="rect">
            <a:avLst/>
          </a:prstGeom>
        </p:spPr>
        <p:txBody>
          <a:bodyPr wrap="none">
            <a:spAutoFit/>
          </a:bodyPr>
          <a:lstStyle/>
          <a:p>
            <a:r>
              <a:rPr lang="en-US" altLang="zh-TW" sz="1400" i="1" dirty="0">
                <a:solidFill>
                  <a:schemeClr val="tx1">
                    <a:lumMod val="50000"/>
                    <a:lumOff val="50000"/>
                  </a:schemeClr>
                </a:solidFill>
              </a:rPr>
              <a:t>always</a:t>
            </a:r>
            <a:endParaRPr lang="zh-TW" altLang="en-US" sz="1400" dirty="0">
              <a:solidFill>
                <a:schemeClr val="tx1">
                  <a:lumMod val="50000"/>
                  <a:lumOff val="50000"/>
                </a:schemeClr>
              </a:solidFill>
            </a:endParaRPr>
          </a:p>
        </p:txBody>
      </p:sp>
    </p:spTree>
    <p:extLst>
      <p:ext uri="{BB962C8B-B14F-4D97-AF65-F5344CB8AC3E}">
        <p14:creationId xmlns:p14="http://schemas.microsoft.com/office/powerpoint/2010/main" val="895886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98322E3-60C9-4817-91AD-EEC8AC60A408}"/>
              </a:ext>
            </a:extLst>
          </p:cNvPr>
          <p:cNvGrpSpPr/>
          <p:nvPr/>
        </p:nvGrpSpPr>
        <p:grpSpPr>
          <a:xfrm>
            <a:off x="5893303" y="2094735"/>
            <a:ext cx="5391397" cy="4043548"/>
            <a:chOff x="6358709" y="2653298"/>
            <a:chExt cx="5391397" cy="4043548"/>
          </a:xfrm>
        </p:grpSpPr>
        <p:pic>
          <p:nvPicPr>
            <p:cNvPr id="2052" name="Picture 4" descr="PPT - The Greek Letters PowerPoint Presentation, free download - ID:2998127">
              <a:extLst>
                <a:ext uri="{FF2B5EF4-FFF2-40B4-BE49-F238E27FC236}">
                  <a16:creationId xmlns:a16="http://schemas.microsoft.com/office/drawing/2014/main" id="{4D522DB8-EB00-4F2D-9D89-012BA3F02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709" y="2653298"/>
              <a:ext cx="5391397" cy="404354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439F9E8-B5DC-4943-BB2B-C75EFD5211EB}"/>
                </a:ext>
              </a:extLst>
            </p:cNvPr>
            <p:cNvCxnSpPr>
              <a:cxnSpLocks/>
            </p:cNvCxnSpPr>
            <p:nvPr/>
          </p:nvCxnSpPr>
          <p:spPr>
            <a:xfrm>
              <a:off x="8540748" y="3721927"/>
              <a:ext cx="1612655"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a:t>The Greeks (Gamma)</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450741"/>
            <a:ext cx="8596668" cy="4590621"/>
          </a:xfrm>
        </p:spPr>
        <p:txBody>
          <a:bodyPr/>
          <a:lstStyle/>
          <a:p>
            <a:r>
              <a:rPr lang="en-US" altLang="zh-TW" b="1" dirty="0"/>
              <a:t>Gamma</a:t>
            </a:r>
            <a:r>
              <a:rPr lang="en-US" altLang="zh-TW" dirty="0"/>
              <a:t>: the sensitivity of the </a:t>
            </a:r>
            <a:r>
              <a:rPr lang="en-US" altLang="zh-TW" i="1" dirty="0"/>
              <a:t>option's </a:t>
            </a:r>
            <a:r>
              <a:rPr lang="en-US" altLang="zh-TW" b="1" i="1" dirty="0"/>
              <a:t>delta</a:t>
            </a:r>
            <a:r>
              <a:rPr lang="en-US" altLang="zh-TW" dirty="0"/>
              <a:t> to a </a:t>
            </a:r>
            <a:r>
              <a:rPr lang="en-US" altLang="zh-TW" i="1" dirty="0"/>
              <a:t>change in the price of the underlying security</a:t>
            </a:r>
            <a:r>
              <a:rPr lang="en-US" altLang="zh-TW" dirty="0"/>
              <a:t>.</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19</a:t>
            </a:fld>
            <a:endParaRPr lang="en-US" dirty="0"/>
          </a:p>
        </p:txBody>
      </p:sp>
      <p:grpSp>
        <p:nvGrpSpPr>
          <p:cNvPr id="9" name="Group 8">
            <a:extLst>
              <a:ext uri="{FF2B5EF4-FFF2-40B4-BE49-F238E27FC236}">
                <a16:creationId xmlns:a16="http://schemas.microsoft.com/office/drawing/2014/main" id="{040DAA64-31BB-4755-B01C-865C6A510EB7}"/>
              </a:ext>
            </a:extLst>
          </p:cNvPr>
          <p:cNvGrpSpPr/>
          <p:nvPr/>
        </p:nvGrpSpPr>
        <p:grpSpPr>
          <a:xfrm>
            <a:off x="95499" y="2437029"/>
            <a:ext cx="5871637" cy="3097704"/>
            <a:chOff x="441894" y="3126220"/>
            <a:chExt cx="5871637" cy="3097704"/>
          </a:xfrm>
        </p:grpSpPr>
        <p:pic>
          <p:nvPicPr>
            <p:cNvPr id="2050" name="Picture 2" descr="Updated: Option Gamma and the Relationship with Delta">
              <a:extLst>
                <a:ext uri="{FF2B5EF4-FFF2-40B4-BE49-F238E27FC236}">
                  <a16:creationId xmlns:a16="http://schemas.microsoft.com/office/drawing/2014/main" id="{D78EFD35-3B71-408B-8748-ADEABCB71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94" y="3126220"/>
              <a:ext cx="5871637" cy="30977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7883059-093E-4D82-BA49-FEDE38D86F61}"/>
                </a:ext>
              </a:extLst>
            </p:cNvPr>
            <p:cNvSpPr/>
            <p:nvPr/>
          </p:nvSpPr>
          <p:spPr>
            <a:xfrm>
              <a:off x="3401462" y="5322935"/>
              <a:ext cx="317716" cy="369332"/>
            </a:xfrm>
            <a:prstGeom prst="rect">
              <a:avLst/>
            </a:prstGeom>
          </p:spPr>
          <p:txBody>
            <a:bodyPr wrap="none">
              <a:spAutoFit/>
            </a:bodyPr>
            <a:lstStyle/>
            <a:p>
              <a:r>
                <a:rPr lang="en-US" altLang="zh-TW" dirty="0"/>
                <a:t>K</a:t>
              </a:r>
              <a:endParaRPr lang="zh-TW" altLang="en-US" dirty="0"/>
            </a:p>
          </p:txBody>
        </p:sp>
        <p:cxnSp>
          <p:nvCxnSpPr>
            <p:cNvPr id="8" name="Straight Connector 7">
              <a:extLst>
                <a:ext uri="{FF2B5EF4-FFF2-40B4-BE49-F238E27FC236}">
                  <a16:creationId xmlns:a16="http://schemas.microsoft.com/office/drawing/2014/main" id="{9CD7FC51-0EEF-4782-975E-7443844E658A}"/>
                </a:ext>
              </a:extLst>
            </p:cNvPr>
            <p:cNvCxnSpPr>
              <a:cxnSpLocks/>
            </p:cNvCxnSpPr>
            <p:nvPr/>
          </p:nvCxnSpPr>
          <p:spPr>
            <a:xfrm>
              <a:off x="3366552" y="3379522"/>
              <a:ext cx="1027318"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02343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Recap</a:t>
            </a:r>
            <a:endParaRPr lang="zh-TW" altLang="en-US" dirty="0"/>
          </a:p>
        </p:txBody>
      </p:sp>
      <p:sp>
        <p:nvSpPr>
          <p:cNvPr id="3" name="內容版面配置區 2"/>
          <p:cNvSpPr>
            <a:spLocks noGrp="1"/>
          </p:cNvSpPr>
          <p:nvPr>
            <p:ph idx="1"/>
          </p:nvPr>
        </p:nvSpPr>
        <p:spPr>
          <a:xfrm>
            <a:off x="558186" y="1333595"/>
            <a:ext cx="8596668" cy="3880773"/>
          </a:xfrm>
        </p:spPr>
        <p:txBody>
          <a:bodyPr/>
          <a:lstStyle/>
          <a:p>
            <a:r>
              <a:rPr lang="en-US" altLang="zh-TW" dirty="0"/>
              <a:t>Call (</a:t>
            </a:r>
            <a:r>
              <a:rPr lang="zh-TW" altLang="en-US" dirty="0"/>
              <a:t>買權</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519954A3-9DFD-4C44-94BA-B95130A3BA1C}" type="slidenum">
              <a:rPr lang="en-US" smtClean="0"/>
              <a:t>2</a:t>
            </a:fld>
            <a:endParaRPr lang="en-US" dirty="0"/>
          </a:p>
        </p:txBody>
      </p:sp>
      <p:graphicFrame>
        <p:nvGraphicFramePr>
          <p:cNvPr id="6" name="內容版面配置區 3"/>
          <p:cNvGraphicFramePr>
            <a:graphicFrameLocks/>
          </p:cNvGraphicFramePr>
          <p:nvPr>
            <p:extLst>
              <p:ext uri="{D42A27DB-BD31-4B8C-83A1-F6EECF244321}">
                <p14:modId xmlns:p14="http://schemas.microsoft.com/office/powerpoint/2010/main" val="84467487"/>
              </p:ext>
            </p:extLst>
          </p:nvPr>
        </p:nvGraphicFramePr>
        <p:xfrm>
          <a:off x="816689" y="1751442"/>
          <a:ext cx="9338988" cy="4225762"/>
        </p:xfrm>
        <a:graphic>
          <a:graphicData uri="http://schemas.openxmlformats.org/drawingml/2006/table">
            <a:tbl>
              <a:tblPr firstRow="1" firstCol="1">
                <a:tableStyleId>{BC89EF96-8CEA-46FF-86C4-4CE0E7609802}</a:tableStyleId>
              </a:tblPr>
              <a:tblGrid>
                <a:gridCol w="998102">
                  <a:extLst>
                    <a:ext uri="{9D8B030D-6E8A-4147-A177-3AD203B41FA5}">
                      <a16:colId xmlns:a16="http://schemas.microsoft.com/office/drawing/2014/main" val="20000"/>
                    </a:ext>
                  </a:extLst>
                </a:gridCol>
                <a:gridCol w="4226086">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414191">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414191">
                <a:tc>
                  <a:txBody>
                    <a:bodyPr/>
                    <a:lstStyle/>
                    <a:p>
                      <a:pPr algn="ctr"/>
                      <a:r>
                        <a:rPr lang="zh-TW" altLang="en-US" sz="2000" dirty="0"/>
                        <a:t>情況</a:t>
                      </a:r>
                    </a:p>
                  </a:txBody>
                  <a:tcPr anchor="ctr"/>
                </a:tc>
                <a:tc>
                  <a:txBody>
                    <a:bodyPr/>
                    <a:lstStyle/>
                    <a:p>
                      <a:pPr algn="ctr"/>
                      <a:r>
                        <a:rPr lang="zh-TW" altLang="en-US" sz="2000" dirty="0"/>
                        <a:t>預期大漲時</a:t>
                      </a:r>
                    </a:p>
                  </a:txBody>
                  <a:tcPr anchor="ctr"/>
                </a:tc>
                <a:tc>
                  <a:txBody>
                    <a:bodyPr/>
                    <a:lstStyle/>
                    <a:p>
                      <a:pPr algn="ctr"/>
                      <a:r>
                        <a:rPr lang="zh-TW" altLang="en-US" sz="2000" dirty="0"/>
                        <a:t>預期小跌時</a:t>
                      </a:r>
                    </a:p>
                  </a:txBody>
                  <a:tcPr anchor="ctr"/>
                </a:tc>
                <a:extLst>
                  <a:ext uri="{0D108BD9-81ED-4DB2-BD59-A6C34878D82A}">
                    <a16:rowId xmlns:a16="http://schemas.microsoft.com/office/drawing/2014/main" val="10001"/>
                  </a:ext>
                </a:extLst>
              </a:tr>
              <a:tr h="3397380">
                <a:tc>
                  <a:txBody>
                    <a:bodyPr/>
                    <a:lstStyle/>
                    <a:p>
                      <a:pPr algn="ctr"/>
                      <a:r>
                        <a:rPr lang="zh-TW" altLang="en-US" sz="2000" dirty="0"/>
                        <a:t>圖形</a:t>
                      </a:r>
                    </a:p>
                  </a:txBody>
                  <a:tcPr anchor="ctr"/>
                </a:tc>
                <a:tc>
                  <a:txBody>
                    <a:bodyPr/>
                    <a:lstStyle/>
                    <a:p>
                      <a:r>
                        <a:rPr lang="zh-TW" altLang="en-US" sz="2000" dirty="0"/>
                        <a:t>買進一口</a:t>
                      </a:r>
                      <a:r>
                        <a:rPr lang="en-US" altLang="zh-TW" sz="2000" dirty="0"/>
                        <a:t>4</a:t>
                      </a:r>
                      <a:r>
                        <a:rPr lang="zh-TW" altLang="en-US" sz="2000" dirty="0"/>
                        <a:t>月到期，履約價為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nchor="ctr"/>
                </a:tc>
                <a:tc>
                  <a:txBody>
                    <a:bodyPr/>
                    <a:lstStyle/>
                    <a:p>
                      <a:pPr marL="0" algn="l" defTabSz="457200" rtl="0" eaLnBrk="1" latinLnBrk="0" hangingPunct="1"/>
                      <a:endParaRPr lang="en-US" altLang="zh-TW" sz="2000" kern="1200" dirty="0">
                        <a:solidFill>
                          <a:schemeClr val="tx1"/>
                        </a:solidFill>
                        <a:latin typeface="+mn-lt"/>
                        <a:ea typeface="+mn-ea"/>
                        <a:cs typeface="+mn-cs"/>
                      </a:endParaRPr>
                    </a:p>
                    <a:p>
                      <a:pPr marL="0" algn="l" defTabSz="457200" rtl="0" eaLnBrk="1" latinLnBrk="0" hangingPunct="1"/>
                      <a:r>
                        <a:rPr lang="zh-TW" altLang="en-US" sz="2000" kern="1200" dirty="0">
                          <a:solidFill>
                            <a:schemeClr val="tx1"/>
                          </a:solidFill>
                          <a:latin typeface="+mn-lt"/>
                          <a:ea typeface="+mn-ea"/>
                          <a:cs typeface="+mn-cs"/>
                        </a:rPr>
                        <a:t>賣出一口</a:t>
                      </a:r>
                      <a:r>
                        <a:rPr lang="en-US" altLang="zh-TW" sz="2000" kern="1200" dirty="0">
                          <a:solidFill>
                            <a:schemeClr val="tx1"/>
                          </a:solidFill>
                          <a:latin typeface="+mn-lt"/>
                          <a:ea typeface="+mn-ea"/>
                          <a:cs typeface="+mn-cs"/>
                        </a:rPr>
                        <a:t>4</a:t>
                      </a:r>
                      <a:r>
                        <a:rPr lang="zh-TW" altLang="en-US" sz="2000" kern="1200" dirty="0">
                          <a:solidFill>
                            <a:schemeClr val="tx1"/>
                          </a:solidFill>
                          <a:latin typeface="+mn-lt"/>
                          <a:ea typeface="+mn-ea"/>
                          <a:cs typeface="+mn-cs"/>
                        </a:rPr>
                        <a:t>月到期，履約價為</a:t>
                      </a:r>
                      <a:r>
                        <a:rPr lang="en-US" altLang="zh-TW" sz="2000" kern="1200" dirty="0">
                          <a:solidFill>
                            <a:schemeClr val="tx1"/>
                          </a:solidFill>
                          <a:latin typeface="+mn-lt"/>
                          <a:ea typeface="+mn-ea"/>
                          <a:cs typeface="+mn-cs"/>
                        </a:rPr>
                        <a:t>6500</a:t>
                      </a:r>
                      <a:r>
                        <a:rPr lang="zh-TW" altLang="en-US" sz="2000" kern="1200" dirty="0">
                          <a:solidFill>
                            <a:schemeClr val="tx1"/>
                          </a:solidFill>
                          <a:latin typeface="+mn-lt"/>
                          <a:ea typeface="+mn-ea"/>
                          <a:cs typeface="+mn-cs"/>
                        </a:rPr>
                        <a:t>，權利金為</a:t>
                      </a:r>
                      <a:r>
                        <a:rPr lang="en-US" altLang="zh-TW" sz="2000" kern="1200" dirty="0">
                          <a:solidFill>
                            <a:schemeClr val="tx1"/>
                          </a:solidFill>
                          <a:latin typeface="+mn-lt"/>
                          <a:ea typeface="+mn-ea"/>
                          <a:cs typeface="+mn-cs"/>
                        </a:rPr>
                        <a:t>260</a:t>
                      </a:r>
                      <a:r>
                        <a:rPr lang="zh-TW" altLang="en-US" sz="2000" kern="1200" dirty="0">
                          <a:solidFill>
                            <a:schemeClr val="tx1"/>
                          </a:solidFill>
                          <a:latin typeface="+mn-lt"/>
                          <a:ea typeface="+mn-ea"/>
                          <a:cs typeface="+mn-cs"/>
                        </a:rPr>
                        <a:t>點的買權</a:t>
                      </a:r>
                      <a:endParaRPr lang="en-US" altLang="zh-TW" sz="2000" kern="1200" dirty="0">
                        <a:solidFill>
                          <a:schemeClr val="tx1"/>
                        </a:solidFill>
                        <a:latin typeface="+mn-lt"/>
                        <a:ea typeface="+mn-ea"/>
                        <a:cs typeface="+mn-cs"/>
                      </a:endParaRPr>
                    </a:p>
                    <a:p>
                      <a:endParaRPr lang="en-US" altLang="zh-TW" sz="2000" dirty="0"/>
                    </a:p>
                    <a:p>
                      <a:endParaRPr lang="en-US" altLang="zh-TW" sz="2000" dirty="0"/>
                    </a:p>
                    <a:p>
                      <a:endParaRPr lang="zh-TW" altLang="en-US" sz="2000" dirty="0"/>
                    </a:p>
                  </a:txBody>
                  <a:tcPr/>
                </a:tc>
                <a:extLst>
                  <a:ext uri="{0D108BD9-81ED-4DB2-BD59-A6C34878D82A}">
                    <a16:rowId xmlns:a16="http://schemas.microsoft.com/office/drawing/2014/main" val="10002"/>
                  </a:ext>
                </a:extLst>
              </a:tr>
            </a:tbl>
          </a:graphicData>
        </a:graphic>
      </p:graphicFrame>
      <p:pic>
        <p:nvPicPr>
          <p:cNvPr id="7" name="圖片 6"/>
          <p:cNvPicPr>
            <a:picLocks noChangeAspect="1"/>
          </p:cNvPicPr>
          <p:nvPr/>
        </p:nvPicPr>
        <p:blipFill>
          <a:blip r:embed="rId2"/>
          <a:stretch>
            <a:fillRect/>
          </a:stretch>
        </p:blipFill>
        <p:spPr>
          <a:xfrm>
            <a:off x="1880065" y="3725471"/>
            <a:ext cx="3812911" cy="2160000"/>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293" y="3725471"/>
            <a:ext cx="3806808" cy="2160000"/>
          </a:xfrm>
          <a:prstGeom prst="rect">
            <a:avLst/>
          </a:prstGeom>
        </p:spPr>
      </p:pic>
    </p:spTree>
    <p:extLst>
      <p:ext uri="{BB962C8B-B14F-4D97-AF65-F5344CB8AC3E}">
        <p14:creationId xmlns:p14="http://schemas.microsoft.com/office/powerpoint/2010/main" val="17797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tion Greeks - Vega | Brilliant Math &amp; Science Wiki">
            <a:extLst>
              <a:ext uri="{FF2B5EF4-FFF2-40B4-BE49-F238E27FC236}">
                <a16:creationId xmlns:a16="http://schemas.microsoft.com/office/drawing/2014/main" id="{99096DE3-D10C-4494-9A7A-B921F8702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109" y="2190377"/>
            <a:ext cx="4443446" cy="38509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a:t>The Greeks (Vega)</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579419"/>
            <a:ext cx="8596668" cy="4461944"/>
          </a:xfrm>
        </p:spPr>
        <p:txBody>
          <a:bodyPr/>
          <a:lstStyle/>
          <a:p>
            <a:r>
              <a:rPr lang="en-US" altLang="zh-TW" b="1" dirty="0"/>
              <a:t>Vega</a:t>
            </a:r>
            <a:r>
              <a:rPr lang="en-US" altLang="zh-TW" dirty="0"/>
              <a:t>: the sensitivity of the </a:t>
            </a:r>
            <a:r>
              <a:rPr lang="en-US" altLang="zh-TW" i="1" dirty="0"/>
              <a:t>option price</a:t>
            </a:r>
            <a:r>
              <a:rPr lang="en-US" altLang="zh-TW" dirty="0"/>
              <a:t> to a </a:t>
            </a:r>
            <a:r>
              <a:rPr lang="en-US" altLang="zh-TW" i="1" dirty="0"/>
              <a:t>change in volatility</a:t>
            </a:r>
            <a:r>
              <a:rPr lang="en-US" altLang="zh-TW" dirty="0"/>
              <a:t>.</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20</a:t>
            </a:fld>
            <a:endParaRPr lang="en-US" dirty="0"/>
          </a:p>
        </p:txBody>
      </p:sp>
      <p:pic>
        <p:nvPicPr>
          <p:cNvPr id="1028" name="Picture 4" descr="https://ds055uzetaobb.cloudfront.net/brioche/uploads/2S88kqSpIY-52.png?width=1200">
            <a:extLst>
              <a:ext uri="{FF2B5EF4-FFF2-40B4-BE49-F238E27FC236}">
                <a16:creationId xmlns:a16="http://schemas.microsoft.com/office/drawing/2014/main" id="{7D9BFEC0-DA67-4732-83DD-5B2068B94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88" y="2190377"/>
            <a:ext cx="4357694" cy="385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276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42003D-85EF-429C-B518-DA8A8212FA30}"/>
              </a:ext>
            </a:extLst>
          </p:cNvPr>
          <p:cNvGrpSpPr/>
          <p:nvPr/>
        </p:nvGrpSpPr>
        <p:grpSpPr>
          <a:xfrm>
            <a:off x="4881109" y="2444770"/>
            <a:ext cx="4375072" cy="4053011"/>
            <a:chOff x="4928609" y="2444770"/>
            <a:chExt cx="4375072" cy="4053011"/>
          </a:xfrm>
        </p:grpSpPr>
        <p:pic>
          <p:nvPicPr>
            <p:cNvPr id="7" name="Picture 6">
              <a:extLst>
                <a:ext uri="{FF2B5EF4-FFF2-40B4-BE49-F238E27FC236}">
                  <a16:creationId xmlns:a16="http://schemas.microsoft.com/office/drawing/2014/main" id="{042E0E18-434C-4670-97B5-3DFEB4258D14}"/>
                </a:ext>
              </a:extLst>
            </p:cNvPr>
            <p:cNvPicPr>
              <a:picLocks noChangeAspect="1"/>
            </p:cNvPicPr>
            <p:nvPr/>
          </p:nvPicPr>
          <p:blipFill>
            <a:blip r:embed="rId2"/>
            <a:stretch>
              <a:fillRect/>
            </a:stretch>
          </p:blipFill>
          <p:spPr>
            <a:xfrm>
              <a:off x="4928609" y="2444770"/>
              <a:ext cx="4375072" cy="4053011"/>
            </a:xfrm>
            <a:prstGeom prst="rect">
              <a:avLst/>
            </a:prstGeom>
          </p:spPr>
        </p:pic>
        <p:cxnSp>
          <p:nvCxnSpPr>
            <p:cNvPr id="10" name="Straight Connector 9">
              <a:extLst>
                <a:ext uri="{FF2B5EF4-FFF2-40B4-BE49-F238E27FC236}">
                  <a16:creationId xmlns:a16="http://schemas.microsoft.com/office/drawing/2014/main" id="{E0E24EE0-62AC-4679-9F0C-2FCA6A99CF36}"/>
                </a:ext>
              </a:extLst>
            </p:cNvPr>
            <p:cNvCxnSpPr>
              <a:cxnSpLocks/>
            </p:cNvCxnSpPr>
            <p:nvPr/>
          </p:nvCxnSpPr>
          <p:spPr>
            <a:xfrm>
              <a:off x="6546215" y="2612957"/>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a:t>The Greeks (Theta)</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460665"/>
            <a:ext cx="8596668" cy="4580697"/>
          </a:xfrm>
        </p:spPr>
        <p:txBody>
          <a:bodyPr/>
          <a:lstStyle/>
          <a:p>
            <a:r>
              <a:rPr lang="en-US" altLang="zh-TW" b="1" dirty="0"/>
              <a:t>Theta</a:t>
            </a:r>
            <a:r>
              <a:rPr lang="en-US" altLang="zh-TW" dirty="0"/>
              <a:t>: the sensitivity of the </a:t>
            </a:r>
            <a:r>
              <a:rPr lang="en-US" altLang="zh-TW" i="1" dirty="0"/>
              <a:t>option price </a:t>
            </a:r>
            <a:r>
              <a:rPr lang="en-US" altLang="zh-TW" dirty="0"/>
              <a:t>to a negative </a:t>
            </a:r>
            <a:r>
              <a:rPr lang="en-US" altLang="zh-TW" i="1" dirty="0"/>
              <a:t>change in time-to-maturity </a:t>
            </a:r>
            <a:r>
              <a:rPr lang="en-US" altLang="zh-TW" dirty="0"/>
              <a:t>(the "time decay".</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21</a:t>
            </a:fld>
            <a:endParaRPr lang="en-US" dirty="0"/>
          </a:p>
        </p:txBody>
      </p:sp>
      <p:grpSp>
        <p:nvGrpSpPr>
          <p:cNvPr id="11" name="Group 10">
            <a:extLst>
              <a:ext uri="{FF2B5EF4-FFF2-40B4-BE49-F238E27FC236}">
                <a16:creationId xmlns:a16="http://schemas.microsoft.com/office/drawing/2014/main" id="{8D085F68-1047-4E0B-8455-8384DAF03800}"/>
              </a:ext>
            </a:extLst>
          </p:cNvPr>
          <p:cNvGrpSpPr/>
          <p:nvPr/>
        </p:nvGrpSpPr>
        <p:grpSpPr>
          <a:xfrm>
            <a:off x="225629" y="2444770"/>
            <a:ext cx="4539173" cy="4053011"/>
            <a:chOff x="225629" y="2444770"/>
            <a:chExt cx="4539173" cy="4053011"/>
          </a:xfrm>
        </p:grpSpPr>
        <p:pic>
          <p:nvPicPr>
            <p:cNvPr id="6" name="Picture 5">
              <a:extLst>
                <a:ext uri="{FF2B5EF4-FFF2-40B4-BE49-F238E27FC236}">
                  <a16:creationId xmlns:a16="http://schemas.microsoft.com/office/drawing/2014/main" id="{BE48070C-0CFB-41FA-8B4D-971A68D99921}"/>
                </a:ext>
              </a:extLst>
            </p:cNvPr>
            <p:cNvPicPr>
              <a:picLocks noChangeAspect="1"/>
            </p:cNvPicPr>
            <p:nvPr/>
          </p:nvPicPr>
          <p:blipFill>
            <a:blip r:embed="rId3"/>
            <a:stretch>
              <a:fillRect/>
            </a:stretch>
          </p:blipFill>
          <p:spPr>
            <a:xfrm>
              <a:off x="225629" y="2444770"/>
              <a:ext cx="4539173" cy="4053011"/>
            </a:xfrm>
            <a:prstGeom prst="rect">
              <a:avLst/>
            </a:prstGeom>
          </p:spPr>
        </p:pic>
        <p:cxnSp>
          <p:nvCxnSpPr>
            <p:cNvPr id="9" name="Straight Connector 8">
              <a:extLst>
                <a:ext uri="{FF2B5EF4-FFF2-40B4-BE49-F238E27FC236}">
                  <a16:creationId xmlns:a16="http://schemas.microsoft.com/office/drawing/2014/main" id="{47779349-22C9-43AB-BD57-67F859049B9E}"/>
                </a:ext>
              </a:extLst>
            </p:cNvPr>
            <p:cNvCxnSpPr>
              <a:cxnSpLocks/>
            </p:cNvCxnSpPr>
            <p:nvPr/>
          </p:nvCxnSpPr>
          <p:spPr>
            <a:xfrm>
              <a:off x="1451698" y="2601878"/>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418815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a:t>The Greeks (Rho)</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543793"/>
            <a:ext cx="8596668" cy="4497570"/>
          </a:xfrm>
        </p:spPr>
        <p:txBody>
          <a:bodyPr/>
          <a:lstStyle/>
          <a:p>
            <a:r>
              <a:rPr lang="en-US" altLang="zh-TW" b="1" dirty="0"/>
              <a:t>Rho</a:t>
            </a:r>
            <a:r>
              <a:rPr lang="en-US" altLang="zh-TW" dirty="0"/>
              <a:t>: the sensitivity of the </a:t>
            </a:r>
            <a:r>
              <a:rPr lang="en-US" altLang="zh-TW" i="1" dirty="0"/>
              <a:t>option price </a:t>
            </a:r>
            <a:r>
              <a:rPr lang="en-US" altLang="zh-TW" dirty="0"/>
              <a:t>to </a:t>
            </a:r>
            <a:r>
              <a:rPr lang="en-US" altLang="zh-TW" i="1" dirty="0"/>
              <a:t>the interest rate</a:t>
            </a:r>
            <a:r>
              <a:rPr lang="en-US" altLang="zh-TW" dirty="0"/>
              <a:t>.</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22</a:t>
            </a:fld>
            <a:endParaRPr lang="en-US" dirty="0"/>
          </a:p>
        </p:txBody>
      </p:sp>
      <p:pic>
        <p:nvPicPr>
          <p:cNvPr id="3074" name="Picture 2" descr="Option Rho Vs Stock Price">
            <a:extLst>
              <a:ext uri="{FF2B5EF4-FFF2-40B4-BE49-F238E27FC236}">
                <a16:creationId xmlns:a16="http://schemas.microsoft.com/office/drawing/2014/main" id="{8D4714D3-0F59-4418-BE15-6571D04B3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54" y="2261507"/>
            <a:ext cx="4457700" cy="28575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38C8F46A-BDF6-4B07-8197-647797F86AA7}"/>
              </a:ext>
            </a:extLst>
          </p:cNvPr>
          <p:cNvGrpSpPr/>
          <p:nvPr/>
        </p:nvGrpSpPr>
        <p:grpSpPr>
          <a:xfrm>
            <a:off x="4975668" y="2261507"/>
            <a:ext cx="4457700" cy="2857500"/>
            <a:chOff x="4975668" y="2261507"/>
            <a:chExt cx="4457700" cy="2857500"/>
          </a:xfrm>
        </p:grpSpPr>
        <p:pic>
          <p:nvPicPr>
            <p:cNvPr id="3076" name="Picture 4" descr="Call Option Rho">
              <a:extLst>
                <a:ext uri="{FF2B5EF4-FFF2-40B4-BE49-F238E27FC236}">
                  <a16:creationId xmlns:a16="http://schemas.microsoft.com/office/drawing/2014/main" id="{02B757AF-89C6-45C0-97B6-ED78FF069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2261507"/>
              <a:ext cx="445770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F29FF2E-357C-4A08-B4EC-C24438B64F68}"/>
                </a:ext>
              </a:extLst>
            </p:cNvPr>
            <p:cNvCxnSpPr>
              <a:cxnSpLocks/>
            </p:cNvCxnSpPr>
            <p:nvPr/>
          </p:nvCxnSpPr>
          <p:spPr>
            <a:xfrm>
              <a:off x="5904946" y="2494205"/>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08304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Recap</a:t>
            </a:r>
            <a:endParaRPr lang="zh-TW" altLang="en-US" dirty="0"/>
          </a:p>
        </p:txBody>
      </p:sp>
      <p:sp>
        <p:nvSpPr>
          <p:cNvPr id="4" name="投影片編號版面配置區 3"/>
          <p:cNvSpPr>
            <a:spLocks noGrp="1"/>
          </p:cNvSpPr>
          <p:nvPr>
            <p:ph type="sldNum" sz="quarter" idx="12"/>
          </p:nvPr>
        </p:nvSpPr>
        <p:spPr/>
        <p:txBody>
          <a:bodyPr/>
          <a:lstStyle/>
          <a:p>
            <a:fld id="{519954A3-9DFD-4C44-94BA-B95130A3BA1C}" type="slidenum">
              <a:rPr lang="en-US" smtClean="0"/>
              <a:t>3</a:t>
            </a:fld>
            <a:endParaRPr 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582" y="2028116"/>
            <a:ext cx="3819789" cy="216000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38" y="4353982"/>
            <a:ext cx="3829787" cy="216000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188" y="4353982"/>
            <a:ext cx="3763066" cy="2160000"/>
          </a:xfrm>
          <a:prstGeom prst="rect">
            <a:avLst/>
          </a:prstGeom>
        </p:spPr>
      </p:pic>
      <p:sp>
        <p:nvSpPr>
          <p:cNvPr id="9" name="內容版面配置區 2"/>
          <p:cNvSpPr>
            <a:spLocks noGrp="1"/>
          </p:cNvSpPr>
          <p:nvPr>
            <p:ph idx="1"/>
          </p:nvPr>
        </p:nvSpPr>
        <p:spPr>
          <a:xfrm>
            <a:off x="558186" y="1333595"/>
            <a:ext cx="8596668" cy="3880773"/>
          </a:xfrm>
        </p:spPr>
        <p:txBody>
          <a:bodyPr/>
          <a:lstStyle/>
          <a:p>
            <a:r>
              <a:rPr lang="en-US" altLang="zh-TW" dirty="0"/>
              <a:t>Spread</a:t>
            </a:r>
            <a:r>
              <a:rPr lang="zh-TW" altLang="en-US" dirty="0"/>
              <a:t>、</a:t>
            </a:r>
            <a:r>
              <a:rPr lang="en-US" altLang="zh-TW" dirty="0"/>
              <a:t>Straddle</a:t>
            </a:r>
            <a:r>
              <a:rPr lang="zh-TW" altLang="en-US" dirty="0"/>
              <a:t>、</a:t>
            </a:r>
            <a:r>
              <a:rPr lang="en-US" altLang="zh-TW" dirty="0"/>
              <a:t>Strangle</a:t>
            </a:r>
            <a:endParaRPr lang="zh-TW" altLang="en-US" dirty="0"/>
          </a:p>
        </p:txBody>
      </p:sp>
      <p:pic>
        <p:nvPicPr>
          <p:cNvPr id="10" name="內容版面配置區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457" y="1831985"/>
            <a:ext cx="3827368" cy="2160000"/>
          </a:xfrm>
          <a:prstGeom prst="rect">
            <a:avLst/>
          </a:prstGeom>
        </p:spPr>
      </p:pic>
    </p:spTree>
    <p:extLst>
      <p:ext uri="{BB962C8B-B14F-4D97-AF65-F5344CB8AC3E}">
        <p14:creationId xmlns:p14="http://schemas.microsoft.com/office/powerpoint/2010/main" val="322279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保證金交易</a:t>
            </a:r>
          </a:p>
        </p:txBody>
      </p:sp>
      <p:sp>
        <p:nvSpPr>
          <p:cNvPr id="4" name="投影片編號版面配置區 3"/>
          <p:cNvSpPr>
            <a:spLocks noGrp="1"/>
          </p:cNvSpPr>
          <p:nvPr>
            <p:ph type="sldNum" sz="quarter" idx="12"/>
          </p:nvPr>
        </p:nvSpPr>
        <p:spPr/>
        <p:txBody>
          <a:bodyPr/>
          <a:lstStyle/>
          <a:p>
            <a:fld id="{519954A3-9DFD-4C44-94BA-B95130A3BA1C}" type="slidenum">
              <a:rPr lang="en-US" smtClean="0"/>
              <a:t>4</a:t>
            </a:fld>
            <a:endParaRPr lang="en-US" dirty="0"/>
          </a:p>
        </p:txBody>
      </p:sp>
      <p:pic>
        <p:nvPicPr>
          <p:cNvPr id="12" name="圖片 11">
            <a:extLst>
              <a:ext uri="{FF2B5EF4-FFF2-40B4-BE49-F238E27FC236}">
                <a16:creationId xmlns:a16="http://schemas.microsoft.com/office/drawing/2014/main" id="{BCC5A0D3-38B5-40D6-8D49-ABA1DEF76049}"/>
              </a:ext>
            </a:extLst>
          </p:cNvPr>
          <p:cNvPicPr>
            <a:picLocks noChangeAspect="1"/>
          </p:cNvPicPr>
          <p:nvPr/>
        </p:nvPicPr>
        <p:blipFill>
          <a:blip r:embed="rId2"/>
          <a:stretch>
            <a:fillRect/>
          </a:stretch>
        </p:blipFill>
        <p:spPr>
          <a:xfrm>
            <a:off x="1829029" y="1233690"/>
            <a:ext cx="7020905" cy="5172797"/>
          </a:xfrm>
          <a:prstGeom prst="rect">
            <a:avLst/>
          </a:prstGeom>
        </p:spPr>
      </p:pic>
    </p:spTree>
    <p:extLst>
      <p:ext uri="{BB962C8B-B14F-4D97-AF65-F5344CB8AC3E}">
        <p14:creationId xmlns:p14="http://schemas.microsoft.com/office/powerpoint/2010/main" val="365654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保證金交易</a:t>
            </a:r>
          </a:p>
        </p:txBody>
      </p:sp>
      <p:sp>
        <p:nvSpPr>
          <p:cNvPr id="4" name="投影片編號版面配置區 3"/>
          <p:cNvSpPr>
            <a:spLocks noGrp="1"/>
          </p:cNvSpPr>
          <p:nvPr>
            <p:ph type="sldNum" sz="quarter" idx="12"/>
          </p:nvPr>
        </p:nvSpPr>
        <p:spPr/>
        <p:txBody>
          <a:bodyPr/>
          <a:lstStyle/>
          <a:p>
            <a:fld id="{519954A3-9DFD-4C44-94BA-B95130A3BA1C}" type="slidenum">
              <a:rPr lang="en-US" smtClean="0"/>
              <a:t>5</a:t>
            </a:fld>
            <a:endParaRPr lang="en-US" dirty="0"/>
          </a:p>
        </p:txBody>
      </p:sp>
      <p:pic>
        <p:nvPicPr>
          <p:cNvPr id="7" name="圖片 6"/>
          <p:cNvPicPr>
            <a:picLocks noChangeAspect="1"/>
          </p:cNvPicPr>
          <p:nvPr/>
        </p:nvPicPr>
        <p:blipFill>
          <a:blip r:embed="rId2"/>
          <a:stretch>
            <a:fillRect/>
          </a:stretch>
        </p:blipFill>
        <p:spPr>
          <a:xfrm>
            <a:off x="336175" y="1930400"/>
            <a:ext cx="9884149" cy="3388634"/>
          </a:xfrm>
          <a:prstGeom prst="rect">
            <a:avLst/>
          </a:prstGeom>
        </p:spPr>
      </p:pic>
    </p:spTree>
    <p:extLst>
      <p:ext uri="{BB962C8B-B14F-4D97-AF65-F5344CB8AC3E}">
        <p14:creationId xmlns:p14="http://schemas.microsoft.com/office/powerpoint/2010/main" val="359227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2BEB-4368-422D-BDE1-8A12CED027C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D3BC049-A616-4B9B-8D7E-5ACF9E90FAB6}"/>
              </a:ext>
            </a:extLst>
          </p:cNvPr>
          <p:cNvSpPr>
            <a:spLocks noGrp="1"/>
          </p:cNvSpPr>
          <p:nvPr>
            <p:ph idx="1"/>
          </p:nvPr>
        </p:nvSpPr>
        <p:spPr>
          <a:xfrm>
            <a:off x="677334" y="1745456"/>
            <a:ext cx="8596668" cy="4288763"/>
          </a:xfrm>
        </p:spPr>
        <p:txBody>
          <a:bodyPr/>
          <a:lstStyle/>
          <a:p>
            <a:r>
              <a:rPr lang="en-US" dirty="0"/>
              <a:t>The purpose of this lecture is to give students:</a:t>
            </a:r>
          </a:p>
          <a:p>
            <a:pPr lvl="1"/>
            <a:r>
              <a:rPr lang="en-US" dirty="0"/>
              <a:t>an introduction to the Black Scholes (BS) option pricing model;</a:t>
            </a:r>
          </a:p>
          <a:p>
            <a:pPr lvl="1"/>
            <a:r>
              <a:rPr lang="en-US" dirty="0"/>
              <a:t>an introduction to the Greeks;</a:t>
            </a:r>
          </a:p>
          <a:p>
            <a:r>
              <a:rPr lang="en-US" dirty="0"/>
              <a:t>Learning Outcomes Statements (LOS):</a:t>
            </a:r>
          </a:p>
          <a:p>
            <a:pPr lvl="1"/>
            <a:r>
              <a:rPr lang="en-US" dirty="0"/>
              <a:t>Will have a basic knowledge of the formula of BS Model;</a:t>
            </a:r>
          </a:p>
          <a:p>
            <a:pPr lvl="1"/>
            <a:r>
              <a:rPr lang="en-US" dirty="0"/>
              <a:t>Will have a brief idea of the model’s assumptions, parameters, &amp; features;</a:t>
            </a:r>
          </a:p>
          <a:p>
            <a:pPr lvl="1"/>
            <a:r>
              <a:rPr lang="en-US" altLang="zh-TW" dirty="0"/>
              <a:t>Will understand the relationship of the option value with different parameters;</a:t>
            </a:r>
            <a:endParaRPr lang="en-US" dirty="0"/>
          </a:p>
          <a:p>
            <a:pPr lvl="1"/>
            <a:r>
              <a:rPr lang="en-US" dirty="0"/>
              <a:t>Will understand the factors affect the Greeks.</a:t>
            </a:r>
          </a:p>
          <a:p>
            <a:pPr lvl="1"/>
            <a:r>
              <a:rPr lang="en-US" dirty="0"/>
              <a:t>Will understand how to program the above formulas.</a:t>
            </a:r>
          </a:p>
          <a:p>
            <a:pPr lvl="1"/>
            <a:endParaRPr lang="en-US" dirty="0"/>
          </a:p>
        </p:txBody>
      </p:sp>
      <p:sp>
        <p:nvSpPr>
          <p:cNvPr id="5" name="Slide Number Placeholder 4">
            <a:extLst>
              <a:ext uri="{FF2B5EF4-FFF2-40B4-BE49-F238E27FC236}">
                <a16:creationId xmlns:a16="http://schemas.microsoft.com/office/drawing/2014/main" id="{C377DB6D-6D6A-4F3E-84E8-422CDF8D259F}"/>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115006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a:t>Black-Scholes Model (background)</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2160589"/>
            <a:ext cx="8596668" cy="3880773"/>
          </a:xfrm>
        </p:spPr>
        <p:txBody>
          <a:bodyPr>
            <a:normAutofit/>
          </a:bodyPr>
          <a:lstStyle/>
          <a:p>
            <a:r>
              <a:rPr lang="en-US" altLang="zh-TW" dirty="0"/>
              <a:t>The </a:t>
            </a:r>
            <a:r>
              <a:rPr lang="en-US" altLang="zh-TW" b="1" dirty="0"/>
              <a:t>Black-Scholes</a:t>
            </a:r>
            <a:r>
              <a:rPr lang="en-US" altLang="zh-TW" dirty="0"/>
              <a:t> or </a:t>
            </a:r>
            <a:r>
              <a:rPr lang="en-US" altLang="zh-TW" b="1" dirty="0"/>
              <a:t>Black-Scholes-Merton model</a:t>
            </a:r>
            <a:r>
              <a:rPr lang="en-US" altLang="zh-TW" dirty="0"/>
              <a:t> was a major breakthrough in the pricing of European stock options in the early 1970s.*</a:t>
            </a:r>
          </a:p>
          <a:p>
            <a:r>
              <a:rPr lang="en-US" altLang="zh-TW" dirty="0"/>
              <a:t>An important milestone for finance, risk management that the major contributors, Merton^ and Scholes^, received the </a:t>
            </a:r>
            <a:r>
              <a:rPr lang="en-US" altLang="zh-TW" b="1" dirty="0"/>
              <a:t>1997 Nobel Memorial Prize in Economic Sciences</a:t>
            </a:r>
            <a:r>
              <a:rPr lang="en-US" altLang="zh-TW" dirty="0"/>
              <a:t>. (Although ineligible for the prize because of Black’s death in 1995, he was mentioned as a contributor by the Swedish Academy.)</a:t>
            </a:r>
          </a:p>
          <a:p>
            <a:pPr lvl="1"/>
            <a:r>
              <a:rPr lang="en-US" altLang="zh-TW" dirty="0"/>
              <a:t>“Robert C. Merton and Myron S. Scholes have, in collaboration with the late Fischer Black, developed </a:t>
            </a:r>
            <a:r>
              <a:rPr lang="en-US" altLang="zh-TW" b="1" dirty="0"/>
              <a:t>a pioneering formula for the valuation of stock options</a:t>
            </a:r>
            <a:r>
              <a:rPr lang="en-US" altLang="zh-TW" dirty="0"/>
              <a:t>. Their methodology has paved the way for economic valuations in many areas. It has also generated new types of financial instruments and facilitated more efficient risk management in society.” Press Release from The Royal Swedish Academy of Sciences (1997)</a:t>
            </a:r>
          </a:p>
          <a:p>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7</a:t>
            </a:fld>
            <a:endParaRPr lang="en-US" dirty="0"/>
          </a:p>
        </p:txBody>
      </p:sp>
      <p:pic>
        <p:nvPicPr>
          <p:cNvPr id="1028" name="Picture 4" descr="Fischer Black.JPG">
            <a:extLst>
              <a:ext uri="{FF2B5EF4-FFF2-40B4-BE49-F238E27FC236}">
                <a16:creationId xmlns:a16="http://schemas.microsoft.com/office/drawing/2014/main" id="{A59CB1DE-D5DD-462E-8EA5-C7951B7EAB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75" t="-590" r="23553" b="39241"/>
          <a:stretch/>
        </p:blipFill>
        <p:spPr bwMode="auto">
          <a:xfrm>
            <a:off x="9303211" y="340735"/>
            <a:ext cx="1365663" cy="1980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6" name="Picture 2" descr="Myron Scholes 2008 in Lindau.png">
            <a:extLst>
              <a:ext uri="{FF2B5EF4-FFF2-40B4-BE49-F238E27FC236}">
                <a16:creationId xmlns:a16="http://schemas.microsoft.com/office/drawing/2014/main" id="{7A7D34FC-7BEB-406E-B312-123B19A5E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050" y="2216996"/>
            <a:ext cx="1410372" cy="1974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Robert Merton November 2010 03(1).jpg">
            <a:extLst>
              <a:ext uri="{FF2B5EF4-FFF2-40B4-BE49-F238E27FC236}">
                <a16:creationId xmlns:a16="http://schemas.microsoft.com/office/drawing/2014/main" id="{FCE5D309-6118-4580-B56F-8889DEBBAD7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05"/>
          <a:stretch/>
        </p:blipFill>
        <p:spPr bwMode="auto">
          <a:xfrm>
            <a:off x="9565787" y="4393870"/>
            <a:ext cx="1457449" cy="20680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Rectangle 4">
            <a:extLst>
              <a:ext uri="{FF2B5EF4-FFF2-40B4-BE49-F238E27FC236}">
                <a16:creationId xmlns:a16="http://schemas.microsoft.com/office/drawing/2014/main" id="{F6FC156F-8ADE-41C4-9556-561E7B759BC0}"/>
              </a:ext>
            </a:extLst>
          </p:cNvPr>
          <p:cNvSpPr/>
          <p:nvPr/>
        </p:nvSpPr>
        <p:spPr>
          <a:xfrm>
            <a:off x="395040" y="6138711"/>
            <a:ext cx="8596668" cy="646331"/>
          </a:xfrm>
          <a:prstGeom prst="rect">
            <a:avLst/>
          </a:prstGeom>
        </p:spPr>
        <p:txBody>
          <a:bodyPr wrap="square">
            <a:spAutoFit/>
          </a:bodyPr>
          <a:lstStyle/>
          <a:p>
            <a:r>
              <a:rPr lang="en-US" altLang="zh-TW" sz="1200" dirty="0"/>
              <a:t>*See Black, F., &amp; Scholes, M., 1973, “The Pricing of Options &amp; Corporate Liabilities,” Journal of Political Economy, 81, 637-59; Merton, R.C., 1973, “Theory of Rational Option Pricing,” Bell Journal of Economics &amp; Management Science, 4, 141-83</a:t>
            </a:r>
          </a:p>
          <a:p>
            <a:r>
              <a:rPr lang="en-US" altLang="zh-TW" sz="1200" dirty="0"/>
              <a:t>^Merton &amp; Scholes were principals at LTCM, the hedge fund that was bailout in 1998 and liquidated in 2000.</a:t>
            </a:r>
            <a:endParaRPr lang="zh-TW" altLang="en-US" sz="1200" dirty="0"/>
          </a:p>
        </p:txBody>
      </p:sp>
    </p:spTree>
    <p:extLst>
      <p:ext uri="{BB962C8B-B14F-4D97-AF65-F5344CB8AC3E}">
        <p14:creationId xmlns:p14="http://schemas.microsoft.com/office/powerpoint/2010/main" val="49234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a:t>Black-Scholes Model</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p:txBody>
          <a:bodyPr/>
          <a:lstStyle/>
          <a:p>
            <a:r>
              <a:rPr lang="en-US" altLang="zh-TW" dirty="0"/>
              <a:t>The basic model of BS Model.</a:t>
            </a:r>
          </a:p>
          <a:p>
            <a:r>
              <a:rPr lang="en-US" altLang="zh-TW" dirty="0"/>
              <a:t>Assumptions:</a:t>
            </a:r>
          </a:p>
          <a:p>
            <a:pPr lvl="1"/>
            <a:r>
              <a:rPr lang="en-US" altLang="zh-TW" dirty="0"/>
              <a:t>European-style options (</a:t>
            </a:r>
            <a:r>
              <a:rPr lang="en-US" altLang="zh-TW" dirty="0" err="1"/>
              <a:t>ie</a:t>
            </a:r>
            <a:r>
              <a:rPr lang="en-US" altLang="zh-TW" dirty="0"/>
              <a:t>. Only can exercise at expiration).</a:t>
            </a:r>
          </a:p>
          <a:p>
            <a:pPr lvl="1"/>
            <a:r>
              <a:rPr lang="en-US" altLang="zh-TW" dirty="0"/>
              <a:t>Percentage changes in the stock prices in a short period of time are normally distributed.</a:t>
            </a:r>
          </a:p>
          <a:p>
            <a:pPr lvl="1"/>
            <a:r>
              <a:rPr lang="en-US" altLang="zh-TW" dirty="0"/>
              <a:t>So that, the stock price at a future time T, S</a:t>
            </a:r>
            <a:r>
              <a:rPr lang="en-US" altLang="zh-TW" baseline="-25000" dirty="0"/>
              <a:t>T</a:t>
            </a:r>
            <a:r>
              <a:rPr lang="en-US" altLang="zh-TW" dirty="0"/>
              <a:t>, has a lognormal distribution (Geometric Brownian motion).</a:t>
            </a:r>
          </a:p>
          <a:p>
            <a:pPr lvl="1"/>
            <a:r>
              <a:rPr lang="en-US" altLang="zh-TW" dirty="0"/>
              <a:t>Continuously compounded return is used.</a:t>
            </a:r>
          </a:p>
          <a:p>
            <a:pPr lvl="1"/>
            <a:r>
              <a:rPr lang="en-US" altLang="zh-TW" dirty="0"/>
              <a:t>No transaction costs, tax.</a:t>
            </a:r>
          </a:p>
          <a:p>
            <a:pPr lvl="1"/>
            <a:r>
              <a:rPr lang="en-US" altLang="zh-TW" dirty="0"/>
              <a:t>No dividend is paid (can be relaxed for extended model).</a:t>
            </a:r>
          </a:p>
          <a:p>
            <a:pPr lvl="1"/>
            <a:endParaRPr lang="en-US" altLang="zh-TW" dirty="0"/>
          </a:p>
          <a:p>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8725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Compounding the Interest</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589937"/>
            <a:ext cx="8596668" cy="4891545"/>
          </a:xfrm>
        </p:spPr>
        <p:txBody>
          <a:bodyPr>
            <a:normAutofit/>
          </a:bodyPr>
          <a:lstStyle/>
          <a:p>
            <a:r>
              <a:rPr lang="en-US" altLang="zh-TW" dirty="0"/>
              <a:t>The value of the security with interest depends not only on the interest rate, but also on the frequency in which the interest is compounded.</a:t>
            </a:r>
          </a:p>
          <a:p>
            <a:pPr lvl="1"/>
            <a:r>
              <a:rPr lang="en-US" altLang="zh-TW" dirty="0"/>
              <a:t>p.s. assumed reinvested at save rate</a:t>
            </a:r>
          </a:p>
          <a:p>
            <a:pPr lvl="1"/>
            <a:endParaRPr lang="en-US" altLang="zh-TW" dirty="0"/>
          </a:p>
          <a:p>
            <a:r>
              <a:rPr lang="en-US" altLang="zh-TW" dirty="0"/>
              <a:t>P</a:t>
            </a:r>
            <a:r>
              <a:rPr lang="en-US" altLang="zh-TW" baseline="-25000" dirty="0"/>
              <a:t>0</a:t>
            </a:r>
            <a:r>
              <a:rPr lang="en-US" altLang="zh-TW" dirty="0"/>
              <a:t> represents the amount of the principal at the initial time t</a:t>
            </a:r>
            <a:r>
              <a:rPr lang="en-US" altLang="zh-TW" baseline="-25000" dirty="0"/>
              <a:t>0</a:t>
            </a:r>
            <a:r>
              <a:rPr lang="en-US" altLang="zh-TW" dirty="0"/>
              <a:t>, r the interest rate per annum and n the number of years, then the value of the bond by the nth year is given by:</a:t>
            </a:r>
          </a:p>
          <a:p>
            <a:pPr marL="0" indent="0">
              <a:buNone/>
            </a:pPr>
            <a:r>
              <a:rPr lang="en-US" altLang="zh-TW" sz="1400" dirty="0"/>
              <a:t>														(1.1)</a:t>
            </a:r>
          </a:p>
          <a:p>
            <a:endParaRPr lang="en-US" altLang="zh-TW" dirty="0"/>
          </a:p>
          <a:p>
            <a:r>
              <a:rPr lang="en-US" altLang="zh-TW" dirty="0"/>
              <a:t>If the frequency of payment of the interest augments, hence increasing the frequency of compounding the interest, say by m &gt; 1 times in a year, the value of </a:t>
            </a:r>
            <a:r>
              <a:rPr lang="en-US" altLang="zh-TW" dirty="0" err="1"/>
              <a:t>P</a:t>
            </a:r>
            <a:r>
              <a:rPr lang="en-US" altLang="zh-TW" baseline="-25000" dirty="0" err="1"/>
              <a:t>n</a:t>
            </a:r>
            <a:r>
              <a:rPr lang="en-US" altLang="zh-TW" dirty="0"/>
              <a:t> is</a:t>
            </a:r>
          </a:p>
          <a:p>
            <a:pPr marL="0" indent="0">
              <a:buNone/>
            </a:pPr>
            <a:r>
              <a:rPr lang="en-US" altLang="zh-TW" sz="1400" dirty="0"/>
              <a:t>														(1.2)</a:t>
            </a:r>
          </a:p>
          <a:p>
            <a:endParaRPr lang="en-US" altLang="zh-TW" dirty="0"/>
          </a:p>
        </p:txBody>
      </p:sp>
      <p:pic>
        <p:nvPicPr>
          <p:cNvPr id="6" name="Picture 5">
            <a:extLst>
              <a:ext uri="{FF2B5EF4-FFF2-40B4-BE49-F238E27FC236}">
                <a16:creationId xmlns:a16="http://schemas.microsoft.com/office/drawing/2014/main" id="{BB7855A1-5157-4D12-A8F8-A9E60C95EAF2}"/>
              </a:ext>
            </a:extLst>
          </p:cNvPr>
          <p:cNvPicPr>
            <a:picLocks noChangeAspect="1"/>
          </p:cNvPicPr>
          <p:nvPr/>
        </p:nvPicPr>
        <p:blipFill>
          <a:blip r:embed="rId3"/>
          <a:stretch>
            <a:fillRect/>
          </a:stretch>
        </p:blipFill>
        <p:spPr>
          <a:xfrm>
            <a:off x="4095014" y="3643013"/>
            <a:ext cx="1761308" cy="471779"/>
          </a:xfrm>
          <a:prstGeom prst="rect">
            <a:avLst/>
          </a:prstGeom>
        </p:spPr>
      </p:pic>
      <p:pic>
        <p:nvPicPr>
          <p:cNvPr id="8" name="Picture 7">
            <a:extLst>
              <a:ext uri="{FF2B5EF4-FFF2-40B4-BE49-F238E27FC236}">
                <a16:creationId xmlns:a16="http://schemas.microsoft.com/office/drawing/2014/main" id="{14E8FC9A-A9B9-4D8C-802B-3C87357BC31D}"/>
              </a:ext>
            </a:extLst>
          </p:cNvPr>
          <p:cNvPicPr>
            <a:picLocks noChangeAspect="1"/>
          </p:cNvPicPr>
          <p:nvPr/>
        </p:nvPicPr>
        <p:blipFill>
          <a:blip r:embed="rId4"/>
          <a:stretch>
            <a:fillRect/>
          </a:stretch>
        </p:blipFill>
        <p:spPr>
          <a:xfrm>
            <a:off x="3918614" y="5180848"/>
            <a:ext cx="2114107" cy="369332"/>
          </a:xfrm>
          <a:prstGeom prst="rect">
            <a:avLst/>
          </a:prstGeom>
        </p:spPr>
      </p:pic>
      <p:sp>
        <p:nvSpPr>
          <p:cNvPr id="4" name="Slide Number Placeholder 3">
            <a:extLst>
              <a:ext uri="{FF2B5EF4-FFF2-40B4-BE49-F238E27FC236}">
                <a16:creationId xmlns:a16="http://schemas.microsoft.com/office/drawing/2014/main" id="{061D0B31-EB87-4ED3-8FD1-D31812908DC0}"/>
              </a:ext>
            </a:extLst>
          </p:cNvPr>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16883862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5536</TotalTime>
  <Words>1496</Words>
  <Application>Microsoft Office PowerPoint</Application>
  <PresentationFormat>寬螢幕</PresentationFormat>
  <Paragraphs>161</Paragraphs>
  <Slides>22</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22</vt:i4>
      </vt:variant>
    </vt:vector>
  </HeadingPairs>
  <TitlesOfParts>
    <vt:vector size="31" baseType="lpstr">
      <vt:lpstr>微軟正黑體</vt:lpstr>
      <vt:lpstr>新細明體</vt:lpstr>
      <vt:lpstr>Arial</vt:lpstr>
      <vt:lpstr>Calibri</vt:lpstr>
      <vt:lpstr>Cambria Math</vt:lpstr>
      <vt:lpstr>Times New Roman</vt:lpstr>
      <vt:lpstr>Trebuchet MS</vt:lpstr>
      <vt:lpstr>Wingdings 3</vt:lpstr>
      <vt:lpstr>Facet</vt:lpstr>
      <vt:lpstr>Black–Scholes Model &amp; the Greek Letters</vt:lpstr>
      <vt:lpstr>Recap</vt:lpstr>
      <vt:lpstr>Recap</vt:lpstr>
      <vt:lpstr>保證金交易</vt:lpstr>
      <vt:lpstr>保證金交易</vt:lpstr>
      <vt:lpstr>Objectives</vt:lpstr>
      <vt:lpstr>Black-Scholes Model (background)</vt:lpstr>
      <vt:lpstr>Black-Scholes Model</vt:lpstr>
      <vt:lpstr>Compounding the Interest</vt:lpstr>
      <vt:lpstr>Compounding the Interest</vt:lpstr>
      <vt:lpstr>Put-call parity</vt:lpstr>
      <vt:lpstr>Black-Scholes Formulas</vt:lpstr>
      <vt:lpstr>Black-Scholes Formulas (The Properties)</vt:lpstr>
      <vt:lpstr>利用Bi-section求解volatility</vt:lpstr>
      <vt:lpstr>Bi-section</vt:lpstr>
      <vt:lpstr>The Greek Letters (Overview)</vt:lpstr>
      <vt:lpstr>The Greeks (Delta)</vt:lpstr>
      <vt:lpstr>Applications: Delta-Hedging</vt:lpstr>
      <vt:lpstr>The Greeks (Gamma)</vt:lpstr>
      <vt:lpstr>The Greeks (Vega)</vt:lpstr>
      <vt:lpstr>The Greeks (Theta)</vt:lpstr>
      <vt:lpstr>The Greeks (Rho)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rsps971130</dc:creator>
  <cp:lastModifiedBy>郭凡萱</cp:lastModifiedBy>
  <cp:revision>83</cp:revision>
  <dcterms:created xsi:type="dcterms:W3CDTF">2020-09-04T03:24:09Z</dcterms:created>
  <dcterms:modified xsi:type="dcterms:W3CDTF">2022-10-05T09:56:14Z</dcterms:modified>
</cp:coreProperties>
</file>