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12192000"/>
  <p:embeddedFontLst>
    <p:embeddedFont>
      <p:font typeface="MiSans" pitchFamily="34" charset="-122"/>
      <p:regular r:id="rId45"/>
    </p:embeddedFont>
    <p:embeddedFont>
      <p:font typeface="MiSans" pitchFamily="34" charset="-120"/>
      <p:regular r:id="rId46"/>
    </p:embeddedFont>
    <p:embeddedFont>
      <p:font typeface="Calibri" panose="020F0502020204030204" charset="0"/>
      <p:regular r:id="rId47"/>
      <p:bold r:id="rId48"/>
      <p:italic r:id="rId49"/>
      <p:boldItalic r:id="rId5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font" Target="fonts/font6.fntdata"/><Relationship Id="rId5" Type="http://schemas.openxmlformats.org/officeDocument/2006/relationships/slide" Target="slides/slide2.xml"/><Relationship Id="rId49" Type="http://schemas.openxmlformats.org/officeDocument/2006/relationships/font" Target="fonts/font5.fntdata"/><Relationship Id="rId48" Type="http://schemas.openxmlformats.org/officeDocument/2006/relationships/font" Target="fonts/font4.fntdata"/><Relationship Id="rId47" Type="http://schemas.openxmlformats.org/officeDocument/2006/relationships/font" Target="fonts/font3.fntdata"/><Relationship Id="rId46" Type="http://schemas.openxmlformats.org/officeDocument/2006/relationships/font" Target="fonts/font2.fntdata"/><Relationship Id="rId45" Type="http://schemas.openxmlformats.org/officeDocument/2006/relationships/font" Target="fonts/font1.fntdata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image" Target="../media/image18.jpeg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3" Type="http://schemas.openxmlformats.org/officeDocument/2006/relationships/notesSlide" Target="../notesSlides/notesSlide12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image" Target="../media/image19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22.png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0.png"/><Relationship Id="rId10" Type="http://schemas.openxmlformats.org/officeDocument/2006/relationships/tags" Target="../tags/tag3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23.png"/><Relationship Id="rId11" Type="http://schemas.openxmlformats.org/officeDocument/2006/relationships/notesSlide" Target="../notesSlides/notesSlide1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image" Target="../media/image10.png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image" Target="../media/image25.png"/><Relationship Id="rId10" Type="http://schemas.openxmlformats.org/officeDocument/2006/relationships/notesSlide" Target="../notesSlides/notesSlide21.xml"/><Relationship Id="rId1" Type="http://schemas.openxmlformats.org/officeDocument/2006/relationships/tags" Target="../tags/tag39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image" Target="../media/image16.png"/><Relationship Id="rId6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image" Target="../media/image14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0.png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2-d2v63jlnfo2stf9dk4s0.jpg"/>
          <p:cNvPicPr>
            <a:picLocks noChangeAspect="1"/>
          </p:cNvPicPr>
          <p:nvPr/>
        </p:nvPicPr>
        <p:blipFill>
          <a:blip r:embed="rId1"/>
          <a:srcRect l="2846" t="2254" r="3013" b="8961"/>
          <a:stretch>
            <a:fillRect/>
          </a:stretch>
        </p:blipFill>
        <p:spPr>
          <a:xfrm rot="21600000">
            <a:off x="-21590" y="0"/>
            <a:ext cx="12213590" cy="687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52195" y="1882140"/>
            <a:ext cx="8839200" cy="2122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前端面试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中英文重要性</a:t>
            </a: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与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重点</a:t>
            </a:r>
            <a:r>
              <a:rPr 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</a:t>
            </a:r>
            <a:r>
              <a:rPr lang="zh-CN" altLang="en-US" sz="6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攻坚</a:t>
            </a:r>
            <a:endParaRPr lang="zh-CN" altLang="en-US" sz="6600" b="1" dirty="0">
              <a:solidFill>
                <a:srgbClr val="015DBB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490595" y="4424045"/>
            <a:ext cx="231140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3490595" y="4424045"/>
            <a:ext cx="231140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455670" y="4476115"/>
            <a:ext cx="2385695" cy="3987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汇报人: xxx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146165" y="4424045"/>
            <a:ext cx="231140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6146165" y="4424045"/>
            <a:ext cx="231140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123940" y="4476115"/>
            <a:ext cx="238569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时间:2025/09/16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893745" y="4728174"/>
            <a:ext cx="1141923" cy="723293"/>
          </a:xfrm>
          <a:custGeom>
            <a:avLst/>
            <a:gdLst/>
            <a:ahLst/>
            <a:cxnLst/>
            <a:rect l="l" t="t" r="r" b="b"/>
            <a:pathLst>
              <a:path w="1141923" h="723293">
                <a:moveTo>
                  <a:pt x="50838" y="25788"/>
                </a:moveTo>
                <a:cubicBezTo>
                  <a:pt x="50838" y="40086"/>
                  <a:pt x="39239" y="51676"/>
                  <a:pt x="24931" y="51676"/>
                </a:cubicBezTo>
                <a:cubicBezTo>
                  <a:pt x="10623" y="51676"/>
                  <a:pt x="-976" y="40086"/>
                  <a:pt x="-976" y="25788"/>
                </a:cubicBezTo>
                <a:cubicBezTo>
                  <a:pt x="-976" y="11490"/>
                  <a:pt x="10623" y="-101"/>
                  <a:pt x="24931" y="-101"/>
                </a:cubicBezTo>
                <a:cubicBezTo>
                  <a:pt x="39233" y="-108"/>
                  <a:pt x="50831" y="11473"/>
                  <a:pt x="50838" y="25763"/>
                </a:cubicBezTo>
                <a:cubicBezTo>
                  <a:pt x="50838" y="25772"/>
                  <a:pt x="50838" y="25780"/>
                  <a:pt x="50838" y="25788"/>
                </a:cubicBezTo>
                <a:close/>
                <a:moveTo>
                  <a:pt x="269068" y="25788"/>
                </a:moveTo>
                <a:cubicBezTo>
                  <a:pt x="269068" y="40086"/>
                  <a:pt x="257469" y="51676"/>
                  <a:pt x="243160" y="51676"/>
                </a:cubicBezTo>
                <a:cubicBezTo>
                  <a:pt x="228853" y="51676"/>
                  <a:pt x="217253" y="40086"/>
                  <a:pt x="217253" y="25788"/>
                </a:cubicBezTo>
                <a:cubicBezTo>
                  <a:pt x="217253" y="11490"/>
                  <a:pt x="228853" y="-101"/>
                  <a:pt x="243160" y="-101"/>
                </a:cubicBezTo>
                <a:cubicBezTo>
                  <a:pt x="257461" y="-84"/>
                  <a:pt x="269051" y="11497"/>
                  <a:pt x="269068" y="25788"/>
                </a:cubicBezTo>
                <a:close/>
                <a:moveTo>
                  <a:pt x="487237" y="25788"/>
                </a:moveTo>
                <a:cubicBezTo>
                  <a:pt x="487237" y="40086"/>
                  <a:pt x="475637" y="51676"/>
                  <a:pt x="461329" y="51676"/>
                </a:cubicBezTo>
                <a:cubicBezTo>
                  <a:pt x="447021" y="51676"/>
                  <a:pt x="435422" y="40086"/>
                  <a:pt x="435422" y="25788"/>
                </a:cubicBezTo>
                <a:cubicBezTo>
                  <a:pt x="435422" y="11490"/>
                  <a:pt x="447021" y="-101"/>
                  <a:pt x="461329" y="-101"/>
                </a:cubicBezTo>
                <a:cubicBezTo>
                  <a:pt x="475631" y="-108"/>
                  <a:pt x="487229" y="11473"/>
                  <a:pt x="487237" y="25763"/>
                </a:cubicBezTo>
                <a:cubicBezTo>
                  <a:pt x="487237" y="25772"/>
                  <a:pt x="487237" y="25780"/>
                  <a:pt x="487237" y="25788"/>
                </a:cubicBezTo>
                <a:close/>
                <a:moveTo>
                  <a:pt x="705466" y="25788"/>
                </a:moveTo>
                <a:cubicBezTo>
                  <a:pt x="705466" y="40086"/>
                  <a:pt x="693867" y="51676"/>
                  <a:pt x="679559" y="51676"/>
                </a:cubicBezTo>
                <a:cubicBezTo>
                  <a:pt x="665250" y="51676"/>
                  <a:pt x="653652" y="40086"/>
                  <a:pt x="653652" y="25788"/>
                </a:cubicBezTo>
                <a:cubicBezTo>
                  <a:pt x="653652" y="11490"/>
                  <a:pt x="665250" y="-101"/>
                  <a:pt x="679559" y="-101"/>
                </a:cubicBezTo>
                <a:cubicBezTo>
                  <a:pt x="693861" y="-108"/>
                  <a:pt x="705458" y="11473"/>
                  <a:pt x="705466" y="25763"/>
                </a:cubicBezTo>
                <a:cubicBezTo>
                  <a:pt x="705466" y="25772"/>
                  <a:pt x="705466" y="25780"/>
                  <a:pt x="705466" y="25788"/>
                </a:cubicBezTo>
                <a:close/>
                <a:moveTo>
                  <a:pt x="923695" y="25788"/>
                </a:moveTo>
                <a:cubicBezTo>
                  <a:pt x="923695" y="40086"/>
                  <a:pt x="912096" y="51676"/>
                  <a:pt x="897788" y="51676"/>
                </a:cubicBezTo>
                <a:cubicBezTo>
                  <a:pt x="883481" y="51676"/>
                  <a:pt x="871881" y="40086"/>
                  <a:pt x="871881" y="25788"/>
                </a:cubicBezTo>
                <a:cubicBezTo>
                  <a:pt x="871881" y="11490"/>
                  <a:pt x="883481" y="-101"/>
                  <a:pt x="897788" y="-101"/>
                </a:cubicBezTo>
                <a:cubicBezTo>
                  <a:pt x="912090" y="-108"/>
                  <a:pt x="923688" y="11473"/>
                  <a:pt x="923695" y="25763"/>
                </a:cubicBezTo>
                <a:cubicBezTo>
                  <a:pt x="923695" y="25772"/>
                  <a:pt x="923695" y="25780"/>
                  <a:pt x="923695" y="25788"/>
                </a:cubicBezTo>
                <a:close/>
                <a:moveTo>
                  <a:pt x="1141923" y="25788"/>
                </a:moveTo>
                <a:cubicBezTo>
                  <a:pt x="1141923" y="40086"/>
                  <a:pt x="1130324" y="51676"/>
                  <a:pt x="1116016" y="51676"/>
                </a:cubicBezTo>
                <a:cubicBezTo>
                  <a:pt x="1101708" y="51676"/>
                  <a:pt x="1090109" y="40086"/>
                  <a:pt x="1090109" y="25788"/>
                </a:cubicBezTo>
                <a:cubicBezTo>
                  <a:pt x="1090109" y="11490"/>
                  <a:pt x="1101708" y="-101"/>
                  <a:pt x="1116016" y="-101"/>
                </a:cubicBezTo>
                <a:cubicBezTo>
                  <a:pt x="1130316" y="-84"/>
                  <a:pt x="1141907" y="11497"/>
                  <a:pt x="1141923" y="25788"/>
                </a:cubicBezTo>
                <a:close/>
                <a:moveTo>
                  <a:pt x="50838" y="193692"/>
                </a:moveTo>
                <a:cubicBezTo>
                  <a:pt x="50838" y="207990"/>
                  <a:pt x="39239" y="219580"/>
                  <a:pt x="24931" y="219580"/>
                </a:cubicBezTo>
                <a:cubicBezTo>
                  <a:pt x="10623" y="219580"/>
                  <a:pt x="-976" y="207990"/>
                  <a:pt x="-976" y="193692"/>
                </a:cubicBezTo>
                <a:cubicBezTo>
                  <a:pt x="-976" y="179394"/>
                  <a:pt x="10623" y="167803"/>
                  <a:pt x="24931" y="167803"/>
                </a:cubicBezTo>
                <a:cubicBezTo>
                  <a:pt x="39233" y="167796"/>
                  <a:pt x="50831" y="179377"/>
                  <a:pt x="50838" y="193668"/>
                </a:cubicBezTo>
                <a:cubicBezTo>
                  <a:pt x="50838" y="193676"/>
                  <a:pt x="50838" y="193684"/>
                  <a:pt x="50838" y="193692"/>
                </a:cubicBezTo>
                <a:close/>
                <a:moveTo>
                  <a:pt x="269068" y="193692"/>
                </a:moveTo>
                <a:cubicBezTo>
                  <a:pt x="269068" y="207990"/>
                  <a:pt x="257469" y="219580"/>
                  <a:pt x="243160" y="219580"/>
                </a:cubicBezTo>
                <a:cubicBezTo>
                  <a:pt x="228853" y="219580"/>
                  <a:pt x="217253" y="207990"/>
                  <a:pt x="217253" y="193692"/>
                </a:cubicBezTo>
                <a:cubicBezTo>
                  <a:pt x="217253" y="179394"/>
                  <a:pt x="228853" y="167803"/>
                  <a:pt x="243160" y="167803"/>
                </a:cubicBezTo>
                <a:cubicBezTo>
                  <a:pt x="257461" y="167820"/>
                  <a:pt x="269051" y="179401"/>
                  <a:pt x="269068" y="193692"/>
                </a:cubicBezTo>
                <a:close/>
                <a:moveTo>
                  <a:pt x="487237" y="193692"/>
                </a:moveTo>
                <a:cubicBezTo>
                  <a:pt x="487237" y="207990"/>
                  <a:pt x="475637" y="219580"/>
                  <a:pt x="461329" y="219580"/>
                </a:cubicBezTo>
                <a:cubicBezTo>
                  <a:pt x="447021" y="219580"/>
                  <a:pt x="435422" y="207990"/>
                  <a:pt x="435422" y="193692"/>
                </a:cubicBezTo>
                <a:cubicBezTo>
                  <a:pt x="435422" y="179394"/>
                  <a:pt x="447021" y="167803"/>
                  <a:pt x="461329" y="167803"/>
                </a:cubicBezTo>
                <a:cubicBezTo>
                  <a:pt x="475631" y="167796"/>
                  <a:pt x="487229" y="179377"/>
                  <a:pt x="487237" y="193668"/>
                </a:cubicBezTo>
                <a:cubicBezTo>
                  <a:pt x="487237" y="193676"/>
                  <a:pt x="487237" y="193684"/>
                  <a:pt x="487237" y="193692"/>
                </a:cubicBezTo>
                <a:close/>
                <a:moveTo>
                  <a:pt x="705466" y="193692"/>
                </a:moveTo>
                <a:cubicBezTo>
                  <a:pt x="705466" y="207990"/>
                  <a:pt x="693867" y="219580"/>
                  <a:pt x="679559" y="219580"/>
                </a:cubicBezTo>
                <a:cubicBezTo>
                  <a:pt x="665250" y="219580"/>
                  <a:pt x="653652" y="207990"/>
                  <a:pt x="653652" y="193692"/>
                </a:cubicBezTo>
                <a:cubicBezTo>
                  <a:pt x="653652" y="179394"/>
                  <a:pt x="665250" y="167803"/>
                  <a:pt x="679559" y="167803"/>
                </a:cubicBezTo>
                <a:cubicBezTo>
                  <a:pt x="693861" y="167796"/>
                  <a:pt x="705458" y="179377"/>
                  <a:pt x="705466" y="193668"/>
                </a:cubicBezTo>
                <a:cubicBezTo>
                  <a:pt x="705466" y="193676"/>
                  <a:pt x="705466" y="193684"/>
                  <a:pt x="705466" y="193692"/>
                </a:cubicBezTo>
                <a:close/>
                <a:moveTo>
                  <a:pt x="923695" y="193692"/>
                </a:moveTo>
                <a:cubicBezTo>
                  <a:pt x="923695" y="207990"/>
                  <a:pt x="912096" y="219580"/>
                  <a:pt x="897788" y="219580"/>
                </a:cubicBezTo>
                <a:cubicBezTo>
                  <a:pt x="883481" y="219580"/>
                  <a:pt x="871881" y="207990"/>
                  <a:pt x="871881" y="193692"/>
                </a:cubicBezTo>
                <a:cubicBezTo>
                  <a:pt x="871881" y="179394"/>
                  <a:pt x="883481" y="167803"/>
                  <a:pt x="897788" y="167803"/>
                </a:cubicBezTo>
                <a:cubicBezTo>
                  <a:pt x="912090" y="167796"/>
                  <a:pt x="923688" y="179377"/>
                  <a:pt x="923695" y="193668"/>
                </a:cubicBezTo>
                <a:cubicBezTo>
                  <a:pt x="923695" y="193676"/>
                  <a:pt x="923695" y="193684"/>
                  <a:pt x="923695" y="193692"/>
                </a:cubicBezTo>
                <a:close/>
                <a:moveTo>
                  <a:pt x="1141923" y="193692"/>
                </a:moveTo>
                <a:cubicBezTo>
                  <a:pt x="1141923" y="207990"/>
                  <a:pt x="1130324" y="219580"/>
                  <a:pt x="1116016" y="219580"/>
                </a:cubicBezTo>
                <a:cubicBezTo>
                  <a:pt x="1101708" y="219580"/>
                  <a:pt x="1090109" y="207990"/>
                  <a:pt x="1090109" y="193692"/>
                </a:cubicBezTo>
                <a:cubicBezTo>
                  <a:pt x="1090109" y="179394"/>
                  <a:pt x="1101708" y="167803"/>
                  <a:pt x="1116016" y="167803"/>
                </a:cubicBezTo>
                <a:cubicBezTo>
                  <a:pt x="1130316" y="167820"/>
                  <a:pt x="1141907" y="179401"/>
                  <a:pt x="1141923" y="193692"/>
                </a:cubicBezTo>
                <a:close/>
                <a:moveTo>
                  <a:pt x="50838" y="361596"/>
                </a:moveTo>
                <a:cubicBezTo>
                  <a:pt x="50838" y="375894"/>
                  <a:pt x="39239" y="387485"/>
                  <a:pt x="24931" y="387485"/>
                </a:cubicBezTo>
                <a:cubicBezTo>
                  <a:pt x="10623" y="387485"/>
                  <a:pt x="-976" y="375894"/>
                  <a:pt x="-976" y="361596"/>
                </a:cubicBezTo>
                <a:cubicBezTo>
                  <a:pt x="-976" y="347298"/>
                  <a:pt x="10623" y="335707"/>
                  <a:pt x="24931" y="335707"/>
                </a:cubicBezTo>
                <a:cubicBezTo>
                  <a:pt x="39233" y="335700"/>
                  <a:pt x="50831" y="347280"/>
                  <a:pt x="50838" y="361571"/>
                </a:cubicBezTo>
                <a:cubicBezTo>
                  <a:pt x="50838" y="361579"/>
                  <a:pt x="50838" y="361588"/>
                  <a:pt x="50838" y="361596"/>
                </a:cubicBezTo>
                <a:close/>
                <a:moveTo>
                  <a:pt x="269068" y="361596"/>
                </a:moveTo>
                <a:cubicBezTo>
                  <a:pt x="269068" y="375894"/>
                  <a:pt x="257469" y="387485"/>
                  <a:pt x="243160" y="387485"/>
                </a:cubicBezTo>
                <a:cubicBezTo>
                  <a:pt x="228853" y="387485"/>
                  <a:pt x="217253" y="375894"/>
                  <a:pt x="217253" y="361596"/>
                </a:cubicBezTo>
                <a:cubicBezTo>
                  <a:pt x="217253" y="347298"/>
                  <a:pt x="228853" y="335707"/>
                  <a:pt x="243160" y="335707"/>
                </a:cubicBezTo>
                <a:cubicBezTo>
                  <a:pt x="257461" y="335724"/>
                  <a:pt x="269051" y="347305"/>
                  <a:pt x="269068" y="361596"/>
                </a:cubicBezTo>
                <a:close/>
                <a:moveTo>
                  <a:pt x="487237" y="361596"/>
                </a:moveTo>
                <a:cubicBezTo>
                  <a:pt x="487237" y="375894"/>
                  <a:pt x="475637" y="387485"/>
                  <a:pt x="461329" y="387485"/>
                </a:cubicBezTo>
                <a:cubicBezTo>
                  <a:pt x="447021" y="387485"/>
                  <a:pt x="435422" y="375894"/>
                  <a:pt x="435422" y="361596"/>
                </a:cubicBezTo>
                <a:cubicBezTo>
                  <a:pt x="435422" y="347298"/>
                  <a:pt x="447021" y="335707"/>
                  <a:pt x="461329" y="335707"/>
                </a:cubicBezTo>
                <a:cubicBezTo>
                  <a:pt x="475631" y="335700"/>
                  <a:pt x="487229" y="347280"/>
                  <a:pt x="487237" y="361571"/>
                </a:cubicBezTo>
                <a:cubicBezTo>
                  <a:pt x="487237" y="361579"/>
                  <a:pt x="487237" y="361588"/>
                  <a:pt x="487237" y="361596"/>
                </a:cubicBezTo>
                <a:close/>
                <a:moveTo>
                  <a:pt x="705466" y="361596"/>
                </a:moveTo>
                <a:cubicBezTo>
                  <a:pt x="705466" y="375894"/>
                  <a:pt x="693867" y="387485"/>
                  <a:pt x="679559" y="387485"/>
                </a:cubicBezTo>
                <a:cubicBezTo>
                  <a:pt x="665250" y="387485"/>
                  <a:pt x="653652" y="375894"/>
                  <a:pt x="653652" y="361596"/>
                </a:cubicBezTo>
                <a:cubicBezTo>
                  <a:pt x="653652" y="347298"/>
                  <a:pt x="665250" y="335707"/>
                  <a:pt x="679559" y="335707"/>
                </a:cubicBezTo>
                <a:cubicBezTo>
                  <a:pt x="693861" y="335700"/>
                  <a:pt x="705458" y="347280"/>
                  <a:pt x="705466" y="361571"/>
                </a:cubicBezTo>
                <a:cubicBezTo>
                  <a:pt x="705466" y="361579"/>
                  <a:pt x="705466" y="361588"/>
                  <a:pt x="705466" y="361596"/>
                </a:cubicBezTo>
                <a:close/>
                <a:moveTo>
                  <a:pt x="923695" y="361596"/>
                </a:moveTo>
                <a:cubicBezTo>
                  <a:pt x="923695" y="375894"/>
                  <a:pt x="912096" y="387485"/>
                  <a:pt x="897788" y="387485"/>
                </a:cubicBezTo>
                <a:cubicBezTo>
                  <a:pt x="883481" y="387485"/>
                  <a:pt x="871881" y="375894"/>
                  <a:pt x="871881" y="361596"/>
                </a:cubicBezTo>
                <a:cubicBezTo>
                  <a:pt x="871881" y="347298"/>
                  <a:pt x="883481" y="335707"/>
                  <a:pt x="897788" y="335707"/>
                </a:cubicBezTo>
                <a:cubicBezTo>
                  <a:pt x="912090" y="335700"/>
                  <a:pt x="923688" y="347280"/>
                  <a:pt x="923695" y="361571"/>
                </a:cubicBezTo>
                <a:cubicBezTo>
                  <a:pt x="923695" y="361579"/>
                  <a:pt x="923695" y="361588"/>
                  <a:pt x="923695" y="361596"/>
                </a:cubicBezTo>
                <a:close/>
                <a:moveTo>
                  <a:pt x="1141923" y="361596"/>
                </a:moveTo>
                <a:cubicBezTo>
                  <a:pt x="1141923" y="375894"/>
                  <a:pt x="1130324" y="387485"/>
                  <a:pt x="1116016" y="387485"/>
                </a:cubicBezTo>
                <a:cubicBezTo>
                  <a:pt x="1101708" y="387485"/>
                  <a:pt x="1090109" y="375894"/>
                  <a:pt x="1090109" y="361596"/>
                </a:cubicBezTo>
                <a:cubicBezTo>
                  <a:pt x="1090109" y="347298"/>
                  <a:pt x="1101708" y="335707"/>
                  <a:pt x="1116016" y="335707"/>
                </a:cubicBezTo>
                <a:cubicBezTo>
                  <a:pt x="1130316" y="335724"/>
                  <a:pt x="1141907" y="347305"/>
                  <a:pt x="1141923" y="361596"/>
                </a:cubicBezTo>
                <a:close/>
                <a:moveTo>
                  <a:pt x="50838" y="529500"/>
                </a:moveTo>
                <a:cubicBezTo>
                  <a:pt x="50838" y="543798"/>
                  <a:pt x="39239" y="555389"/>
                  <a:pt x="24931" y="555389"/>
                </a:cubicBezTo>
                <a:cubicBezTo>
                  <a:pt x="10623" y="555389"/>
                  <a:pt x="-976" y="543798"/>
                  <a:pt x="-976" y="529500"/>
                </a:cubicBezTo>
                <a:cubicBezTo>
                  <a:pt x="-976" y="515202"/>
                  <a:pt x="10623" y="503612"/>
                  <a:pt x="24931" y="503612"/>
                </a:cubicBezTo>
                <a:cubicBezTo>
                  <a:pt x="39233" y="503605"/>
                  <a:pt x="50831" y="515184"/>
                  <a:pt x="50838" y="529475"/>
                </a:cubicBezTo>
                <a:cubicBezTo>
                  <a:pt x="50838" y="529484"/>
                  <a:pt x="50838" y="529492"/>
                  <a:pt x="50838" y="529500"/>
                </a:cubicBezTo>
                <a:close/>
                <a:moveTo>
                  <a:pt x="269068" y="529500"/>
                </a:moveTo>
                <a:cubicBezTo>
                  <a:pt x="269068" y="543798"/>
                  <a:pt x="257469" y="555389"/>
                  <a:pt x="243160" y="555389"/>
                </a:cubicBezTo>
                <a:cubicBezTo>
                  <a:pt x="228853" y="555389"/>
                  <a:pt x="217253" y="543798"/>
                  <a:pt x="217253" y="529500"/>
                </a:cubicBezTo>
                <a:cubicBezTo>
                  <a:pt x="217253" y="515202"/>
                  <a:pt x="228853" y="503612"/>
                  <a:pt x="243160" y="503612"/>
                </a:cubicBezTo>
                <a:cubicBezTo>
                  <a:pt x="257461" y="503629"/>
                  <a:pt x="269051" y="515209"/>
                  <a:pt x="269068" y="529500"/>
                </a:cubicBezTo>
                <a:close/>
                <a:moveTo>
                  <a:pt x="487237" y="529500"/>
                </a:moveTo>
                <a:cubicBezTo>
                  <a:pt x="487237" y="543798"/>
                  <a:pt x="475637" y="555389"/>
                  <a:pt x="461329" y="555389"/>
                </a:cubicBezTo>
                <a:cubicBezTo>
                  <a:pt x="447021" y="555389"/>
                  <a:pt x="435422" y="543798"/>
                  <a:pt x="435422" y="529500"/>
                </a:cubicBezTo>
                <a:cubicBezTo>
                  <a:pt x="435422" y="515202"/>
                  <a:pt x="447021" y="503612"/>
                  <a:pt x="461329" y="503612"/>
                </a:cubicBezTo>
                <a:cubicBezTo>
                  <a:pt x="475631" y="503605"/>
                  <a:pt x="487229" y="515184"/>
                  <a:pt x="487237" y="529475"/>
                </a:cubicBezTo>
                <a:cubicBezTo>
                  <a:pt x="487237" y="529484"/>
                  <a:pt x="487237" y="529492"/>
                  <a:pt x="487237" y="529500"/>
                </a:cubicBezTo>
                <a:close/>
                <a:moveTo>
                  <a:pt x="705466" y="529500"/>
                </a:moveTo>
                <a:cubicBezTo>
                  <a:pt x="705466" y="543798"/>
                  <a:pt x="693867" y="555389"/>
                  <a:pt x="679559" y="555389"/>
                </a:cubicBezTo>
                <a:cubicBezTo>
                  <a:pt x="665250" y="555389"/>
                  <a:pt x="653652" y="543798"/>
                  <a:pt x="653652" y="529500"/>
                </a:cubicBezTo>
                <a:cubicBezTo>
                  <a:pt x="653652" y="515202"/>
                  <a:pt x="665250" y="503612"/>
                  <a:pt x="679559" y="503612"/>
                </a:cubicBezTo>
                <a:cubicBezTo>
                  <a:pt x="693861" y="503605"/>
                  <a:pt x="705458" y="515184"/>
                  <a:pt x="705466" y="529475"/>
                </a:cubicBezTo>
                <a:cubicBezTo>
                  <a:pt x="705466" y="529484"/>
                  <a:pt x="705466" y="529492"/>
                  <a:pt x="705466" y="529500"/>
                </a:cubicBezTo>
                <a:close/>
                <a:moveTo>
                  <a:pt x="923695" y="529500"/>
                </a:moveTo>
                <a:cubicBezTo>
                  <a:pt x="923695" y="543798"/>
                  <a:pt x="912096" y="555389"/>
                  <a:pt x="897788" y="555389"/>
                </a:cubicBezTo>
                <a:cubicBezTo>
                  <a:pt x="883481" y="555389"/>
                  <a:pt x="871881" y="543798"/>
                  <a:pt x="871881" y="529500"/>
                </a:cubicBezTo>
                <a:cubicBezTo>
                  <a:pt x="871881" y="515202"/>
                  <a:pt x="883481" y="503612"/>
                  <a:pt x="897788" y="503612"/>
                </a:cubicBezTo>
                <a:cubicBezTo>
                  <a:pt x="912090" y="503605"/>
                  <a:pt x="923688" y="515184"/>
                  <a:pt x="923695" y="529475"/>
                </a:cubicBezTo>
                <a:cubicBezTo>
                  <a:pt x="923695" y="529484"/>
                  <a:pt x="923695" y="529492"/>
                  <a:pt x="923695" y="529500"/>
                </a:cubicBezTo>
                <a:close/>
                <a:moveTo>
                  <a:pt x="1141923" y="529500"/>
                </a:moveTo>
                <a:cubicBezTo>
                  <a:pt x="1141923" y="543798"/>
                  <a:pt x="1130324" y="555389"/>
                  <a:pt x="1116016" y="555389"/>
                </a:cubicBezTo>
                <a:cubicBezTo>
                  <a:pt x="1101708" y="555389"/>
                  <a:pt x="1090109" y="543798"/>
                  <a:pt x="1090109" y="529500"/>
                </a:cubicBezTo>
                <a:cubicBezTo>
                  <a:pt x="1090109" y="515202"/>
                  <a:pt x="1101708" y="503612"/>
                  <a:pt x="1116016" y="503612"/>
                </a:cubicBezTo>
                <a:cubicBezTo>
                  <a:pt x="1130316" y="503629"/>
                  <a:pt x="1141907" y="515209"/>
                  <a:pt x="1141923" y="529500"/>
                </a:cubicBezTo>
                <a:close/>
                <a:moveTo>
                  <a:pt x="50838" y="697404"/>
                </a:moveTo>
                <a:cubicBezTo>
                  <a:pt x="50838" y="711702"/>
                  <a:pt x="39239" y="723293"/>
                  <a:pt x="24931" y="723293"/>
                </a:cubicBezTo>
                <a:cubicBezTo>
                  <a:pt x="10623" y="723293"/>
                  <a:pt x="-976" y="711702"/>
                  <a:pt x="-976" y="697404"/>
                </a:cubicBezTo>
                <a:cubicBezTo>
                  <a:pt x="-976" y="683106"/>
                  <a:pt x="10623" y="671516"/>
                  <a:pt x="24931" y="671516"/>
                </a:cubicBezTo>
                <a:cubicBezTo>
                  <a:pt x="39233" y="671509"/>
                  <a:pt x="50831" y="683088"/>
                  <a:pt x="50838" y="697379"/>
                </a:cubicBezTo>
                <a:cubicBezTo>
                  <a:pt x="50838" y="697387"/>
                  <a:pt x="50838" y="697395"/>
                  <a:pt x="50838" y="697404"/>
                </a:cubicBezTo>
                <a:close/>
                <a:moveTo>
                  <a:pt x="269068" y="697404"/>
                </a:moveTo>
                <a:cubicBezTo>
                  <a:pt x="269068" y="711702"/>
                  <a:pt x="257469" y="723293"/>
                  <a:pt x="243160" y="723293"/>
                </a:cubicBezTo>
                <a:cubicBezTo>
                  <a:pt x="228853" y="723293"/>
                  <a:pt x="217253" y="711702"/>
                  <a:pt x="217253" y="697404"/>
                </a:cubicBezTo>
                <a:cubicBezTo>
                  <a:pt x="217253" y="683106"/>
                  <a:pt x="228853" y="671516"/>
                  <a:pt x="243160" y="671516"/>
                </a:cubicBezTo>
                <a:cubicBezTo>
                  <a:pt x="257461" y="671532"/>
                  <a:pt x="269051" y="683113"/>
                  <a:pt x="269068" y="697404"/>
                </a:cubicBezTo>
                <a:close/>
                <a:moveTo>
                  <a:pt x="487237" y="697404"/>
                </a:moveTo>
                <a:cubicBezTo>
                  <a:pt x="487237" y="711702"/>
                  <a:pt x="475637" y="723293"/>
                  <a:pt x="461329" y="723293"/>
                </a:cubicBezTo>
                <a:cubicBezTo>
                  <a:pt x="447021" y="723293"/>
                  <a:pt x="435422" y="711702"/>
                  <a:pt x="435422" y="697404"/>
                </a:cubicBezTo>
                <a:cubicBezTo>
                  <a:pt x="435422" y="683106"/>
                  <a:pt x="447021" y="671516"/>
                  <a:pt x="461329" y="671516"/>
                </a:cubicBezTo>
                <a:cubicBezTo>
                  <a:pt x="475631" y="671509"/>
                  <a:pt x="487229" y="683088"/>
                  <a:pt x="487237" y="697379"/>
                </a:cubicBezTo>
                <a:cubicBezTo>
                  <a:pt x="487237" y="697387"/>
                  <a:pt x="487237" y="697395"/>
                  <a:pt x="487237" y="697404"/>
                </a:cubicBezTo>
                <a:close/>
                <a:moveTo>
                  <a:pt x="705466" y="697404"/>
                </a:moveTo>
                <a:cubicBezTo>
                  <a:pt x="705466" y="711702"/>
                  <a:pt x="693867" y="723293"/>
                  <a:pt x="679559" y="723293"/>
                </a:cubicBezTo>
                <a:cubicBezTo>
                  <a:pt x="665250" y="723293"/>
                  <a:pt x="653652" y="711702"/>
                  <a:pt x="653652" y="697404"/>
                </a:cubicBezTo>
                <a:cubicBezTo>
                  <a:pt x="653652" y="683106"/>
                  <a:pt x="665250" y="671516"/>
                  <a:pt x="679559" y="671516"/>
                </a:cubicBezTo>
                <a:cubicBezTo>
                  <a:pt x="693861" y="671509"/>
                  <a:pt x="705458" y="683088"/>
                  <a:pt x="705466" y="697379"/>
                </a:cubicBezTo>
                <a:cubicBezTo>
                  <a:pt x="705466" y="697387"/>
                  <a:pt x="705466" y="697395"/>
                  <a:pt x="705466" y="697404"/>
                </a:cubicBezTo>
                <a:close/>
                <a:moveTo>
                  <a:pt x="923695" y="697404"/>
                </a:moveTo>
                <a:cubicBezTo>
                  <a:pt x="923695" y="711702"/>
                  <a:pt x="912096" y="723293"/>
                  <a:pt x="897788" y="723293"/>
                </a:cubicBezTo>
                <a:cubicBezTo>
                  <a:pt x="883481" y="723293"/>
                  <a:pt x="871881" y="711702"/>
                  <a:pt x="871881" y="697404"/>
                </a:cubicBezTo>
                <a:cubicBezTo>
                  <a:pt x="871881" y="683106"/>
                  <a:pt x="883481" y="671516"/>
                  <a:pt x="897788" y="671516"/>
                </a:cubicBezTo>
                <a:cubicBezTo>
                  <a:pt x="912090" y="671509"/>
                  <a:pt x="923688" y="683088"/>
                  <a:pt x="923695" y="697379"/>
                </a:cubicBezTo>
                <a:cubicBezTo>
                  <a:pt x="923695" y="697387"/>
                  <a:pt x="923695" y="697395"/>
                  <a:pt x="923695" y="697404"/>
                </a:cubicBezTo>
                <a:close/>
                <a:moveTo>
                  <a:pt x="1141923" y="697404"/>
                </a:moveTo>
                <a:cubicBezTo>
                  <a:pt x="1141923" y="711702"/>
                  <a:pt x="1130324" y="723293"/>
                  <a:pt x="1116016" y="723293"/>
                </a:cubicBezTo>
                <a:cubicBezTo>
                  <a:pt x="1101708" y="723293"/>
                  <a:pt x="1090109" y="711702"/>
                  <a:pt x="1090109" y="697404"/>
                </a:cubicBezTo>
                <a:cubicBezTo>
                  <a:pt x="1090109" y="683106"/>
                  <a:pt x="1101708" y="671516"/>
                  <a:pt x="1116016" y="671516"/>
                </a:cubicBezTo>
                <a:cubicBezTo>
                  <a:pt x="1130316" y="671532"/>
                  <a:pt x="1141907" y="683113"/>
                  <a:pt x="1141923" y="697404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11" name="Text 8"/>
          <p:cNvSpPr/>
          <p:nvPr/>
        </p:nvSpPr>
        <p:spPr>
          <a:xfrm>
            <a:off x="893745" y="4728174"/>
            <a:ext cx="1141923" cy="723293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10230150" y="1569684"/>
            <a:ext cx="1141923" cy="723293"/>
          </a:xfrm>
          <a:custGeom>
            <a:avLst/>
            <a:gdLst/>
            <a:ahLst/>
            <a:cxnLst/>
            <a:rect l="l" t="t" r="r" b="b"/>
            <a:pathLst>
              <a:path w="1141923" h="723293">
                <a:moveTo>
                  <a:pt x="50838" y="25788"/>
                </a:moveTo>
                <a:cubicBezTo>
                  <a:pt x="50838" y="40086"/>
                  <a:pt x="39239" y="51676"/>
                  <a:pt x="24931" y="51676"/>
                </a:cubicBezTo>
                <a:cubicBezTo>
                  <a:pt x="10623" y="51676"/>
                  <a:pt x="-976" y="40086"/>
                  <a:pt x="-976" y="25788"/>
                </a:cubicBezTo>
                <a:cubicBezTo>
                  <a:pt x="-976" y="11490"/>
                  <a:pt x="10623" y="-101"/>
                  <a:pt x="24931" y="-101"/>
                </a:cubicBezTo>
                <a:cubicBezTo>
                  <a:pt x="39233" y="-108"/>
                  <a:pt x="50831" y="11473"/>
                  <a:pt x="50838" y="25763"/>
                </a:cubicBezTo>
                <a:cubicBezTo>
                  <a:pt x="50838" y="25772"/>
                  <a:pt x="50838" y="25780"/>
                  <a:pt x="50838" y="25788"/>
                </a:cubicBezTo>
                <a:close/>
                <a:moveTo>
                  <a:pt x="269068" y="25788"/>
                </a:moveTo>
                <a:cubicBezTo>
                  <a:pt x="269068" y="40086"/>
                  <a:pt x="257469" y="51676"/>
                  <a:pt x="243160" y="51676"/>
                </a:cubicBezTo>
                <a:cubicBezTo>
                  <a:pt x="228853" y="51676"/>
                  <a:pt x="217253" y="40086"/>
                  <a:pt x="217253" y="25788"/>
                </a:cubicBezTo>
                <a:cubicBezTo>
                  <a:pt x="217253" y="11490"/>
                  <a:pt x="228853" y="-101"/>
                  <a:pt x="243160" y="-101"/>
                </a:cubicBezTo>
                <a:cubicBezTo>
                  <a:pt x="257461" y="-84"/>
                  <a:pt x="269051" y="11497"/>
                  <a:pt x="269068" y="25788"/>
                </a:cubicBezTo>
                <a:close/>
                <a:moveTo>
                  <a:pt x="487237" y="25788"/>
                </a:moveTo>
                <a:cubicBezTo>
                  <a:pt x="487237" y="40086"/>
                  <a:pt x="475637" y="51676"/>
                  <a:pt x="461329" y="51676"/>
                </a:cubicBezTo>
                <a:cubicBezTo>
                  <a:pt x="447021" y="51676"/>
                  <a:pt x="435422" y="40086"/>
                  <a:pt x="435422" y="25788"/>
                </a:cubicBezTo>
                <a:cubicBezTo>
                  <a:pt x="435422" y="11490"/>
                  <a:pt x="447021" y="-101"/>
                  <a:pt x="461329" y="-101"/>
                </a:cubicBezTo>
                <a:cubicBezTo>
                  <a:pt x="475631" y="-108"/>
                  <a:pt x="487229" y="11473"/>
                  <a:pt x="487237" y="25763"/>
                </a:cubicBezTo>
                <a:cubicBezTo>
                  <a:pt x="487237" y="25772"/>
                  <a:pt x="487237" y="25780"/>
                  <a:pt x="487237" y="25788"/>
                </a:cubicBezTo>
                <a:close/>
                <a:moveTo>
                  <a:pt x="705466" y="25788"/>
                </a:moveTo>
                <a:cubicBezTo>
                  <a:pt x="705466" y="40086"/>
                  <a:pt x="693867" y="51676"/>
                  <a:pt x="679559" y="51676"/>
                </a:cubicBezTo>
                <a:cubicBezTo>
                  <a:pt x="665250" y="51676"/>
                  <a:pt x="653652" y="40086"/>
                  <a:pt x="653652" y="25788"/>
                </a:cubicBezTo>
                <a:cubicBezTo>
                  <a:pt x="653652" y="11490"/>
                  <a:pt x="665250" y="-101"/>
                  <a:pt x="679559" y="-101"/>
                </a:cubicBezTo>
                <a:cubicBezTo>
                  <a:pt x="693861" y="-108"/>
                  <a:pt x="705458" y="11473"/>
                  <a:pt x="705466" y="25763"/>
                </a:cubicBezTo>
                <a:cubicBezTo>
                  <a:pt x="705466" y="25772"/>
                  <a:pt x="705466" y="25780"/>
                  <a:pt x="705466" y="25788"/>
                </a:cubicBezTo>
                <a:close/>
                <a:moveTo>
                  <a:pt x="923695" y="25788"/>
                </a:moveTo>
                <a:cubicBezTo>
                  <a:pt x="923695" y="40086"/>
                  <a:pt x="912096" y="51676"/>
                  <a:pt x="897788" y="51676"/>
                </a:cubicBezTo>
                <a:cubicBezTo>
                  <a:pt x="883481" y="51676"/>
                  <a:pt x="871881" y="40086"/>
                  <a:pt x="871881" y="25788"/>
                </a:cubicBezTo>
                <a:cubicBezTo>
                  <a:pt x="871881" y="11490"/>
                  <a:pt x="883481" y="-101"/>
                  <a:pt x="897788" y="-101"/>
                </a:cubicBezTo>
                <a:cubicBezTo>
                  <a:pt x="912090" y="-108"/>
                  <a:pt x="923688" y="11473"/>
                  <a:pt x="923695" y="25763"/>
                </a:cubicBezTo>
                <a:cubicBezTo>
                  <a:pt x="923695" y="25772"/>
                  <a:pt x="923695" y="25780"/>
                  <a:pt x="923695" y="25788"/>
                </a:cubicBezTo>
                <a:close/>
                <a:moveTo>
                  <a:pt x="1141923" y="25788"/>
                </a:moveTo>
                <a:cubicBezTo>
                  <a:pt x="1141923" y="40086"/>
                  <a:pt x="1130324" y="51676"/>
                  <a:pt x="1116016" y="51676"/>
                </a:cubicBezTo>
                <a:cubicBezTo>
                  <a:pt x="1101708" y="51676"/>
                  <a:pt x="1090109" y="40086"/>
                  <a:pt x="1090109" y="25788"/>
                </a:cubicBezTo>
                <a:cubicBezTo>
                  <a:pt x="1090109" y="11490"/>
                  <a:pt x="1101708" y="-101"/>
                  <a:pt x="1116016" y="-101"/>
                </a:cubicBezTo>
                <a:cubicBezTo>
                  <a:pt x="1130316" y="-84"/>
                  <a:pt x="1141907" y="11497"/>
                  <a:pt x="1141923" y="25788"/>
                </a:cubicBezTo>
                <a:close/>
                <a:moveTo>
                  <a:pt x="50838" y="193692"/>
                </a:moveTo>
                <a:cubicBezTo>
                  <a:pt x="50838" y="207990"/>
                  <a:pt x="39239" y="219580"/>
                  <a:pt x="24931" y="219580"/>
                </a:cubicBezTo>
                <a:cubicBezTo>
                  <a:pt x="10623" y="219580"/>
                  <a:pt x="-976" y="207990"/>
                  <a:pt x="-976" y="193692"/>
                </a:cubicBezTo>
                <a:cubicBezTo>
                  <a:pt x="-976" y="179394"/>
                  <a:pt x="10623" y="167803"/>
                  <a:pt x="24931" y="167803"/>
                </a:cubicBezTo>
                <a:cubicBezTo>
                  <a:pt x="39233" y="167796"/>
                  <a:pt x="50831" y="179377"/>
                  <a:pt x="50838" y="193668"/>
                </a:cubicBezTo>
                <a:cubicBezTo>
                  <a:pt x="50838" y="193676"/>
                  <a:pt x="50838" y="193684"/>
                  <a:pt x="50838" y="193692"/>
                </a:cubicBezTo>
                <a:close/>
                <a:moveTo>
                  <a:pt x="269068" y="193692"/>
                </a:moveTo>
                <a:cubicBezTo>
                  <a:pt x="269068" y="207990"/>
                  <a:pt x="257469" y="219580"/>
                  <a:pt x="243160" y="219580"/>
                </a:cubicBezTo>
                <a:cubicBezTo>
                  <a:pt x="228853" y="219580"/>
                  <a:pt x="217253" y="207990"/>
                  <a:pt x="217253" y="193692"/>
                </a:cubicBezTo>
                <a:cubicBezTo>
                  <a:pt x="217253" y="179394"/>
                  <a:pt x="228853" y="167803"/>
                  <a:pt x="243160" y="167803"/>
                </a:cubicBezTo>
                <a:cubicBezTo>
                  <a:pt x="257461" y="167820"/>
                  <a:pt x="269051" y="179401"/>
                  <a:pt x="269068" y="193692"/>
                </a:cubicBezTo>
                <a:close/>
                <a:moveTo>
                  <a:pt x="487237" y="193692"/>
                </a:moveTo>
                <a:cubicBezTo>
                  <a:pt x="487237" y="207990"/>
                  <a:pt x="475637" y="219580"/>
                  <a:pt x="461329" y="219580"/>
                </a:cubicBezTo>
                <a:cubicBezTo>
                  <a:pt x="447021" y="219580"/>
                  <a:pt x="435422" y="207990"/>
                  <a:pt x="435422" y="193692"/>
                </a:cubicBezTo>
                <a:cubicBezTo>
                  <a:pt x="435422" y="179394"/>
                  <a:pt x="447021" y="167803"/>
                  <a:pt x="461329" y="167803"/>
                </a:cubicBezTo>
                <a:cubicBezTo>
                  <a:pt x="475631" y="167796"/>
                  <a:pt x="487229" y="179377"/>
                  <a:pt x="487237" y="193668"/>
                </a:cubicBezTo>
                <a:cubicBezTo>
                  <a:pt x="487237" y="193676"/>
                  <a:pt x="487237" y="193684"/>
                  <a:pt x="487237" y="193692"/>
                </a:cubicBezTo>
                <a:close/>
                <a:moveTo>
                  <a:pt x="705466" y="193692"/>
                </a:moveTo>
                <a:cubicBezTo>
                  <a:pt x="705466" y="207990"/>
                  <a:pt x="693867" y="219580"/>
                  <a:pt x="679559" y="219580"/>
                </a:cubicBezTo>
                <a:cubicBezTo>
                  <a:pt x="665250" y="219580"/>
                  <a:pt x="653652" y="207990"/>
                  <a:pt x="653652" y="193692"/>
                </a:cubicBezTo>
                <a:cubicBezTo>
                  <a:pt x="653652" y="179394"/>
                  <a:pt x="665250" y="167803"/>
                  <a:pt x="679559" y="167803"/>
                </a:cubicBezTo>
                <a:cubicBezTo>
                  <a:pt x="693861" y="167796"/>
                  <a:pt x="705458" y="179377"/>
                  <a:pt x="705466" y="193668"/>
                </a:cubicBezTo>
                <a:cubicBezTo>
                  <a:pt x="705466" y="193676"/>
                  <a:pt x="705466" y="193684"/>
                  <a:pt x="705466" y="193692"/>
                </a:cubicBezTo>
                <a:close/>
                <a:moveTo>
                  <a:pt x="923695" y="193692"/>
                </a:moveTo>
                <a:cubicBezTo>
                  <a:pt x="923695" y="207990"/>
                  <a:pt x="912096" y="219580"/>
                  <a:pt x="897788" y="219580"/>
                </a:cubicBezTo>
                <a:cubicBezTo>
                  <a:pt x="883481" y="219580"/>
                  <a:pt x="871881" y="207990"/>
                  <a:pt x="871881" y="193692"/>
                </a:cubicBezTo>
                <a:cubicBezTo>
                  <a:pt x="871881" y="179394"/>
                  <a:pt x="883481" y="167803"/>
                  <a:pt x="897788" y="167803"/>
                </a:cubicBezTo>
                <a:cubicBezTo>
                  <a:pt x="912090" y="167796"/>
                  <a:pt x="923688" y="179377"/>
                  <a:pt x="923695" y="193668"/>
                </a:cubicBezTo>
                <a:cubicBezTo>
                  <a:pt x="923695" y="193676"/>
                  <a:pt x="923695" y="193684"/>
                  <a:pt x="923695" y="193692"/>
                </a:cubicBezTo>
                <a:close/>
                <a:moveTo>
                  <a:pt x="1141923" y="193692"/>
                </a:moveTo>
                <a:cubicBezTo>
                  <a:pt x="1141923" y="207990"/>
                  <a:pt x="1130324" y="219580"/>
                  <a:pt x="1116016" y="219580"/>
                </a:cubicBezTo>
                <a:cubicBezTo>
                  <a:pt x="1101708" y="219580"/>
                  <a:pt x="1090109" y="207990"/>
                  <a:pt x="1090109" y="193692"/>
                </a:cubicBezTo>
                <a:cubicBezTo>
                  <a:pt x="1090109" y="179394"/>
                  <a:pt x="1101708" y="167803"/>
                  <a:pt x="1116016" y="167803"/>
                </a:cubicBezTo>
                <a:cubicBezTo>
                  <a:pt x="1130316" y="167820"/>
                  <a:pt x="1141907" y="179401"/>
                  <a:pt x="1141923" y="193692"/>
                </a:cubicBezTo>
                <a:close/>
                <a:moveTo>
                  <a:pt x="50838" y="361596"/>
                </a:moveTo>
                <a:cubicBezTo>
                  <a:pt x="50838" y="375894"/>
                  <a:pt x="39239" y="387485"/>
                  <a:pt x="24931" y="387485"/>
                </a:cubicBezTo>
                <a:cubicBezTo>
                  <a:pt x="10623" y="387485"/>
                  <a:pt x="-976" y="375894"/>
                  <a:pt x="-976" y="361596"/>
                </a:cubicBezTo>
                <a:cubicBezTo>
                  <a:pt x="-976" y="347298"/>
                  <a:pt x="10623" y="335707"/>
                  <a:pt x="24931" y="335707"/>
                </a:cubicBezTo>
                <a:cubicBezTo>
                  <a:pt x="39233" y="335700"/>
                  <a:pt x="50831" y="347280"/>
                  <a:pt x="50838" y="361571"/>
                </a:cubicBezTo>
                <a:cubicBezTo>
                  <a:pt x="50838" y="361579"/>
                  <a:pt x="50838" y="361588"/>
                  <a:pt x="50838" y="361596"/>
                </a:cubicBezTo>
                <a:close/>
                <a:moveTo>
                  <a:pt x="269068" y="361596"/>
                </a:moveTo>
                <a:cubicBezTo>
                  <a:pt x="269068" y="375894"/>
                  <a:pt x="257469" y="387485"/>
                  <a:pt x="243160" y="387485"/>
                </a:cubicBezTo>
                <a:cubicBezTo>
                  <a:pt x="228853" y="387485"/>
                  <a:pt x="217253" y="375894"/>
                  <a:pt x="217253" y="361596"/>
                </a:cubicBezTo>
                <a:cubicBezTo>
                  <a:pt x="217253" y="347298"/>
                  <a:pt x="228853" y="335707"/>
                  <a:pt x="243160" y="335707"/>
                </a:cubicBezTo>
                <a:cubicBezTo>
                  <a:pt x="257461" y="335724"/>
                  <a:pt x="269051" y="347305"/>
                  <a:pt x="269068" y="361596"/>
                </a:cubicBezTo>
                <a:close/>
                <a:moveTo>
                  <a:pt x="487237" y="361596"/>
                </a:moveTo>
                <a:cubicBezTo>
                  <a:pt x="487237" y="375894"/>
                  <a:pt x="475637" y="387485"/>
                  <a:pt x="461329" y="387485"/>
                </a:cubicBezTo>
                <a:cubicBezTo>
                  <a:pt x="447021" y="387485"/>
                  <a:pt x="435422" y="375894"/>
                  <a:pt x="435422" y="361596"/>
                </a:cubicBezTo>
                <a:cubicBezTo>
                  <a:pt x="435422" y="347298"/>
                  <a:pt x="447021" y="335707"/>
                  <a:pt x="461329" y="335707"/>
                </a:cubicBezTo>
                <a:cubicBezTo>
                  <a:pt x="475631" y="335700"/>
                  <a:pt x="487229" y="347280"/>
                  <a:pt x="487237" y="361571"/>
                </a:cubicBezTo>
                <a:cubicBezTo>
                  <a:pt x="487237" y="361579"/>
                  <a:pt x="487237" y="361588"/>
                  <a:pt x="487237" y="361596"/>
                </a:cubicBezTo>
                <a:close/>
                <a:moveTo>
                  <a:pt x="705466" y="361596"/>
                </a:moveTo>
                <a:cubicBezTo>
                  <a:pt x="705466" y="375894"/>
                  <a:pt x="693867" y="387485"/>
                  <a:pt x="679559" y="387485"/>
                </a:cubicBezTo>
                <a:cubicBezTo>
                  <a:pt x="665250" y="387485"/>
                  <a:pt x="653652" y="375894"/>
                  <a:pt x="653652" y="361596"/>
                </a:cubicBezTo>
                <a:cubicBezTo>
                  <a:pt x="653652" y="347298"/>
                  <a:pt x="665250" y="335707"/>
                  <a:pt x="679559" y="335707"/>
                </a:cubicBezTo>
                <a:cubicBezTo>
                  <a:pt x="693861" y="335700"/>
                  <a:pt x="705458" y="347280"/>
                  <a:pt x="705466" y="361571"/>
                </a:cubicBezTo>
                <a:cubicBezTo>
                  <a:pt x="705466" y="361579"/>
                  <a:pt x="705466" y="361588"/>
                  <a:pt x="705466" y="361596"/>
                </a:cubicBezTo>
                <a:close/>
                <a:moveTo>
                  <a:pt x="923695" y="361596"/>
                </a:moveTo>
                <a:cubicBezTo>
                  <a:pt x="923695" y="375894"/>
                  <a:pt x="912096" y="387485"/>
                  <a:pt x="897788" y="387485"/>
                </a:cubicBezTo>
                <a:cubicBezTo>
                  <a:pt x="883481" y="387485"/>
                  <a:pt x="871881" y="375894"/>
                  <a:pt x="871881" y="361596"/>
                </a:cubicBezTo>
                <a:cubicBezTo>
                  <a:pt x="871881" y="347298"/>
                  <a:pt x="883481" y="335707"/>
                  <a:pt x="897788" y="335707"/>
                </a:cubicBezTo>
                <a:cubicBezTo>
                  <a:pt x="912090" y="335700"/>
                  <a:pt x="923688" y="347280"/>
                  <a:pt x="923695" y="361571"/>
                </a:cubicBezTo>
                <a:cubicBezTo>
                  <a:pt x="923695" y="361579"/>
                  <a:pt x="923695" y="361588"/>
                  <a:pt x="923695" y="361596"/>
                </a:cubicBezTo>
                <a:close/>
                <a:moveTo>
                  <a:pt x="1141923" y="361596"/>
                </a:moveTo>
                <a:cubicBezTo>
                  <a:pt x="1141923" y="375894"/>
                  <a:pt x="1130324" y="387485"/>
                  <a:pt x="1116016" y="387485"/>
                </a:cubicBezTo>
                <a:cubicBezTo>
                  <a:pt x="1101708" y="387485"/>
                  <a:pt x="1090109" y="375894"/>
                  <a:pt x="1090109" y="361596"/>
                </a:cubicBezTo>
                <a:cubicBezTo>
                  <a:pt x="1090109" y="347298"/>
                  <a:pt x="1101708" y="335707"/>
                  <a:pt x="1116016" y="335707"/>
                </a:cubicBezTo>
                <a:cubicBezTo>
                  <a:pt x="1130316" y="335724"/>
                  <a:pt x="1141907" y="347305"/>
                  <a:pt x="1141923" y="361596"/>
                </a:cubicBezTo>
                <a:close/>
                <a:moveTo>
                  <a:pt x="50838" y="529500"/>
                </a:moveTo>
                <a:cubicBezTo>
                  <a:pt x="50838" y="543798"/>
                  <a:pt x="39239" y="555389"/>
                  <a:pt x="24931" y="555389"/>
                </a:cubicBezTo>
                <a:cubicBezTo>
                  <a:pt x="10623" y="555389"/>
                  <a:pt x="-976" y="543798"/>
                  <a:pt x="-976" y="529500"/>
                </a:cubicBezTo>
                <a:cubicBezTo>
                  <a:pt x="-976" y="515202"/>
                  <a:pt x="10623" y="503612"/>
                  <a:pt x="24931" y="503612"/>
                </a:cubicBezTo>
                <a:cubicBezTo>
                  <a:pt x="39233" y="503605"/>
                  <a:pt x="50831" y="515184"/>
                  <a:pt x="50838" y="529475"/>
                </a:cubicBezTo>
                <a:cubicBezTo>
                  <a:pt x="50838" y="529484"/>
                  <a:pt x="50838" y="529492"/>
                  <a:pt x="50838" y="529500"/>
                </a:cubicBezTo>
                <a:close/>
                <a:moveTo>
                  <a:pt x="269068" y="529500"/>
                </a:moveTo>
                <a:cubicBezTo>
                  <a:pt x="269068" y="543798"/>
                  <a:pt x="257469" y="555389"/>
                  <a:pt x="243160" y="555389"/>
                </a:cubicBezTo>
                <a:cubicBezTo>
                  <a:pt x="228853" y="555389"/>
                  <a:pt x="217253" y="543798"/>
                  <a:pt x="217253" y="529500"/>
                </a:cubicBezTo>
                <a:cubicBezTo>
                  <a:pt x="217253" y="515202"/>
                  <a:pt x="228853" y="503612"/>
                  <a:pt x="243160" y="503612"/>
                </a:cubicBezTo>
                <a:cubicBezTo>
                  <a:pt x="257461" y="503629"/>
                  <a:pt x="269051" y="515209"/>
                  <a:pt x="269068" y="529500"/>
                </a:cubicBezTo>
                <a:close/>
                <a:moveTo>
                  <a:pt x="487237" y="529500"/>
                </a:moveTo>
                <a:cubicBezTo>
                  <a:pt x="487237" y="543798"/>
                  <a:pt x="475637" y="555389"/>
                  <a:pt x="461329" y="555389"/>
                </a:cubicBezTo>
                <a:cubicBezTo>
                  <a:pt x="447021" y="555389"/>
                  <a:pt x="435422" y="543798"/>
                  <a:pt x="435422" y="529500"/>
                </a:cubicBezTo>
                <a:cubicBezTo>
                  <a:pt x="435422" y="515202"/>
                  <a:pt x="447021" y="503612"/>
                  <a:pt x="461329" y="503612"/>
                </a:cubicBezTo>
                <a:cubicBezTo>
                  <a:pt x="475631" y="503605"/>
                  <a:pt x="487229" y="515184"/>
                  <a:pt x="487237" y="529475"/>
                </a:cubicBezTo>
                <a:cubicBezTo>
                  <a:pt x="487237" y="529484"/>
                  <a:pt x="487237" y="529492"/>
                  <a:pt x="487237" y="529500"/>
                </a:cubicBezTo>
                <a:close/>
                <a:moveTo>
                  <a:pt x="705466" y="529500"/>
                </a:moveTo>
                <a:cubicBezTo>
                  <a:pt x="705466" y="543798"/>
                  <a:pt x="693867" y="555389"/>
                  <a:pt x="679559" y="555389"/>
                </a:cubicBezTo>
                <a:cubicBezTo>
                  <a:pt x="665250" y="555389"/>
                  <a:pt x="653652" y="543798"/>
                  <a:pt x="653652" y="529500"/>
                </a:cubicBezTo>
                <a:cubicBezTo>
                  <a:pt x="653652" y="515202"/>
                  <a:pt x="665250" y="503612"/>
                  <a:pt x="679559" y="503612"/>
                </a:cubicBezTo>
                <a:cubicBezTo>
                  <a:pt x="693861" y="503605"/>
                  <a:pt x="705458" y="515184"/>
                  <a:pt x="705466" y="529475"/>
                </a:cubicBezTo>
                <a:cubicBezTo>
                  <a:pt x="705466" y="529484"/>
                  <a:pt x="705466" y="529492"/>
                  <a:pt x="705466" y="529500"/>
                </a:cubicBezTo>
                <a:close/>
                <a:moveTo>
                  <a:pt x="923695" y="529500"/>
                </a:moveTo>
                <a:cubicBezTo>
                  <a:pt x="923695" y="543798"/>
                  <a:pt x="912096" y="555389"/>
                  <a:pt x="897788" y="555389"/>
                </a:cubicBezTo>
                <a:cubicBezTo>
                  <a:pt x="883481" y="555389"/>
                  <a:pt x="871881" y="543798"/>
                  <a:pt x="871881" y="529500"/>
                </a:cubicBezTo>
                <a:cubicBezTo>
                  <a:pt x="871881" y="515202"/>
                  <a:pt x="883481" y="503612"/>
                  <a:pt x="897788" y="503612"/>
                </a:cubicBezTo>
                <a:cubicBezTo>
                  <a:pt x="912090" y="503605"/>
                  <a:pt x="923688" y="515184"/>
                  <a:pt x="923695" y="529475"/>
                </a:cubicBezTo>
                <a:cubicBezTo>
                  <a:pt x="923695" y="529484"/>
                  <a:pt x="923695" y="529492"/>
                  <a:pt x="923695" y="529500"/>
                </a:cubicBezTo>
                <a:close/>
                <a:moveTo>
                  <a:pt x="1141923" y="529500"/>
                </a:moveTo>
                <a:cubicBezTo>
                  <a:pt x="1141923" y="543798"/>
                  <a:pt x="1130324" y="555389"/>
                  <a:pt x="1116016" y="555389"/>
                </a:cubicBezTo>
                <a:cubicBezTo>
                  <a:pt x="1101708" y="555389"/>
                  <a:pt x="1090109" y="543798"/>
                  <a:pt x="1090109" y="529500"/>
                </a:cubicBezTo>
                <a:cubicBezTo>
                  <a:pt x="1090109" y="515202"/>
                  <a:pt x="1101708" y="503612"/>
                  <a:pt x="1116016" y="503612"/>
                </a:cubicBezTo>
                <a:cubicBezTo>
                  <a:pt x="1130316" y="503629"/>
                  <a:pt x="1141907" y="515209"/>
                  <a:pt x="1141923" y="529500"/>
                </a:cubicBezTo>
                <a:close/>
                <a:moveTo>
                  <a:pt x="50838" y="697404"/>
                </a:moveTo>
                <a:cubicBezTo>
                  <a:pt x="50838" y="711702"/>
                  <a:pt x="39239" y="723293"/>
                  <a:pt x="24931" y="723293"/>
                </a:cubicBezTo>
                <a:cubicBezTo>
                  <a:pt x="10623" y="723293"/>
                  <a:pt x="-976" y="711702"/>
                  <a:pt x="-976" y="697404"/>
                </a:cubicBezTo>
                <a:cubicBezTo>
                  <a:pt x="-976" y="683106"/>
                  <a:pt x="10623" y="671516"/>
                  <a:pt x="24931" y="671516"/>
                </a:cubicBezTo>
                <a:cubicBezTo>
                  <a:pt x="39233" y="671509"/>
                  <a:pt x="50831" y="683088"/>
                  <a:pt x="50838" y="697379"/>
                </a:cubicBezTo>
                <a:cubicBezTo>
                  <a:pt x="50838" y="697387"/>
                  <a:pt x="50838" y="697395"/>
                  <a:pt x="50838" y="697404"/>
                </a:cubicBezTo>
                <a:close/>
                <a:moveTo>
                  <a:pt x="269068" y="697404"/>
                </a:moveTo>
                <a:cubicBezTo>
                  <a:pt x="269068" y="711702"/>
                  <a:pt x="257469" y="723293"/>
                  <a:pt x="243160" y="723293"/>
                </a:cubicBezTo>
                <a:cubicBezTo>
                  <a:pt x="228853" y="723293"/>
                  <a:pt x="217253" y="711702"/>
                  <a:pt x="217253" y="697404"/>
                </a:cubicBezTo>
                <a:cubicBezTo>
                  <a:pt x="217253" y="683106"/>
                  <a:pt x="228853" y="671516"/>
                  <a:pt x="243160" y="671516"/>
                </a:cubicBezTo>
                <a:cubicBezTo>
                  <a:pt x="257461" y="671532"/>
                  <a:pt x="269051" y="683113"/>
                  <a:pt x="269068" y="697404"/>
                </a:cubicBezTo>
                <a:close/>
                <a:moveTo>
                  <a:pt x="487237" y="697404"/>
                </a:moveTo>
                <a:cubicBezTo>
                  <a:pt x="487237" y="711702"/>
                  <a:pt x="475637" y="723293"/>
                  <a:pt x="461329" y="723293"/>
                </a:cubicBezTo>
                <a:cubicBezTo>
                  <a:pt x="447021" y="723293"/>
                  <a:pt x="435422" y="711702"/>
                  <a:pt x="435422" y="697404"/>
                </a:cubicBezTo>
                <a:cubicBezTo>
                  <a:pt x="435422" y="683106"/>
                  <a:pt x="447021" y="671516"/>
                  <a:pt x="461329" y="671516"/>
                </a:cubicBezTo>
                <a:cubicBezTo>
                  <a:pt x="475631" y="671509"/>
                  <a:pt x="487229" y="683088"/>
                  <a:pt x="487237" y="697379"/>
                </a:cubicBezTo>
                <a:cubicBezTo>
                  <a:pt x="487237" y="697387"/>
                  <a:pt x="487237" y="697395"/>
                  <a:pt x="487237" y="697404"/>
                </a:cubicBezTo>
                <a:close/>
                <a:moveTo>
                  <a:pt x="705466" y="697404"/>
                </a:moveTo>
                <a:cubicBezTo>
                  <a:pt x="705466" y="711702"/>
                  <a:pt x="693867" y="723293"/>
                  <a:pt x="679559" y="723293"/>
                </a:cubicBezTo>
                <a:cubicBezTo>
                  <a:pt x="665250" y="723293"/>
                  <a:pt x="653652" y="711702"/>
                  <a:pt x="653652" y="697404"/>
                </a:cubicBezTo>
                <a:cubicBezTo>
                  <a:pt x="653652" y="683106"/>
                  <a:pt x="665250" y="671516"/>
                  <a:pt x="679559" y="671516"/>
                </a:cubicBezTo>
                <a:cubicBezTo>
                  <a:pt x="693861" y="671509"/>
                  <a:pt x="705458" y="683088"/>
                  <a:pt x="705466" y="697379"/>
                </a:cubicBezTo>
                <a:cubicBezTo>
                  <a:pt x="705466" y="697387"/>
                  <a:pt x="705466" y="697395"/>
                  <a:pt x="705466" y="697404"/>
                </a:cubicBezTo>
                <a:close/>
                <a:moveTo>
                  <a:pt x="923695" y="697404"/>
                </a:moveTo>
                <a:cubicBezTo>
                  <a:pt x="923695" y="711702"/>
                  <a:pt x="912096" y="723293"/>
                  <a:pt x="897788" y="723293"/>
                </a:cubicBezTo>
                <a:cubicBezTo>
                  <a:pt x="883481" y="723293"/>
                  <a:pt x="871881" y="711702"/>
                  <a:pt x="871881" y="697404"/>
                </a:cubicBezTo>
                <a:cubicBezTo>
                  <a:pt x="871881" y="683106"/>
                  <a:pt x="883481" y="671516"/>
                  <a:pt x="897788" y="671516"/>
                </a:cubicBezTo>
                <a:cubicBezTo>
                  <a:pt x="912090" y="671509"/>
                  <a:pt x="923688" y="683088"/>
                  <a:pt x="923695" y="697379"/>
                </a:cubicBezTo>
                <a:cubicBezTo>
                  <a:pt x="923695" y="697387"/>
                  <a:pt x="923695" y="697395"/>
                  <a:pt x="923695" y="697404"/>
                </a:cubicBezTo>
                <a:close/>
                <a:moveTo>
                  <a:pt x="1141923" y="697404"/>
                </a:moveTo>
                <a:cubicBezTo>
                  <a:pt x="1141923" y="711702"/>
                  <a:pt x="1130324" y="723293"/>
                  <a:pt x="1116016" y="723293"/>
                </a:cubicBezTo>
                <a:cubicBezTo>
                  <a:pt x="1101708" y="723293"/>
                  <a:pt x="1090109" y="711702"/>
                  <a:pt x="1090109" y="697404"/>
                </a:cubicBezTo>
                <a:cubicBezTo>
                  <a:pt x="1090109" y="683106"/>
                  <a:pt x="1101708" y="671516"/>
                  <a:pt x="1116016" y="671516"/>
                </a:cubicBezTo>
                <a:cubicBezTo>
                  <a:pt x="1130316" y="671532"/>
                  <a:pt x="1141907" y="683113"/>
                  <a:pt x="1141923" y="697404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10230150" y="1569684"/>
            <a:ext cx="1141923" cy="723293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4" name="Image 1" descr="https://kimi-img.moonshot.cn/pub/slides/slides_tmpl/image/25-09-08-12:55:40-d2v63j5nfo2stf9dk4m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835" y="4125595"/>
            <a:ext cx="6468110" cy="298450"/>
          </a:xfrm>
          <a:prstGeom prst="rect">
            <a:avLst/>
          </a:prstGeom>
        </p:spPr>
      </p:pic>
      <p:pic>
        <p:nvPicPr>
          <p:cNvPr id="15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25000"/>
          </a:blip>
          <a:srcRect t="22162"/>
          <a:stretch>
            <a:fillRect/>
          </a:stretch>
        </p:blipFill>
        <p:spPr>
          <a:xfrm>
            <a:off x="777875" y="2787650"/>
            <a:ext cx="2311400" cy="18002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8-d2v63q5nfo2stf9dk5b0.jpeg"/>
          <p:cNvPicPr>
            <a:picLocks noChangeAspect="1"/>
          </p:cNvPicPr>
          <p:nvPr/>
        </p:nvPicPr>
        <p:blipFill>
          <a:blip r:embed="rId1"/>
          <a:srcRect t="2051" b="2051"/>
          <a:stretch>
            <a:fillRect/>
          </a:stretch>
        </p:blipFill>
        <p:spPr>
          <a:xfrm flipH="1">
            <a:off x="767080" y="3754755"/>
            <a:ext cx="3467100" cy="221678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410075" y="3754755"/>
            <a:ext cx="6898005" cy="2216785"/>
          </a:xfrm>
          <a:prstGeom prst="roundRect">
            <a:avLst>
              <a:gd name="adj" fmla="val 5520"/>
            </a:avLst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4410075" y="3754755"/>
            <a:ext cx="6898005" cy="22167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gradFill flip="none" rotWithShape="1">
            <a:gsLst>
              <a:gs pos="0">
                <a:srgbClr val="9EBDF6">
                  <a:alpha val="0"/>
                </a:srgbClr>
              </a:gs>
              <a:gs pos="100000">
                <a:srgbClr val="1E46EB"/>
              </a:gs>
            </a:gsLst>
            <a:lin ang="16200000" scaled="1"/>
          </a:gradFill>
        </p:spPr>
      </p:sp>
      <p:sp>
        <p:nvSpPr>
          <p:cNvPr id="6" name="Text 3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19150" y="1655445"/>
            <a:ext cx="1055497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工程化概念的英文补充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19150" y="2330450"/>
            <a:ext cx="10554335" cy="713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8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通过Memory Leak、Garbage Collection等英文概念，补充工程化方面的知识，能够让候选人与后端、运维团队更好地沟通。这种补充能够提升候选人的技术广度。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4566920" y="3982720"/>
            <a:ext cx="63756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英文术语在工程化中的作用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566920" y="4432935"/>
            <a:ext cx="6602804" cy="950913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在回答内存管理、接口设计问题时，嵌入英文术语能够直接将“写业务代码”升级为“做工程化解决方案”，让面试官感受到候选人的工程化思维。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工程化味道靠英文概念补齐</a:t>
            </a:r>
            <a:endParaRPr lang="en-US" sz="1600" dirty="0"/>
          </a:p>
        </p:txBody>
      </p:sp>
      <p:pic>
        <p:nvPicPr>
          <p:cNvPr id="12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项目全链路英文化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>
            <p:custDataLst>
              <p:tags r:id="rId1"/>
            </p:custDataLst>
          </p:nvPr>
        </p:nvSpPr>
        <p:spPr>
          <a:xfrm>
            <a:off x="3119755" y="1664335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3408045" y="1944370"/>
            <a:ext cx="766445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需求文档的英文化</a:t>
            </a:r>
            <a:endParaRPr lang="en-US" sz="1600" dirty="0"/>
          </a:p>
        </p:txBody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3408045" y="2394585"/>
            <a:ext cx="766318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将需求文档中的“会员积分”写成Loyalty Points，能够与产品经理同频沟通，减少跨团队的误解。这种英文化对齐能够提升项目协作效率。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5:47-d2v63ktnfo2stf9dk500.jpe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4345" r="14345"/>
          <a:stretch>
            <a:fillRect/>
          </a:stretch>
        </p:blipFill>
        <p:spPr>
          <a:xfrm>
            <a:off x="745490" y="1664335"/>
            <a:ext cx="2282825" cy="2133600"/>
          </a:xfrm>
          <a:prstGeom prst="rect">
            <a:avLst/>
          </a:prstGeom>
        </p:spPr>
      </p:pic>
      <p:sp>
        <p:nvSpPr>
          <p:cNvPr id="7" name="Shape 4"/>
          <p:cNvSpPr/>
          <p:nvPr>
            <p:custDataLst>
              <p:tags r:id="rId6"/>
            </p:custDataLst>
          </p:nvPr>
        </p:nvSpPr>
        <p:spPr>
          <a:xfrm flipH="1">
            <a:off x="744855" y="3976370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744855" y="3976370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>
            <p:custDataLst>
              <p:tags r:id="rId7"/>
            </p:custDataLst>
          </p:nvPr>
        </p:nvSpPr>
        <p:spPr>
          <a:xfrm>
            <a:off x="1121410" y="4256405"/>
            <a:ext cx="76644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数据库字段的英文命名</a:t>
            </a:r>
            <a:endParaRPr lang="en-US" sz="1600" dirty="0"/>
          </a:p>
        </p:txBody>
      </p:sp>
      <p:sp>
        <p:nvSpPr>
          <p:cNvPr id="10" name="Text 7"/>
          <p:cNvSpPr/>
          <p:nvPr>
            <p:custDataLst>
              <p:tags r:id="rId8"/>
            </p:custDataLst>
          </p:nvPr>
        </p:nvSpPr>
        <p:spPr>
          <a:xfrm>
            <a:off x="1121410" y="4706620"/>
            <a:ext cx="775462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数据库字段名和API Path全英文，避免拼音歧义，如将xingming统一为username。这种命名规范能够提升代码的可维护性和国际化程度。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5:48-d2v63l5nfo2stf9dk510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83" b="83"/>
          <a:stretch>
            <a:fillRect/>
          </a:stretch>
        </p:blipFill>
        <p:spPr>
          <a:xfrm>
            <a:off x="9164320" y="3976370"/>
            <a:ext cx="2282825" cy="21336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需求到数据库全英文对齐产品</a:t>
            </a:r>
            <a:endParaRPr lang="en-US" sz="1600" dirty="0"/>
          </a:p>
        </p:txBody>
      </p:sp>
      <p:pic>
        <p:nvPicPr>
          <p:cNvPr id="13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1240" y="1827530"/>
            <a:ext cx="19050" cy="4343400"/>
          </a:xfrm>
          <a:prstGeom prst="line">
            <a:avLst/>
          </a:prstGeom>
          <a:noFill/>
          <a:ln w="12700">
            <a:solidFill>
              <a:srgbClr val="404040"/>
            </a:solidFill>
            <a:prstDash val="dash"/>
            <a:headEnd type="none"/>
            <a:tailEnd type="none"/>
          </a:ln>
        </p:spPr>
      </p:sp>
      <p:pic>
        <p:nvPicPr>
          <p:cNvPr id="3" name="Image 0" descr="https://kimi-img.moonshot.cn/pub/slides/slides_tmpl/image/25-09-08-12:55:59-d2v63ntnfo2stf9dk54g.jpeg"/>
          <p:cNvPicPr>
            <a:picLocks noChangeAspect="1"/>
          </p:cNvPicPr>
          <p:nvPr/>
        </p:nvPicPr>
        <p:blipFill>
          <a:blip r:embed="rId1"/>
          <a:srcRect l="27870" r="27870"/>
          <a:stretch>
            <a:fillRect/>
          </a:stretch>
        </p:blipFill>
        <p:spPr>
          <a:xfrm>
            <a:off x="8143184" y="420963"/>
            <a:ext cx="4048816" cy="6096084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97890" y="156083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897890" y="156083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296670" y="152463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JSDoc注释的全英文规范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296670" y="1859915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通过统一英文动词短语描述函数职责，配合工具链一键输出英文文档，实现“写代码即写文档”。这种规范能够降低项目交接成本。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897890" y="3202305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897890" y="3202305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296670" y="3166110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项目目录和文件名的英文化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1296670" y="3501390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项目目录、文件名、变量、函数、UI Label全部使用英文，提前适配i18n需求。这种全英文的项目结构能够提升项目的国际化颜值。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897890" y="484378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897890" y="484378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296670" y="480758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注释与文档的结合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1296670" y="5142865"/>
            <a:ext cx="5984756" cy="72072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通过全英文注释，一键生成英文文档，能够让项目在开源或对外展示时无需二次整理，直接具备国际化颜值。这种结合能够提升项目的整体质量。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595630" y="525145"/>
            <a:ext cx="7547554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代码注释与目录全英文一键生成文档</a:t>
            </a:r>
            <a:endParaRPr lang="en-US" sz="1600" dirty="0"/>
          </a:p>
        </p:txBody>
      </p:sp>
      <p:pic>
        <p:nvPicPr>
          <p:cNvPr id="17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636617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现场手写代码英文表达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249680"/>
            <a:ext cx="1257935" cy="141478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870700" y="4445"/>
            <a:ext cx="5321300" cy="6854190"/>
          </a:xfrm>
          <a:custGeom>
            <a:avLst/>
            <a:gdLst/>
            <a:ahLst/>
            <a:cxnLst/>
            <a:rect l="l" t="t" r="r" b="b"/>
            <a:pathLst>
              <a:path w="5321300" h="6854190">
                <a:moveTo>
                  <a:pt x="853585" y="0"/>
                </a:moveTo>
                <a:lnTo>
                  <a:pt x="5321300" y="0"/>
                </a:lnTo>
                <a:lnTo>
                  <a:pt x="5321300" y="6854190"/>
                </a:lnTo>
                <a:lnTo>
                  <a:pt x="916820" y="6854190"/>
                </a:lnTo>
                <a:lnTo>
                  <a:pt x="813147" y="6679520"/>
                </a:lnTo>
                <a:cubicBezTo>
                  <a:pt x="305157" y="5781193"/>
                  <a:pt x="0" y="4629518"/>
                  <a:pt x="0" y="3373826"/>
                </a:cubicBezTo>
                <a:cubicBezTo>
                  <a:pt x="0" y="2118134"/>
                  <a:pt x="305157" y="966458"/>
                  <a:pt x="813146" y="68131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6870700" y="4445"/>
            <a:ext cx="5321300" cy="68541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1056005" y="1828800"/>
            <a:ext cx="10176510" cy="39433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>
            <a:solidFill>
              <a:srgbClr val="D2DAF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56005" y="1828800"/>
            <a:ext cx="10176510" cy="39433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509078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变量命名的英文规范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509078" y="2775585"/>
            <a:ext cx="4518079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使用isLoading、hasMore、onRetry等语义化布尔与回调变量名，拒绝a1、b2等无意义命名。这种规范能够让面试官快速理解代码逻辑。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144578" y="2144395"/>
            <a:ext cx="0" cy="3312160"/>
          </a:xfrm>
          <a:prstGeom prst="straightConnector1">
            <a:avLst/>
          </a:prstGeom>
          <a:noFill/>
          <a:ln w="12700">
            <a:solidFill>
              <a:srgbClr val="0B207A"/>
            </a:solidFill>
            <a:prstDash val="dash"/>
            <a:headEnd type="none"/>
            <a:tailEnd type="none"/>
          </a:ln>
        </p:spPr>
      </p:sp>
      <p:sp>
        <p:nvSpPr>
          <p:cNvPr id="10" name="Text 7"/>
          <p:cNvSpPr/>
          <p:nvPr/>
        </p:nvSpPr>
        <p:spPr>
          <a:xfrm>
            <a:off x="6494463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注释模板的英文表达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494463" y="2775585"/>
            <a:ext cx="4284228" cy="1097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注释统一采用// O(n) time, O(1) space格式，让复杂度一目了然。这种表达能够让面试官快速了解代码的性能特点。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变量命名与注释模板国际化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96580" y="1719580"/>
            <a:ext cx="322453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98340" y="1719580"/>
            <a:ext cx="322453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47090" y="1719580"/>
            <a:ext cx="3224530" cy="4438015"/>
          </a:xfrm>
          <a:prstGeom prst="rect">
            <a:avLst/>
          </a:prstGeom>
        </p:spPr>
      </p:pic>
      <p:sp>
        <p:nvSpPr>
          <p:cNvPr id="5" name="Text 0"/>
          <p:cNvSpPr/>
          <p:nvPr>
            <p:custDataLst>
              <p:tags r:id="rId5"/>
            </p:custDataLst>
          </p:nvPr>
        </p:nvSpPr>
        <p:spPr>
          <a:xfrm>
            <a:off x="12071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函数命名的动宾结构</a:t>
            </a:r>
            <a:endParaRPr lang="en-US" sz="1600" dirty="0"/>
          </a:p>
        </p:txBody>
      </p:sp>
      <p:sp>
        <p:nvSpPr>
          <p:cNvPr id="6" name="Text 1"/>
          <p:cNvSpPr/>
          <p:nvPr>
            <p:custDataLst>
              <p:tags r:id="rId6"/>
            </p:custDataLst>
          </p:nvPr>
        </p:nvSpPr>
        <p:spPr>
          <a:xfrm>
            <a:off x="120713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强制使用fetchUser、normalizeData等动宾结构函数名，使调用意图自解释。这种结构能够让面试官快速理解函数的功能。</a:t>
            </a:r>
            <a:endParaRPr lang="en-US" sz="1600" dirty="0"/>
          </a:p>
        </p:txBody>
      </p:sp>
      <p:sp>
        <p:nvSpPr>
          <p:cNvPr id="7" name="Text 2"/>
          <p:cNvSpPr/>
          <p:nvPr>
            <p:custDataLst>
              <p:tags r:id="rId7"/>
            </p:custDataLst>
          </p:nvPr>
        </p:nvSpPr>
        <p:spPr>
          <a:xfrm>
            <a:off x="4896485" y="2134235"/>
            <a:ext cx="2631440" cy="641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防御式编程的英文注释</a:t>
            </a:r>
            <a:endParaRPr lang="en-US" sz="1600" dirty="0"/>
          </a:p>
        </p:txBody>
      </p:sp>
      <p:sp>
        <p:nvSpPr>
          <p:cNvPr id="8" name="Text 3"/>
          <p:cNvSpPr/>
          <p:nvPr>
            <p:custDataLst>
              <p:tags r:id="rId8"/>
            </p:custDataLst>
          </p:nvPr>
        </p:nvSpPr>
        <p:spPr>
          <a:xfrm>
            <a:off x="489648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在关键分支用英文注释标明guard clause与edge case，展示防御式编程意识。这种注释能够让面试官感受到候选人的代码安全意识。</a:t>
            </a:r>
            <a:endParaRPr lang="en-US" sz="1600" dirty="0"/>
          </a:p>
        </p:txBody>
      </p:sp>
      <p:sp>
        <p:nvSpPr>
          <p:cNvPr id="9" name="Text 4"/>
          <p:cNvSpPr/>
          <p:nvPr>
            <p:custDataLst>
              <p:tags r:id="rId9"/>
            </p:custDataLst>
          </p:nvPr>
        </p:nvSpPr>
        <p:spPr>
          <a:xfrm>
            <a:off x="8585835" y="2134235"/>
            <a:ext cx="2631440" cy="6413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清晰命名与注释的重要性</a:t>
            </a:r>
            <a:endParaRPr lang="en-US" sz="1600" dirty="0"/>
          </a:p>
        </p:txBody>
      </p:sp>
      <p:sp>
        <p:nvSpPr>
          <p:cNvPr id="10" name="Text 5"/>
          <p:cNvSpPr/>
          <p:nvPr>
            <p:custDataLst>
              <p:tags r:id="rId10"/>
            </p:custDataLst>
          </p:nvPr>
        </p:nvSpPr>
        <p:spPr>
          <a:xfrm>
            <a:off x="858583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清晰的英文命名与注释能够减少面试官的阅读中断，提升代码的可读性，进而提高面试评分档次。这种细节能够显著提升面试表现。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函数动宾结构与防御式编程</a:t>
            </a:r>
            <a:endParaRPr lang="en-US" sz="1600" dirty="0"/>
          </a:p>
        </p:txBody>
      </p:sp>
      <p:pic>
        <p:nvPicPr>
          <p:cNvPr id="12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6349471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Code Review英语实战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65595" y="1928495"/>
            <a:ext cx="4681855" cy="31089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55-d2v63mtnfo2stf9dk530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60755" y="1928495"/>
            <a:ext cx="4681855" cy="3108960"/>
          </a:xfrm>
          <a:prstGeom prst="rect">
            <a:avLst/>
          </a:prstGeom>
        </p:spPr>
      </p:pic>
      <p:sp>
        <p:nvSpPr>
          <p:cNvPr id="4" name="Text 0"/>
          <p:cNvSpPr/>
          <p:nvPr>
            <p:custDataLst>
              <p:tags r:id="rId4"/>
            </p:custDataLst>
          </p:nvPr>
        </p:nvSpPr>
        <p:spPr>
          <a:xfrm>
            <a:off x="11893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现场抓虫的直接效果</a:t>
            </a:r>
            <a:endParaRPr lang="en-US" sz="1600" dirty="0"/>
          </a:p>
        </p:txBody>
      </p:sp>
      <p:sp>
        <p:nvSpPr>
          <p:cNvPr id="5" name="Text 1"/>
          <p:cNvSpPr/>
          <p:nvPr>
            <p:custDataLst>
              <p:tags r:id="rId5"/>
            </p:custDataLst>
          </p:nvPr>
        </p:nvSpPr>
        <p:spPr>
          <a:xfrm>
            <a:off x="11893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在面试中，候选人能够当场指出React PR评论中的问题，如“nit: typo in deps array”，这种能力是发Offer的直接导火索。这种现场表现能够显著提升候选人的竞争力。</a:t>
            </a:r>
            <a:endParaRPr lang="en-US" sz="1600" dirty="0"/>
          </a:p>
        </p:txBody>
      </p:sp>
      <p:sp>
        <p:nvSpPr>
          <p:cNvPr id="6" name="Text 2"/>
          <p:cNvSpPr/>
          <p:nvPr>
            <p:custDataLst>
              <p:tags r:id="rId6"/>
            </p:custDataLst>
          </p:nvPr>
        </p:nvSpPr>
        <p:spPr>
          <a:xfrm>
            <a:off x="67646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高频关键词的使用</a:t>
            </a:r>
            <a:endParaRPr lang="en-US" sz="1600" dirty="0"/>
          </a:p>
        </p:txBody>
      </p:sp>
      <p:sp>
        <p:nvSpPr>
          <p:cNvPr id="7" name="Text 3"/>
          <p:cNvSpPr/>
          <p:nvPr>
            <p:custDataLst>
              <p:tags r:id="rId7"/>
            </p:custDataLst>
          </p:nvPr>
        </p:nvSpPr>
        <p:spPr>
          <a:xfrm>
            <a:off x="67646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通过准确使用RFC、breaking change、deprecate、polyfill等高频关键词，候选人能够在升级方案讨论中表现出熟悉开源流程的能力。这种能力能够减少团队培训成本。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React PR评论现场抓虫发Offer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35" y="5396230"/>
            <a:ext cx="12192635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54975" y="1662430"/>
            <a:ext cx="325501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9445" y="1651000"/>
            <a:ext cx="325501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5980" y="1662430"/>
            <a:ext cx="3255010" cy="4438015"/>
          </a:xfrm>
          <a:prstGeom prst="rect">
            <a:avLst/>
          </a:prstGeom>
        </p:spPr>
      </p:pic>
      <p:sp>
        <p:nvSpPr>
          <p:cNvPr id="5" name="Shape 0"/>
          <p:cNvSpPr/>
          <p:nvPr/>
        </p:nvSpPr>
        <p:spPr>
          <a:xfrm>
            <a:off x="1943100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6" name="Text 1"/>
          <p:cNvSpPr/>
          <p:nvPr/>
        </p:nvSpPr>
        <p:spPr>
          <a:xfrm>
            <a:off x="1943100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1982590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1106170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礼貌语气的重要性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1106170" y="3688715"/>
            <a:ext cx="2863301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在Code Review中，区分suggestion与must fix的语气差异，避免误解。这种礼貌的沟通方式能够让跨时区同事更愿意合作。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5540375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1" name="Text 6"/>
          <p:cNvSpPr/>
          <p:nvPr/>
        </p:nvSpPr>
        <p:spPr>
          <a:xfrm>
            <a:off x="5540375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5579865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4703445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上下文追踪的技巧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4703445" y="3688715"/>
            <a:ext cx="274637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通过跟随issue/PR thread理解决策背景，在回复时引用前文并使用衔接短语，展现沟通成熟度。这种技巧能够提升候选人的沟通能力。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9137650" y="1852930"/>
            <a:ext cx="1071880" cy="1072515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6" name="Text 11"/>
          <p:cNvSpPr/>
          <p:nvPr/>
        </p:nvSpPr>
        <p:spPr>
          <a:xfrm>
            <a:off x="9137650" y="1852930"/>
            <a:ext cx="1071880" cy="10725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9177140" y="2076518"/>
            <a:ext cx="993526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8" name="Text 13"/>
          <p:cNvSpPr/>
          <p:nvPr/>
        </p:nvSpPr>
        <p:spPr>
          <a:xfrm>
            <a:off x="8300720" y="3067685"/>
            <a:ext cx="274637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沟通能力的加分作用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8300720" y="3688715"/>
            <a:ext cx="274637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除了技术能力之外，良好的沟通能力能够让候选人获得团队lead的信任，提升其在团队中的可信度。这种能力在团队合作中尤为重要。</a:t>
            </a:r>
            <a:endParaRPr lang="en-US" sz="1600" dirty="0"/>
          </a:p>
        </p:txBody>
      </p:sp>
      <p:sp>
        <p:nvSpPr>
          <p:cNvPr id="20" name="Text 15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礼貌语气与上下文追踪技巧</a:t>
            </a:r>
            <a:endParaRPr lang="en-US" sz="1600" dirty="0"/>
          </a:p>
        </p:txBody>
      </p:sp>
      <p:pic>
        <p:nvPicPr>
          <p:cNvPr id="21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63585" y="1651000"/>
            <a:ext cx="40640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18235" y="647700"/>
            <a:ext cx="6924675" cy="92202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1118235" y="647700"/>
            <a:ext cx="6924675" cy="922020"/>
          </a:xfrm>
          <a:prstGeom prst="rect">
            <a:avLst/>
          </a:prstGeom>
          <a:noFill/>
        </p:spPr>
        <p:txBody>
          <a:bodyPr wrap="square" lIns="45720" tIns="9144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54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/CONTENTS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202055" y="1777365"/>
            <a:ext cx="7804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2156460" y="183705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简历突围：英文硬实力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202055" y="247015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2156460" y="252857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八股秒变硬核：关键词切换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202055" y="3162935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2156460" y="322135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项目全链路英文化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202055" y="385572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2156460" y="391414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现场手写代码英文表达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202055" y="4548505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2156460" y="4600575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Code Review英语实战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202055" y="5241290"/>
            <a:ext cx="818515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2156460" y="5287010"/>
            <a:ext cx="6160135" cy="425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双语Offer谈判要点</a:t>
            </a:r>
            <a:endParaRPr lang="en-US" sz="1600" dirty="0"/>
          </a:p>
        </p:txBody>
      </p:sp>
      <p:pic>
        <p:nvPicPr>
          <p:cNvPr id="16" name="Image 0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1"/>
          <a:srcRect t="22162"/>
          <a:stretch>
            <a:fillRect/>
          </a:stretch>
        </p:blipFill>
        <p:spPr>
          <a:xfrm>
            <a:off x="7494905" y="2640330"/>
            <a:ext cx="4050665" cy="3154045"/>
          </a:xfrm>
          <a:prstGeom prst="rect">
            <a:avLst/>
          </a:prstGeom>
        </p:spPr>
      </p:pic>
      <p:pic>
        <p:nvPicPr>
          <p:cNvPr id="17" name="Image 1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>
            <a:alphaModFix amt="13000"/>
          </a:blip>
          <a:stretch>
            <a:fillRect/>
          </a:stretch>
        </p:blipFill>
        <p:spPr>
          <a:xfrm flipH="1" flipV="1">
            <a:off x="9610725" y="723265"/>
            <a:ext cx="1656080" cy="1332865"/>
          </a:xfrm>
          <a:prstGeom prst="rect">
            <a:avLst/>
          </a:prstGeom>
        </p:spPr>
      </p:pic>
      <p:pic>
        <p:nvPicPr>
          <p:cNvPr id="18" name="Image 2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44260"/>
            <a:ext cx="12192635" cy="713740"/>
          </a:xfrm>
          <a:prstGeom prst="rect">
            <a:avLst/>
          </a:prstGeom>
        </p:spPr>
      </p:pic>
      <p:pic>
        <p:nvPicPr>
          <p:cNvPr id="19" name="Image 3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911985"/>
            <a:ext cx="361315" cy="291465"/>
          </a:xfrm>
          <a:prstGeom prst="rect">
            <a:avLst/>
          </a:prstGeom>
        </p:spPr>
      </p:pic>
      <p:pic>
        <p:nvPicPr>
          <p:cNvPr id="20" name="Image 4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2616200"/>
            <a:ext cx="361315" cy="291465"/>
          </a:xfrm>
          <a:prstGeom prst="rect">
            <a:avLst/>
          </a:prstGeom>
        </p:spPr>
      </p:pic>
      <p:pic>
        <p:nvPicPr>
          <p:cNvPr id="21" name="Image 5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308985"/>
            <a:ext cx="361315" cy="291465"/>
          </a:xfrm>
          <a:prstGeom prst="rect">
            <a:avLst/>
          </a:prstGeom>
        </p:spPr>
      </p:pic>
      <p:pic>
        <p:nvPicPr>
          <p:cNvPr id="22" name="Image 6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4028440"/>
            <a:ext cx="361315" cy="291465"/>
          </a:xfrm>
          <a:prstGeom prst="rect">
            <a:avLst/>
          </a:prstGeom>
        </p:spPr>
      </p:pic>
      <p:pic>
        <p:nvPicPr>
          <p:cNvPr id="23" name="Image 7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4698365"/>
            <a:ext cx="361315" cy="291465"/>
          </a:xfrm>
          <a:prstGeom prst="rect">
            <a:avLst/>
          </a:prstGeom>
        </p:spPr>
      </p:pic>
      <p:pic>
        <p:nvPicPr>
          <p:cNvPr id="24" name="Image 8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5403850"/>
            <a:ext cx="361315" cy="2914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双语Offer谈判要点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06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0-d2v63llnfo2stf9dk520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67410" y="1814830"/>
            <a:ext cx="4900930" cy="4224655"/>
          </a:xfrm>
          <a:prstGeom prst="rect">
            <a:avLst/>
          </a:prstGeom>
        </p:spPr>
      </p:pic>
      <p:sp>
        <p:nvSpPr>
          <p:cNvPr id="3" name="Text 0"/>
          <p:cNvSpPr/>
          <p:nvPr>
            <p:custDataLst>
              <p:tags r:id="rId3"/>
            </p:custDataLst>
          </p:nvPr>
        </p:nvSpPr>
        <p:spPr>
          <a:xfrm>
            <a:off x="1282065" y="2446020"/>
            <a:ext cx="424307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薪资组成的英文表达</a:t>
            </a:r>
            <a:endParaRPr lang="en-US" sz="1600" dirty="0"/>
          </a:p>
        </p:txBody>
      </p:sp>
      <p:sp>
        <p:nvSpPr>
          <p:cNvPr id="4" name="Text 1"/>
          <p:cNvSpPr/>
          <p:nvPr>
            <p:custDataLst>
              <p:tags r:id="rId4"/>
            </p:custDataLst>
          </p:nvPr>
        </p:nvSpPr>
        <p:spPr>
          <a:xfrm>
            <a:off x="1281430" y="3121660"/>
            <a:ext cx="4072255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在双语Offer谈判中，候选人需要听懂base salary、sign-on bonus、RSU、vesting schedule等薪资组成词汇，避免“打包票”式薪酬陷阱。这种能力能够保护个人利益。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薪资结构听懂每一分钱</a:t>
            </a:r>
            <a:endParaRPr lang="en-US" sz="1600" dirty="0"/>
          </a:p>
        </p:txBody>
      </p:sp>
      <p:pic>
        <p:nvPicPr>
          <p:cNvPr id="6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7" name="Image 2" descr="https://kimi-img.moonshot.cn/pub/slides/slides_tmpl/image/25-09-08-12:55:50-d2v63llnfo2stf9dk520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08090" y="1814830"/>
            <a:ext cx="4900930" cy="4224655"/>
          </a:xfrm>
          <a:prstGeom prst="rect">
            <a:avLst/>
          </a:prstGeom>
        </p:spPr>
      </p:pic>
      <p:sp>
        <p:nvSpPr>
          <p:cNvPr id="8" name="Text 3"/>
          <p:cNvSpPr/>
          <p:nvPr>
            <p:custDataLst>
              <p:tags r:id="rId7"/>
            </p:custDataLst>
          </p:nvPr>
        </p:nvSpPr>
        <p:spPr>
          <a:xfrm>
            <a:off x="6722745" y="2446020"/>
            <a:ext cx="424307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精准提问的重要性</a:t>
            </a:r>
            <a:endParaRPr lang="en-US" sz="1600" dirty="0"/>
          </a:p>
        </p:txBody>
      </p:sp>
      <p:sp>
        <p:nvSpPr>
          <p:cNvPr id="9" name="Text 4"/>
          <p:cNvSpPr/>
          <p:nvPr>
            <p:custDataLst>
              <p:tags r:id="rId8"/>
            </p:custDataLst>
          </p:nvPr>
        </p:nvSpPr>
        <p:spPr>
          <a:xfrm>
            <a:off x="6722110" y="3121660"/>
            <a:ext cx="4072255" cy="18286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通过精准提问，如“Could you clarify the vesting schedule for RSUs?”，候选人能够向HR传递“我懂国际市场规则”的信号，为后续争取更高package创造谈判空间。这种提问能够提升候选人的谈判能力。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5490" y="1475105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745490" y="1475105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74725" y="1602740"/>
            <a:ext cx="321945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远程政策的关键词汇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74725" y="1957070"/>
            <a:ext cx="3140710" cy="176212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在谈判中，候选人需要了解async communication、core hours、PTO等远程政策相关词汇，确保入职后的工作安排符合预期。这种了解能够减少入职后的摩擦。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6:03-d2v63otnfo2stf9dk570.jpeg"/>
          <p:cNvPicPr>
            <a:picLocks noChangeAspect="1"/>
          </p:cNvPicPr>
          <p:nvPr/>
        </p:nvPicPr>
        <p:blipFill>
          <a:blip r:embed="rId1"/>
          <a:srcRect l="-8" t="512" r="8" b="512"/>
          <a:stretch>
            <a:fillRect/>
          </a:stretch>
        </p:blipFill>
        <p:spPr>
          <a:xfrm>
            <a:off x="745490" y="3977005"/>
            <a:ext cx="3524885" cy="234315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8035290" y="1475105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8035290" y="1475105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202930" y="1602740"/>
            <a:ext cx="314134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晋升路径的英文表达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8218170" y="1957070"/>
            <a:ext cx="3220085" cy="17106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通过了解title、career ladder、promotion cycle等晋升路径相关词汇，候选人能够明确职业发展方向。这种了解能够帮助候选人做出更明智的职业选择。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6:00-d2v63o5nfo2stf9dk550.png"/>
          <p:cNvPicPr>
            <a:picLocks noChangeAspect="1"/>
          </p:cNvPicPr>
          <p:nvPr/>
        </p:nvPicPr>
        <p:blipFill>
          <a:blip r:embed="rId2"/>
          <a:srcRect l="-8" t="24" r="8" b="24"/>
          <a:stretch>
            <a:fillRect/>
          </a:stretch>
        </p:blipFill>
        <p:spPr>
          <a:xfrm>
            <a:off x="8035290" y="3977005"/>
            <a:ext cx="3524885" cy="234315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4390390" y="3882390"/>
            <a:ext cx="3524250" cy="2437765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13" name="Text 9"/>
          <p:cNvSpPr/>
          <p:nvPr/>
        </p:nvSpPr>
        <p:spPr>
          <a:xfrm>
            <a:off x="4390390" y="3882390"/>
            <a:ext cx="3524250" cy="243776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0"/>
          <p:cNvSpPr/>
          <p:nvPr/>
        </p:nvSpPr>
        <p:spPr>
          <a:xfrm>
            <a:off x="4542950" y="4010025"/>
            <a:ext cx="3141621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绩效考核方式的英文表达</a:t>
            </a:r>
            <a:endParaRPr lang="en-US" sz="1600" dirty="0"/>
          </a:p>
        </p:txBody>
      </p:sp>
      <p:sp>
        <p:nvSpPr>
          <p:cNvPr id="15" name="Text 11"/>
          <p:cNvSpPr/>
          <p:nvPr/>
        </p:nvSpPr>
        <p:spPr>
          <a:xfrm>
            <a:off x="4542950" y="4364355"/>
            <a:ext cx="3286561" cy="179641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在谈判中，候选人需要了解performance review、OKR、KPI等绩效考核方式相关词汇，确保自己能够适应公司的考核体系。这种了解能够帮助候选人更好地规划自己的工作。</a:t>
            </a:r>
            <a:endParaRPr lang="en-US" sz="1600" dirty="0"/>
          </a:p>
        </p:txBody>
      </p:sp>
      <p:pic>
        <p:nvPicPr>
          <p:cNvPr id="16" name="Image 2" descr="https://kimi-img.moonshot.cn/pub/slides/slides_tmpl/image/25-09-08-12:55:47-d2v63ktnfo2stf9dk4v0.jpeg"/>
          <p:cNvPicPr>
            <a:picLocks noChangeAspect="1"/>
          </p:cNvPicPr>
          <p:nvPr/>
        </p:nvPicPr>
        <p:blipFill>
          <a:blip r:embed="rId3"/>
          <a:srcRect l="7696" r="7696"/>
          <a:stretch>
            <a:fillRect/>
          </a:stretch>
        </p:blipFill>
        <p:spPr>
          <a:xfrm>
            <a:off x="4390390" y="1475105"/>
            <a:ext cx="3524885" cy="23431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595630" y="525145"/>
            <a:ext cx="7439660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远程政策与晋升路径英文一次问清</a:t>
            </a:r>
            <a:endParaRPr lang="en-US" sz="1600" dirty="0"/>
          </a:p>
        </p:txBody>
      </p:sp>
      <p:pic>
        <p:nvPicPr>
          <p:cNvPr id="18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06442" y="3314936"/>
            <a:ext cx="700926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课程地图与官方仓库速通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07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5595" y="1928495"/>
            <a:ext cx="4681855" cy="31089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55-d2v63mtnfo2stf9dk53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1928495"/>
            <a:ext cx="4681855" cy="31089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893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学习路线图的建立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1189355" y="2559685"/>
            <a:ext cx="4224020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使用Notion建立「学习路线图」数据库，记录每门课程的总时长与章节数，设置复选框每日打卡。这种策略能够帮助候选人快速完成学习任务。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6764655" y="2105660"/>
            <a:ext cx="422211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路线图的附加价值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6764655" y="2559685"/>
            <a:ext cx="4432816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完成后的路线图可以作为学习证明附在简历附录，向招聘方展示候选人的自我管理能力。这种附加价值能够提升候选人的竞争力。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Notion路线图打卡刷课策略</a:t>
            </a:r>
            <a:endParaRPr lang="en-US" sz="1600" dirty="0"/>
          </a:p>
        </p:txBody>
      </p:sp>
      <p:pic>
        <p:nvPicPr>
          <p:cNvPr id="9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0" name="Image 3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5396230"/>
            <a:ext cx="12192635" cy="14706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6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1923415"/>
            <a:ext cx="3718560" cy="37185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547110" y="16370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3547110" y="16370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571875" y="18046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16120" y="16389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Fork仓库的操作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516120" y="2012315"/>
            <a:ext cx="6848475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点击课程详情页中的GitHub链接，将官方示例仓库fork至个人账号，完成star≥1并提交至少1次英文commit的typo-fix PR。这种操作能够让候选人体验开源贡献流程。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036060" y="33261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4036060" y="33261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060825" y="34937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005070" y="33280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PR链接的简历价值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005070" y="3701415"/>
            <a:ext cx="679577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提交的PR链接可以附在简历中，形成“已参与国际化开源项目”的社会化证明，提高面试邀约率。这种证明能够显著提升候选人的竞争力。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3547110" y="5015230"/>
            <a:ext cx="913130" cy="91313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4" name="Text 11"/>
          <p:cNvSpPr/>
          <p:nvPr/>
        </p:nvSpPr>
        <p:spPr>
          <a:xfrm>
            <a:off x="3547110" y="5015230"/>
            <a:ext cx="913130" cy="9131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3571875" y="5182870"/>
            <a:ext cx="863600" cy="5397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4516120" y="5017135"/>
            <a:ext cx="665162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开源贡献的重要性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4516120" y="5390515"/>
            <a:ext cx="697865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通过参与开源项目，候选人能够积累公开可见的开源贡献记录，提升自己在技术社区的影响力。这种贡献能够为候选人带来更多的机会。</a:t>
            </a:r>
            <a:endParaRPr lang="en-US" sz="1600" dirty="0"/>
          </a:p>
        </p:txBody>
      </p:sp>
      <p:sp>
        <p:nvSpPr>
          <p:cNvPr id="18" name="Text 15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Fork官方示例仓库并提交 typo PR</a:t>
            </a:r>
            <a:endParaRPr lang="en-US" sz="1600" dirty="0"/>
          </a:p>
        </p:txBody>
      </p:sp>
      <p:pic>
        <p:nvPicPr>
          <p:cNvPr id="19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20" name="Image 2" descr="https://kimi-img.moonshot.cn/pub/slides/slides_tmpl/image/25-09-08-12:56:04-d2v63p5nfo2stf9dk58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75" y="2012315"/>
            <a:ext cx="3340735" cy="348107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7302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源码精读与反向大纲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08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7-d2v63ktnfo2stf9dk50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530350"/>
            <a:ext cx="10719435" cy="47853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970780" y="3807460"/>
            <a:ext cx="6037580" cy="0"/>
          </a:xfrm>
          <a:prstGeom prst="line">
            <a:avLst/>
          </a:prstGeom>
          <a:noFill/>
          <a:ln w="12700">
            <a:solidFill>
              <a:srgbClr val="1E46EB"/>
            </a:solidFill>
            <a:prstDash val="dash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816475" y="1937385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源码精读的任务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16475" y="2324735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选择React Table插件或useCRUD源码，用GitHub在线标注功能为十处核心逻辑撰写中英双语注释。这种任务能够帮助候选人深入理解源码。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90770" y="3990340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注释的附加价值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890770" y="4377690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完成后的注释permalink可以在班级群内互评，形成同伴压力与正向激励。这种互评能够帮助候选人提升自己的注释质量。</a:t>
            </a:r>
            <a:endParaRPr lang="en-US" sz="1600" dirty="0"/>
          </a:p>
        </p:txBody>
      </p:sp>
      <p:pic>
        <p:nvPicPr>
          <p:cNvPr id="8" name="Image 1" descr="https://kimi-img.moonshot.cn/pub/slides/slides_tmpl/image/25-09-08-12:55:50-d2v63llnfo2stf9dk51g.jpeg"/>
          <p:cNvPicPr>
            <a:picLocks noChangeAspect="1"/>
          </p:cNvPicPr>
          <p:nvPr/>
        </p:nvPicPr>
        <p:blipFill>
          <a:blip r:embed="rId2"/>
          <a:srcRect l="31682" t="7916" r="21872" b="17343"/>
          <a:stretch>
            <a:fillRect/>
          </a:stretch>
        </p:blipFill>
        <p:spPr>
          <a:xfrm>
            <a:off x="1231900" y="1927225"/>
            <a:ext cx="3500120" cy="37471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双语注释十处核心逻辑</a:t>
            </a:r>
            <a:endParaRPr lang="en-US" sz="1600" dirty="0"/>
          </a:p>
        </p:txBody>
      </p:sp>
      <p:pic>
        <p:nvPicPr>
          <p:cNvPr id="10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3-d2v63otnfo2stf9dk57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3222625"/>
            <a:ext cx="7583170" cy="150558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3-d2v63otnfo2stf9dk57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7780" y="1482725"/>
            <a:ext cx="7583170" cy="150558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4836160"/>
            <a:ext cx="10447020" cy="15297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6:05-d2v63pdnfo2stf9dk5a0.png"/>
          <p:cNvPicPr>
            <a:picLocks noChangeAspect="1"/>
          </p:cNvPicPr>
          <p:nvPr/>
        </p:nvPicPr>
        <p:blipFill>
          <a:blip r:embed="rId3"/>
          <a:srcRect l="106" r="106"/>
          <a:stretch>
            <a:fillRect/>
          </a:stretch>
        </p:blipFill>
        <p:spPr>
          <a:xfrm>
            <a:off x="937260" y="1459865"/>
            <a:ext cx="2700655" cy="320548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933190" y="1586865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反向大纲的任务</a:t>
            </a:r>
            <a:endParaRPr lang="en-US" sz="1600" dirty="0"/>
          </a:p>
        </p:txBody>
      </p:sp>
      <p:sp>
        <p:nvSpPr>
          <p:cNvPr id="7" name="Text 1"/>
          <p:cNvSpPr/>
          <p:nvPr/>
        </p:nvSpPr>
        <p:spPr>
          <a:xfrm>
            <a:off x="3933190" y="1960245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对48h React全系列489章节按每5节合并写1句英文summary，强制用动词开头，最终拼成One-Page English Cheatsheet。这种任务能够训练候选人的总结能力。</a:t>
            </a:r>
            <a:endParaRPr lang="en-US" sz="1600" dirty="0"/>
          </a:p>
        </p:txBody>
      </p:sp>
      <p:sp>
        <p:nvSpPr>
          <p:cNvPr id="8" name="Text 2"/>
          <p:cNvSpPr/>
          <p:nvPr/>
        </p:nvSpPr>
        <p:spPr>
          <a:xfrm>
            <a:off x="3933190" y="3300730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Cheatsheet的面试价值</a:t>
            </a:r>
            <a:endParaRPr lang="en-US" sz="1600" dirty="0"/>
          </a:p>
        </p:txBody>
      </p:sp>
      <p:sp>
        <p:nvSpPr>
          <p:cNvPr id="9" name="Text 3"/>
          <p:cNvSpPr/>
          <p:nvPr/>
        </p:nvSpPr>
        <p:spPr>
          <a:xfrm>
            <a:off x="3933190" y="3674110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完成后的一页A4 cheatsheet可以在面试中作为速记材料，展示候选人的专业度。这种材料能够提升候选人在面试中的表现。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1249763" y="5023485"/>
            <a:ext cx="939863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总结能力的重要性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1249763" y="5396865"/>
            <a:ext cx="9985424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通过这种高强度的总结训练，候选人能够提升自己用一句话概括技术点的能力，这种能力在面试中极具杀伤力。这种能力能够帮助候选人更好地表达自己。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595630" y="525145"/>
            <a:ext cx="7656128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489章节浓缩一页英文Cheatsheet</a:t>
            </a:r>
            <a:endParaRPr lang="en-US" sz="1600" dirty="0"/>
          </a:p>
        </p:txBody>
      </p:sp>
      <p:pic>
        <p:nvPicPr>
          <p:cNvPr id="13" name="Image 4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85784" y="3273177"/>
            <a:ext cx="6449693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性能实战与术语资产化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09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177540"/>
            <a:ext cx="12192635" cy="3680460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655" y="2620645"/>
            <a:ext cx="2401570" cy="32188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5" y="2620645"/>
            <a:ext cx="2401570" cy="32188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955" y="2620645"/>
            <a:ext cx="2401570" cy="3218815"/>
          </a:xfrm>
          <a:prstGeom prst="rect">
            <a:avLst/>
          </a:prstGeom>
        </p:spPr>
      </p:pic>
      <p:pic>
        <p:nvPicPr>
          <p:cNvPr id="6" name="Image 4" descr="https://kimi-img.moonshot.cn/pub/slides/slides_tmpl/image/25-09-08-12:55:41-d2v63jdnfo2stf9dk4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5" y="2620645"/>
            <a:ext cx="2401570" cy="321881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038860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课程地图与官方仓库速通</a:t>
            </a:r>
            <a:endParaRPr lang="en-US" sz="1600" dirty="0"/>
          </a:p>
        </p:txBody>
      </p:sp>
      <p:sp>
        <p:nvSpPr>
          <p:cNvPr id="8" name="Shape 1"/>
          <p:cNvSpPr/>
          <p:nvPr/>
        </p:nvSpPr>
        <p:spPr>
          <a:xfrm>
            <a:off x="1943735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9" name="Shape 2"/>
          <p:cNvSpPr/>
          <p:nvPr/>
        </p:nvSpPr>
        <p:spPr>
          <a:xfrm>
            <a:off x="1919605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0" name="Text 3"/>
          <p:cNvSpPr/>
          <p:nvPr/>
        </p:nvSpPr>
        <p:spPr>
          <a:xfrm>
            <a:off x="1919605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Text 4"/>
          <p:cNvSpPr/>
          <p:nvPr/>
        </p:nvSpPr>
        <p:spPr>
          <a:xfrm>
            <a:off x="1907540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2" name="Text 5"/>
          <p:cNvSpPr/>
          <p:nvPr/>
        </p:nvSpPr>
        <p:spPr>
          <a:xfrm>
            <a:off x="3576955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源码精读与反向大纲</a:t>
            </a:r>
            <a:endParaRPr lang="en-US" sz="1600" dirty="0"/>
          </a:p>
        </p:txBody>
      </p:sp>
      <p:sp>
        <p:nvSpPr>
          <p:cNvPr id="13" name="Shape 6"/>
          <p:cNvSpPr/>
          <p:nvPr/>
        </p:nvSpPr>
        <p:spPr>
          <a:xfrm>
            <a:off x="4481830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14" name="Shape 7"/>
          <p:cNvSpPr/>
          <p:nvPr/>
        </p:nvSpPr>
        <p:spPr>
          <a:xfrm>
            <a:off x="4457700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5" name="Text 8"/>
          <p:cNvSpPr/>
          <p:nvPr/>
        </p:nvSpPr>
        <p:spPr>
          <a:xfrm>
            <a:off x="4457700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4445635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6115050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性能实战与术语资产化</a:t>
            </a:r>
            <a:endParaRPr lang="en-US" sz="1600" dirty="0"/>
          </a:p>
        </p:txBody>
      </p:sp>
      <p:sp>
        <p:nvSpPr>
          <p:cNvPr id="18" name="Shape 11"/>
          <p:cNvSpPr/>
          <p:nvPr/>
        </p:nvSpPr>
        <p:spPr>
          <a:xfrm>
            <a:off x="7019925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19" name="Shape 12"/>
          <p:cNvSpPr/>
          <p:nvPr/>
        </p:nvSpPr>
        <p:spPr>
          <a:xfrm>
            <a:off x="6995795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20" name="Text 13"/>
          <p:cNvSpPr/>
          <p:nvPr/>
        </p:nvSpPr>
        <p:spPr>
          <a:xfrm>
            <a:off x="6995795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Text 14"/>
          <p:cNvSpPr/>
          <p:nvPr/>
        </p:nvSpPr>
        <p:spPr>
          <a:xfrm>
            <a:off x="6983730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22" name="Text 15"/>
          <p:cNvSpPr/>
          <p:nvPr/>
        </p:nvSpPr>
        <p:spPr>
          <a:xfrm>
            <a:off x="8653145" y="4041140"/>
            <a:ext cx="2418715" cy="774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视频还原与终极Showcase</a:t>
            </a:r>
            <a:endParaRPr lang="en-US" sz="1600" dirty="0"/>
          </a:p>
        </p:txBody>
      </p:sp>
      <p:sp>
        <p:nvSpPr>
          <p:cNvPr id="23" name="Shape 16"/>
          <p:cNvSpPr/>
          <p:nvPr/>
        </p:nvSpPr>
        <p:spPr>
          <a:xfrm>
            <a:off x="9558020" y="5154930"/>
            <a:ext cx="608965" cy="0"/>
          </a:xfrm>
          <a:prstGeom prst="line">
            <a:avLst/>
          </a:prstGeom>
          <a:noFill/>
          <a:ln w="41275">
            <a:solidFill>
              <a:srgbClr val="015DBB"/>
            </a:solidFill>
            <a:prstDash val="solid"/>
            <a:headEnd type="none"/>
            <a:tailEnd type="none"/>
          </a:ln>
        </p:spPr>
      </p:sp>
      <p:sp>
        <p:nvSpPr>
          <p:cNvPr id="24" name="Shape 17"/>
          <p:cNvSpPr/>
          <p:nvPr/>
        </p:nvSpPr>
        <p:spPr>
          <a:xfrm>
            <a:off x="9533890" y="3087370"/>
            <a:ext cx="656590" cy="65659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25" name="Text 18"/>
          <p:cNvSpPr/>
          <p:nvPr/>
        </p:nvSpPr>
        <p:spPr>
          <a:xfrm>
            <a:off x="9533890" y="3087370"/>
            <a:ext cx="656590" cy="6565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6" name="Text 19"/>
          <p:cNvSpPr/>
          <p:nvPr/>
        </p:nvSpPr>
        <p:spPr>
          <a:xfrm>
            <a:off x="9521825" y="3177540"/>
            <a:ext cx="650875" cy="5073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27" name="Text 20"/>
          <p:cNvSpPr/>
          <p:nvPr/>
        </p:nvSpPr>
        <p:spPr>
          <a:xfrm>
            <a:off x="4476115" y="1261110"/>
            <a:ext cx="3239135" cy="9144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sp>
        <p:nvSpPr>
          <p:cNvPr id="28" name="Text 21"/>
          <p:cNvSpPr/>
          <p:nvPr/>
        </p:nvSpPr>
        <p:spPr>
          <a:xfrm>
            <a:off x="3431540" y="681990"/>
            <a:ext cx="5328920" cy="4889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CONTENTS</a:t>
            </a:r>
            <a:endParaRPr lang="en-US" sz="1600" dirty="0"/>
          </a:p>
        </p:txBody>
      </p:sp>
      <p:pic>
        <p:nvPicPr>
          <p:cNvPr id="29" name="Image 5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>
            <a:off x="2694940" y="942975"/>
            <a:ext cx="1656080" cy="1332865"/>
          </a:xfrm>
          <a:prstGeom prst="rect">
            <a:avLst/>
          </a:prstGeom>
        </p:spPr>
      </p:pic>
      <p:pic>
        <p:nvPicPr>
          <p:cNvPr id="30" name="Image 6" descr="https://kimi-img.moonshot.cn/pub/slides/slides_tmpl/image/25-09-08-12:55:41-d2v63jdnfo2stf9dk4og.png"/>
          <p:cNvPicPr>
            <a:picLocks noChangeAspect="1"/>
          </p:cNvPicPr>
          <p:nvPr/>
        </p:nvPicPr>
        <p:blipFill>
          <a:blip r:embed="rId3">
            <a:alphaModFix amt="13000"/>
          </a:blip>
          <a:stretch>
            <a:fillRect/>
          </a:stretch>
        </p:blipFill>
        <p:spPr>
          <a:xfrm flipH="1" flipV="1">
            <a:off x="7715250" y="873760"/>
            <a:ext cx="1656080" cy="13328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3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995" y="1249680"/>
            <a:ext cx="1257935" cy="141478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6870700" y="4445"/>
            <a:ext cx="5321300" cy="6854190"/>
          </a:xfrm>
          <a:custGeom>
            <a:avLst/>
            <a:gdLst/>
            <a:ahLst/>
            <a:cxnLst/>
            <a:rect l="l" t="t" r="r" b="b"/>
            <a:pathLst>
              <a:path w="5321300" h="6854190">
                <a:moveTo>
                  <a:pt x="853585" y="0"/>
                </a:moveTo>
                <a:lnTo>
                  <a:pt x="5321300" y="0"/>
                </a:lnTo>
                <a:lnTo>
                  <a:pt x="5321300" y="6854190"/>
                </a:lnTo>
                <a:lnTo>
                  <a:pt x="916820" y="6854190"/>
                </a:lnTo>
                <a:lnTo>
                  <a:pt x="813147" y="6679520"/>
                </a:lnTo>
                <a:cubicBezTo>
                  <a:pt x="305157" y="5781193"/>
                  <a:pt x="0" y="4629518"/>
                  <a:pt x="0" y="3373826"/>
                </a:cubicBezTo>
                <a:cubicBezTo>
                  <a:pt x="0" y="2118134"/>
                  <a:pt x="305157" y="966458"/>
                  <a:pt x="813146" y="68131"/>
                </a:cubicBezTo>
                <a:close/>
              </a:path>
            </a:pathLst>
          </a:cu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6870700" y="4445"/>
            <a:ext cx="5321300" cy="68541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1056005" y="1828800"/>
            <a:ext cx="10176510" cy="39433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9050">
            <a:solidFill>
              <a:srgbClr val="D2DAF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56005" y="1828800"/>
            <a:ext cx="10176510" cy="39433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509078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性能指标的记录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509078" y="2775585"/>
            <a:ext cx="4284228" cy="18286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下载React Table课程demo，本地build后跑Lighthouse，记录Performance、Accessibility、Best Practices、SEO四项指标截图。这种记录能够帮助候选人直观了解项目的性能状况。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144578" y="2144395"/>
            <a:ext cx="0" cy="3312160"/>
          </a:xfrm>
          <a:prstGeom prst="straightConnector1">
            <a:avLst/>
          </a:prstGeom>
          <a:noFill/>
          <a:ln w="12700">
            <a:solidFill>
              <a:srgbClr val="0B207A"/>
            </a:solidFill>
            <a:prstDash val="dash"/>
            <a:headEnd type="none"/>
            <a:tailEnd type="none"/>
          </a:ln>
        </p:spPr>
      </p:sp>
      <p:sp>
        <p:nvSpPr>
          <p:cNvPr id="10" name="Text 7"/>
          <p:cNvSpPr/>
          <p:nvPr/>
        </p:nvSpPr>
        <p:spPr>
          <a:xfrm>
            <a:off x="6494463" y="2271395"/>
            <a:ext cx="4285615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优化建议的英文表达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494463" y="2775585"/>
            <a:ext cx="4467968" cy="1462881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根据性能指标，写出3条英文优化建议，如tree-shaking、code-splitting。这种表达能够让候选人积累可在面试中引用的“性能优化案例”。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595630" y="525145"/>
            <a:ext cx="8566477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Lighthouse四项指标截图+英文优</a:t>
            </a:r>
            <a:r>
              <a:rPr lang="en-US" sz="36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化建议</a:t>
            </a:r>
            <a:endParaRPr lang="en-US" sz="1600" dirty="0"/>
          </a:p>
        </p:txBody>
      </p:sp>
      <p:pic>
        <p:nvPicPr>
          <p:cNvPr id="13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6580" y="1719580"/>
            <a:ext cx="3224530" cy="443801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8340" y="1719580"/>
            <a:ext cx="3224530" cy="443801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9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090" y="1719580"/>
            <a:ext cx="3224530" cy="4438015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12071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术语仓库的建立</a:t>
            </a:r>
            <a:endParaRPr lang="en-US" sz="1600" dirty="0"/>
          </a:p>
        </p:txBody>
      </p:sp>
      <p:sp>
        <p:nvSpPr>
          <p:cNvPr id="6" name="Text 1"/>
          <p:cNvSpPr/>
          <p:nvPr/>
        </p:nvSpPr>
        <p:spPr>
          <a:xfrm>
            <a:off x="1207135" y="2945765"/>
            <a:ext cx="2631440" cy="1920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通读全部课程描述提取≥30个高频术语，建立GitHub仓库chinavane-glossary，每日push5条中英对照，期末合并发版。这种仓库能够帮助候选人积累技术术语。</a:t>
            </a:r>
            <a:endParaRPr lang="en-US" sz="1600" dirty="0"/>
          </a:p>
        </p:txBody>
      </p:sp>
      <p:sp>
        <p:nvSpPr>
          <p:cNvPr id="7" name="Text 2"/>
          <p:cNvSpPr/>
          <p:nvPr/>
        </p:nvSpPr>
        <p:spPr>
          <a:xfrm>
            <a:off x="489648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术语仓库的简历价值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4896485" y="2945765"/>
            <a:ext cx="2631440" cy="16003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提交的术语仓库可以作为个人知识库，在面试中实时查阅，确保术语使用一致且准确。这种知识库能够提升候选人的专业形象。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8585835" y="2134235"/>
            <a:ext cx="263144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术语积累的重要性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8585835" y="2945765"/>
            <a:ext cx="2631440" cy="19204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通过持续积累技术术语，候选人能够提升自己在技术领域的表达能力，这种能力在面试和工作中都非常重要。这种积累能够帮助候选人更好地与他人沟通。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自建chinavane-glossary术语仓库</a:t>
            </a:r>
            <a:endParaRPr lang="en-US" sz="1600" dirty="0"/>
          </a:p>
        </p:txBody>
      </p:sp>
      <p:pic>
        <p:nvPicPr>
          <p:cNvPr id="12" name="Image 3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2163" y="3239770"/>
            <a:ext cx="5956935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视频还原与终极Showcase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2g.jpeg"/>
          <p:cNvPicPr>
            <a:picLocks noChangeAspect="1"/>
          </p:cNvPicPr>
          <p:nvPr/>
        </p:nvPicPr>
        <p:blipFill>
          <a:blip r:embed="rId1"/>
          <a:srcRect l="29542" r="29542"/>
          <a:stretch>
            <a:fillRect/>
          </a:stretch>
        </p:blipFill>
        <p:spPr>
          <a:xfrm>
            <a:off x="7973695" y="0"/>
            <a:ext cx="4218305" cy="687514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solidFill>
            <a:srgbClr val="015DBB"/>
          </a:solidFill>
          <a:ln w="19050">
            <a:solidFill>
              <a:srgbClr val="1E46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173943" y="3893820"/>
            <a:ext cx="704122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commit记录的简历价值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172845" y="4378960"/>
            <a:ext cx="7043420" cy="6828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完成后的commit记录可以作为“代码考古”证据，向面试官证明候选人的代码能力和学习能力。这种证据能够显著提升候选人的竞争力。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73822" y="1544320"/>
            <a:ext cx="6261052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视频还原的任务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172845" y="2029460"/>
            <a:ext cx="6263005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选取“React完美组件封装”视频，暂停5次，按画面手敲代码并push至GitHub，commit信息必须英文且带时间戳。这种任务能够训练候选人的代码还原能力。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95630" y="525145"/>
            <a:ext cx="7706239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按视频断点手敲代码并英文commit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5g.png"/>
          <p:cNvPicPr>
            <a:picLocks noChangeAspect="1"/>
          </p:cNvPicPr>
          <p:nvPr/>
        </p:nvPicPr>
        <p:blipFill>
          <a:blip r:embed="rId1"/>
          <a:srcRect t="154" b="154"/>
          <a:stretch>
            <a:fillRect/>
          </a:stretch>
        </p:blipFill>
        <p:spPr>
          <a:xfrm>
            <a:off x="743585" y="1354455"/>
            <a:ext cx="10554335" cy="205422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901950"/>
            <a:ext cx="987425" cy="9874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36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个人作品的任务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721360" y="4283710"/>
            <a:ext cx="3134995" cy="1109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基于useCRUD与React Table组合，换接口、换皮肤完成个人作品并部署至Vercel。这种任务能够帮助候选人展示自己的技术能力。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81505" y="3128645"/>
            <a:ext cx="81534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412615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作品的面试价值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412615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完成后的作品可以作为简历Portfolio板块的核心项目，替代“仿美团外卖”类低区分度Demo，直接提升面试话题深度。这种作品能够显著提升候选人的竞争力。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10387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技术展示的重要性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103870" y="4283710"/>
            <a:ext cx="3134995" cy="1109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通过展示个人作品，候选人能够向面试官证明自己不仅会用技术，还能独立完成项目。这种展示能够帮助候选人更好地表达自己的技术能力。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95630" y="525145"/>
            <a:ext cx="7689535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useCRUD+React Table个人作品部署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3" name="Image 3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917825"/>
            <a:ext cx="987425" cy="95440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502275" y="3129280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15" name="Image 4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70" y="2927350"/>
            <a:ext cx="987425" cy="95440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262745" y="3138805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3" name="Text 1"/>
          <p:cNvSpPr/>
          <p:nvPr/>
        </p:nvSpPr>
        <p:spPr>
          <a:xfrm>
            <a:off x="3119755" y="1664335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408045" y="1944370"/>
            <a:ext cx="766445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README的规范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3408045" y="2394585"/>
            <a:ext cx="7663180" cy="1097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英文README必须包含Tech Stack、Performance、Lighthouse badge，用简洁段落说明技术选型理由与性能优化结果。这种规范能够让招聘方快速了解项目的技术细节。</a:t>
            </a:r>
            <a:endParaRPr lang="en-US" sz="1600" dirty="0"/>
          </a:p>
        </p:txBody>
      </p:sp>
      <p:pic>
        <p:nvPicPr>
          <p:cNvPr id="6" name="Image 0" descr="https://kimi-img.moonshot.cn/pub/slides/slides_tmpl/image/25-09-08-12:55:47-d2v63ktnfo2stf9dk500.jpeg"/>
          <p:cNvPicPr>
            <a:picLocks noChangeAspect="1"/>
          </p:cNvPicPr>
          <p:nvPr/>
        </p:nvPicPr>
        <p:blipFill>
          <a:blip r:embed="rId1"/>
          <a:srcRect l="14345" r="14345"/>
          <a:stretch>
            <a:fillRect/>
          </a:stretch>
        </p:blipFill>
        <p:spPr>
          <a:xfrm>
            <a:off x="745490" y="1664335"/>
            <a:ext cx="2282825" cy="2133600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 flipH="1">
            <a:off x="744855" y="3976370"/>
            <a:ext cx="8328025" cy="2134870"/>
          </a:xfrm>
          <a:prstGeom prst="rect">
            <a:avLst/>
          </a:prstGeom>
          <a:solidFill>
            <a:srgbClr val="015DBB"/>
          </a:solidFill>
        </p:spPr>
      </p:sp>
      <p:sp>
        <p:nvSpPr>
          <p:cNvPr id="8" name="Text 5"/>
          <p:cNvSpPr/>
          <p:nvPr/>
        </p:nvSpPr>
        <p:spPr>
          <a:xfrm>
            <a:off x="744855" y="3976370"/>
            <a:ext cx="8328025" cy="21348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1121410" y="4256405"/>
            <a:ext cx="76644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Lighthouse徽章的作用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121410" y="4706620"/>
            <a:ext cx="7754620" cy="731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通过嵌入动态badge，让招聘方在GitHub首页即可看到90+性能分数，形成“技术+数据”双重冲击。这种徽章能够提升项目的吸引力。</a:t>
            </a:r>
            <a:endParaRPr lang="en-US" sz="1600" dirty="0"/>
          </a:p>
        </p:txBody>
      </p:sp>
      <p:pic>
        <p:nvPicPr>
          <p:cNvPr id="11" name="Image 1" descr="https://kimi-img.moonshot.cn/pub/slides/slides_tmpl/image/25-09-08-12:55:48-d2v63l5nfo2stf9dk510.png"/>
          <p:cNvPicPr>
            <a:picLocks noChangeAspect="1"/>
          </p:cNvPicPr>
          <p:nvPr/>
        </p:nvPicPr>
        <p:blipFill>
          <a:blip r:embed="rId2"/>
          <a:srcRect t="83" b="83"/>
          <a:stretch>
            <a:fillRect/>
          </a:stretch>
        </p:blipFill>
        <p:spPr>
          <a:xfrm>
            <a:off x="9164320" y="3976370"/>
            <a:ext cx="2282825" cy="21336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英文README与Lighthouse徽章</a:t>
            </a:r>
            <a:endParaRPr lang="en-US" sz="1600" dirty="0"/>
          </a:p>
        </p:txBody>
      </p:sp>
      <p:pic>
        <p:nvPicPr>
          <p:cNvPr id="13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31240" y="1827530"/>
            <a:ext cx="19050" cy="4343400"/>
          </a:xfrm>
          <a:prstGeom prst="line">
            <a:avLst/>
          </a:prstGeom>
          <a:noFill/>
          <a:ln w="12700">
            <a:solidFill>
              <a:srgbClr val="404040"/>
            </a:solidFill>
            <a:prstDash val="dash"/>
            <a:headEnd type="none"/>
            <a:tailEnd type="none"/>
          </a:ln>
        </p:spPr>
      </p:sp>
      <p:pic>
        <p:nvPicPr>
          <p:cNvPr id="3" name="Image 0" descr="https://kimi-img.moonshot.cn/pub/slides/slides_tmpl/image/25-09-08-12:55:59-d2v63ntnfo2stf9dk54g.jpeg"/>
          <p:cNvPicPr>
            <a:picLocks noChangeAspect="1"/>
          </p:cNvPicPr>
          <p:nvPr/>
        </p:nvPicPr>
        <p:blipFill>
          <a:blip r:embed="rId1"/>
          <a:srcRect l="27870" r="27870"/>
          <a:stretch>
            <a:fillRect/>
          </a:stretch>
        </p:blipFill>
        <p:spPr>
          <a:xfrm>
            <a:off x="7637145" y="0"/>
            <a:ext cx="4554855" cy="6858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97890" y="156083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5" name="Text 2"/>
          <p:cNvSpPr/>
          <p:nvPr/>
        </p:nvSpPr>
        <p:spPr>
          <a:xfrm>
            <a:off x="897890" y="156083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296670" y="152463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Demo视频的任务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296670" y="1859915"/>
            <a:ext cx="5775960" cy="7207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提供60秒英文Demo视频拍摄脚本：0-10秒自我介绍与项目痛点，10-40秒屏幕录制核心功能，40-60秒总结技术亮点与性能数据。这种脚本能够帮助候选人制作高质量的Demo视频。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897890" y="3202305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9" name="Text 6"/>
          <p:cNvSpPr/>
          <p:nvPr/>
        </p:nvSpPr>
        <p:spPr>
          <a:xfrm>
            <a:off x="897890" y="3202305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1296670" y="3166110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视频的面试价值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1296670" y="3501390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使用Loom一键生成带字幕链接，可直接嵌入简历或发送给HR。这种视频能够帮助候选人更好地展示自己的项目能力。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897890" y="4843780"/>
            <a:ext cx="266700" cy="266700"/>
          </a:xfrm>
          <a:prstGeom prst="ellipse">
            <a:avLst/>
          </a:prstGeom>
          <a:solidFill>
            <a:srgbClr val="015DBB"/>
          </a:solidFill>
        </p:spPr>
      </p:sp>
      <p:sp>
        <p:nvSpPr>
          <p:cNvPr id="13" name="Text 10"/>
          <p:cNvSpPr/>
          <p:nvPr/>
        </p:nvSpPr>
        <p:spPr>
          <a:xfrm>
            <a:off x="897890" y="4843780"/>
            <a:ext cx="266700" cy="26670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1296670" y="4807585"/>
            <a:ext cx="577596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视频展示的重要性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1296670" y="5142865"/>
            <a:ext cx="5775960" cy="4730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短视频符合招聘方碎片化浏览习惯，英文解说进一步巩固“可对外演示”形象，为远程岗位增加信任权重。这种展示能够提升候选人的竞争力。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60秒Loom英文Demo视频脚本</a:t>
            </a:r>
            <a:endParaRPr lang="en-US" sz="1600" dirty="0"/>
          </a:p>
        </p:txBody>
      </p:sp>
      <p:pic>
        <p:nvPicPr>
          <p:cNvPr id="17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8-d2v63q5nfo2stf9dk5b0.jpeg"/>
          <p:cNvPicPr>
            <a:picLocks noChangeAspect="1"/>
          </p:cNvPicPr>
          <p:nvPr/>
        </p:nvPicPr>
        <p:blipFill>
          <a:blip r:embed="rId1"/>
          <a:srcRect t="2051" b="2051"/>
          <a:stretch>
            <a:fillRect/>
          </a:stretch>
        </p:blipFill>
        <p:spPr>
          <a:xfrm flipH="1">
            <a:off x="767080" y="3754755"/>
            <a:ext cx="3467100" cy="221678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410075" y="3754755"/>
            <a:ext cx="6898005" cy="2216785"/>
          </a:xfrm>
          <a:prstGeom prst="roundRect">
            <a:avLst>
              <a:gd name="adj" fmla="val 5520"/>
            </a:avLst>
          </a:prstGeom>
          <a:solidFill>
            <a:srgbClr val="015DBB"/>
          </a:solidFill>
        </p:spPr>
      </p:sp>
      <p:sp>
        <p:nvSpPr>
          <p:cNvPr id="4" name="Text 1"/>
          <p:cNvSpPr/>
          <p:nvPr/>
        </p:nvSpPr>
        <p:spPr>
          <a:xfrm>
            <a:off x="4410075" y="3754755"/>
            <a:ext cx="6898005" cy="22167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gradFill flip="none" rotWithShape="1">
            <a:gsLst>
              <a:gs pos="0">
                <a:srgbClr val="9EBDF6">
                  <a:alpha val="0"/>
                </a:srgbClr>
              </a:gs>
              <a:gs pos="100000">
                <a:srgbClr val="1E46EB"/>
              </a:gs>
            </a:gsLst>
            <a:lin ang="16200000" scaled="1"/>
          </a:gradFill>
        </p:spPr>
      </p:sp>
      <p:sp>
        <p:nvSpPr>
          <p:cNvPr id="6" name="Text 3"/>
          <p:cNvSpPr/>
          <p:nvPr/>
        </p:nvSpPr>
        <p:spPr>
          <a:xfrm rot="16200000">
            <a:off x="3799840" y="-734060"/>
            <a:ext cx="36195" cy="593979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19150" y="1655445"/>
            <a:ext cx="1055497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简历的最终呈现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19150" y="2330450"/>
            <a:ext cx="10554335" cy="7131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8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将Showcase项目链接、GitHub贡献记录、Loom视频统一放在简历「Portfolio」栏，形成可一键验证的“英文技术资产包”。这种呈现能够让招聘方快速了解候选人的技术实力。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4566920" y="3982720"/>
            <a:ext cx="6375600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简历优化的重要性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4566920" y="4432935"/>
            <a:ext cx="6377305" cy="9509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通过优化简历的内容和呈现方式，候选人能够提升自己在招聘方眼中的竞争力，进而获得更多的面试机会和薪资溢价。这种优化能够显著提升候选人的求职成功率。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把链接写进简历直接投</a:t>
            </a:r>
            <a:endParaRPr lang="en-US" sz="1600" dirty="0"/>
          </a:p>
        </p:txBody>
      </p:sp>
      <p:pic>
        <p:nvPicPr>
          <p:cNvPr id="12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2-d2v63jlnfo2stf9dk4s0.jpg"/>
          <p:cNvPicPr>
            <a:picLocks noChangeAspect="1"/>
          </p:cNvPicPr>
          <p:nvPr/>
        </p:nvPicPr>
        <p:blipFill>
          <a:blip r:embed="rId1"/>
          <a:srcRect l="6625" t="8858" r="11055" b="15857"/>
          <a:stretch>
            <a:fillRect/>
          </a:stretch>
        </p:blipFill>
        <p:spPr>
          <a:xfrm rot="21600000">
            <a:off x="-21590" y="0"/>
            <a:ext cx="12213590" cy="687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410" y="2195830"/>
            <a:ext cx="7026275" cy="1346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8800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770890" y="3501390"/>
            <a:ext cx="4716780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 YOU FOR WATCHING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1730375"/>
            <a:ext cx="6468110" cy="29845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863600" y="4795520"/>
            <a:ext cx="217932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7" name="Text 3"/>
          <p:cNvSpPr/>
          <p:nvPr/>
        </p:nvSpPr>
        <p:spPr>
          <a:xfrm>
            <a:off x="863600" y="4795520"/>
            <a:ext cx="217932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828675" y="4847590"/>
            <a:ext cx="2249805" cy="3987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汇报人:xxx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3519170" y="4795520"/>
            <a:ext cx="2179320" cy="502920"/>
          </a:xfrm>
          <a:prstGeom prst="roundRect">
            <a:avLst>
              <a:gd name="adj" fmla="val 50000"/>
            </a:avLst>
          </a:prstGeom>
          <a:solidFill>
            <a:srgbClr val="015DBB"/>
          </a:solidFill>
        </p:spPr>
      </p:sp>
      <p:sp>
        <p:nvSpPr>
          <p:cNvPr id="10" name="Text 6"/>
          <p:cNvSpPr/>
          <p:nvPr/>
        </p:nvSpPr>
        <p:spPr>
          <a:xfrm>
            <a:off x="3519170" y="4795520"/>
            <a:ext cx="2179320" cy="50292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3484245" y="4847590"/>
            <a:ext cx="2249805" cy="3048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时间:2025/09/16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7364095" y="1974850"/>
            <a:ext cx="4268470" cy="33235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48201" y="3214715"/>
            <a:ext cx="6716951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简历突围：英文硬实力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2-d2v63olnfo2stf9dk55g.png"/>
          <p:cNvPicPr>
            <a:picLocks noChangeAspect="1"/>
          </p:cNvPicPr>
          <p:nvPr/>
        </p:nvPicPr>
        <p:blipFill>
          <a:blip r:embed="rId1"/>
          <a:srcRect t="154" b="154"/>
          <a:stretch>
            <a:fillRect/>
          </a:stretch>
        </p:blipFill>
        <p:spPr>
          <a:xfrm>
            <a:off x="743585" y="1354455"/>
            <a:ext cx="10554335" cy="205422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30" y="2901950"/>
            <a:ext cx="987425" cy="9874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2136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官方文档阅读能力的重要性</a:t>
            </a: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721360" y="4283710"/>
            <a:ext cx="3210161" cy="1664494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在前端岗位竞争中，能够无障碍阅读英文官方源码与文档是关键门槛。这不仅能帮助候选人快速定位API变更与issue讨论，还能直接跳过中文二手资料带来的信息滞后，形成技术决策优势。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881505" y="3128645"/>
            <a:ext cx="815340" cy="4254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412615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关键词组合提升简历权重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4412615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将阅读能力与Framework、UI Library、Plugin等关键词组合，能在ATS系统与HR初筛中获得更高权重，为候选人赢得面试机会。这种组合策略能有效提升简历的竞争力。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8103870" y="3910330"/>
            <a:ext cx="313499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技术表达与说服力的体现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8103870" y="4283710"/>
            <a:ext cx="3134995" cy="13870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通过阅读官方文档，候选人能够更好地理解技术细节，并在面试中准确表达技术观点，增强说服力。这种能力在技术面试中尤为重要，能够帮助候选人脱颖而出。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官方文档阅读力筛掉七成竞争者</a:t>
            </a:r>
            <a:endParaRPr lang="en-US" sz="1600" dirty="0"/>
          </a:p>
        </p:txBody>
      </p:sp>
      <p:pic>
        <p:nvPicPr>
          <p:cNvPr id="12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  <p:pic>
        <p:nvPicPr>
          <p:cNvPr id="13" name="Image 3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00" y="2917825"/>
            <a:ext cx="987425" cy="95440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502275" y="3129280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15" name="Image 4" descr="https://kimi-img.moonshot.cn/pub/slides/slides_tmpl/image/25-09-08-12:56:02-d2v63olnfo2stf9dk5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370" y="2927350"/>
            <a:ext cx="987425" cy="95440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262745" y="3138805"/>
            <a:ext cx="815340" cy="50419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7-d2v63ktnfo2stf9dk50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6765" y="1530350"/>
            <a:ext cx="10719435" cy="47853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970780" y="3807460"/>
            <a:ext cx="6037580" cy="0"/>
          </a:xfrm>
          <a:prstGeom prst="line">
            <a:avLst/>
          </a:prstGeom>
          <a:noFill/>
          <a:ln w="12700">
            <a:solidFill>
              <a:srgbClr val="1E46EB"/>
            </a:solidFill>
            <a:prstDash val="dash"/>
            <a:headEnd type="none"/>
            <a:tailEnd type="none"/>
          </a:ln>
        </p:spPr>
      </p:sp>
      <p:sp>
        <p:nvSpPr>
          <p:cNvPr id="4" name="Text 1"/>
          <p:cNvSpPr/>
          <p:nvPr/>
        </p:nvSpPr>
        <p:spPr>
          <a:xfrm>
            <a:off x="4816475" y="1937385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英文代码规范的推动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816475" y="2324735"/>
            <a:ext cx="6543405" cy="960239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作为Tech Lead，采用Standard JS与ESLint Rules统一代码风格，MR评论全程使用英文，减少跨国团队沟通摩擦。这种规范化的实践能够提升团队的协作效率。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890770" y="3990340"/>
            <a:ext cx="621855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英文文档作为项目门面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890770" y="4377690"/>
            <a:ext cx="6292850" cy="6401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将内部Vite插件封装后发布至npm，配套英文README，实现文档即门面。这种做法不仅提升了项目的国际化形象，也展示了候选人的技术影响力。</a:t>
            </a:r>
            <a:endParaRPr lang="en-US" sz="1600" dirty="0"/>
          </a:p>
        </p:txBody>
      </p:sp>
      <p:pic>
        <p:nvPicPr>
          <p:cNvPr id="8" name="Image 1" descr="https://kimi-img.moonshot.cn/pub/slides/slides_tmpl/image/25-09-08-12:55:50-d2v63llnfo2stf9dk51g.jpeg"/>
          <p:cNvPicPr>
            <a:picLocks noChangeAspect="1"/>
          </p:cNvPicPr>
          <p:nvPr/>
        </p:nvPicPr>
        <p:blipFill>
          <a:blip r:embed="rId2"/>
          <a:srcRect l="31682" t="7916" r="21872" b="17343"/>
          <a:stretch>
            <a:fillRect/>
          </a:stretch>
        </p:blipFill>
        <p:spPr>
          <a:xfrm>
            <a:off x="1231900" y="1927225"/>
            <a:ext cx="3500120" cy="374713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5630" y="4870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Tech Lead英文规范落地全记录</a:t>
            </a:r>
            <a:endParaRPr lang="en-US" sz="1600" dirty="0"/>
          </a:p>
        </p:txBody>
      </p:sp>
      <p:pic>
        <p:nvPicPr>
          <p:cNvPr id="10" name="Image 2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41-d2v63jdnfo2stf9dk4q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60265"/>
            <a:ext cx="12192635" cy="21977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605554" y="3231418"/>
            <a:ext cx="7794337" cy="153670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八股秒变硬核：关键词切换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332163" y="1433195"/>
            <a:ext cx="5956935" cy="14605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pic>
        <p:nvPicPr>
          <p:cNvPr id="5" name="Image 1" descr="https://kimi-img.moonshot.cn/pub/slides/slides_tmpl/image/25-09-08-12:55:40-d2v63j5nfo2stf9dk4mg.png"/>
          <p:cNvPicPr>
            <a:picLocks noChangeAspect="1"/>
          </p:cNvPicPr>
          <p:nvPr/>
        </p:nvPicPr>
        <p:blipFill>
          <a:blip r:embed="rId2"/>
          <a:srcRect t="1192" b="1192"/>
          <a:stretch>
            <a:fillRect/>
          </a:stretch>
        </p:blipFill>
        <p:spPr>
          <a:xfrm>
            <a:off x="5251133" y="1950720"/>
            <a:ext cx="2118995" cy="1132205"/>
          </a:xfrm>
          <a:prstGeom prst="rect">
            <a:avLst/>
          </a:prstGeom>
        </p:spPr>
      </p:pic>
      <p:pic>
        <p:nvPicPr>
          <p:cNvPr id="6" name="Image 2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/>
          <a:srcRect t="22162"/>
          <a:stretch>
            <a:fillRect/>
          </a:stretch>
        </p:blipFill>
        <p:spPr>
          <a:xfrm>
            <a:off x="533400" y="1191895"/>
            <a:ext cx="3402965" cy="2649220"/>
          </a:xfrm>
          <a:prstGeom prst="rect">
            <a:avLst/>
          </a:prstGeom>
        </p:spPr>
      </p:pic>
      <p:pic>
        <p:nvPicPr>
          <p:cNvPr id="7" name="Image 3" descr="https://kimi-img.moonshot.cn/pub/slides/slides_tmpl/image/25-09-08-12:55:57-d2v63ndnfo2stf9dk540.png"/>
          <p:cNvPicPr>
            <a:picLocks noChangeAspect="1"/>
          </p:cNvPicPr>
          <p:nvPr/>
        </p:nvPicPr>
        <p:blipFill>
          <a:blip r:embed="rId3">
            <a:alphaModFix amt="30000"/>
          </a:blip>
          <a:srcRect t="22162"/>
          <a:stretch>
            <a:fillRect/>
          </a:stretch>
        </p:blipFill>
        <p:spPr>
          <a:xfrm flipH="1">
            <a:off x="8581390" y="779780"/>
            <a:ext cx="3402965" cy="2649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5:55-d2v63mtnfo2stf9dk52g.jpeg"/>
          <p:cNvPicPr>
            <a:picLocks noChangeAspect="1"/>
          </p:cNvPicPr>
          <p:nvPr/>
        </p:nvPicPr>
        <p:blipFill>
          <a:blip r:embed="rId1"/>
          <a:srcRect l="29542" r="29542"/>
          <a:stretch>
            <a:fillRect/>
          </a:stretch>
        </p:blipFill>
        <p:spPr>
          <a:xfrm>
            <a:off x="7973695" y="0"/>
            <a:ext cx="4218305" cy="6875145"/>
          </a:xfrm>
          <a:prstGeom prst="rect">
            <a:avLst/>
          </a:prstGeom>
        </p:spPr>
      </p:pic>
      <p:sp>
        <p:nvSpPr>
          <p:cNvPr id="3" name="Shape 0"/>
          <p:cNvSpPr/>
          <p:nvPr>
            <p:custDataLst>
              <p:tags r:id="rId2"/>
            </p:custDataLst>
          </p:nvPr>
        </p:nvSpPr>
        <p:spPr>
          <a:xfrm>
            <a:off x="805180" y="3684270"/>
            <a:ext cx="7791450" cy="2379980"/>
          </a:xfrm>
          <a:prstGeom prst="rect">
            <a:avLst/>
          </a:prstGeom>
          <a:solidFill>
            <a:srgbClr val="015DBB"/>
          </a:solidFill>
          <a:ln w="19050">
            <a:solidFill>
              <a:srgbClr val="1E46EB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05180" y="3684270"/>
            <a:ext cx="7791450" cy="23799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1173943" y="3893820"/>
            <a:ext cx="7041223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关键词印象的加分作用</a:t>
            </a:r>
            <a:endParaRPr lang="en-US" sz="16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1172845" y="4378960"/>
            <a:ext cx="7043420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通过在回答中嵌入英文术语，面试官可以在评分表上快速写下“熟悉国际术语”的标签，为候选人后续谈薪提供溢价依据。这种细节能够显著提升候选人的竞争力。</a:t>
            </a:r>
            <a:endParaRPr lang="en-US" sz="1600" dirty="0"/>
          </a:p>
        </p:txBody>
      </p:sp>
      <p:sp>
        <p:nvSpPr>
          <p:cNvPr id="7" name="Text 4"/>
          <p:cNvSpPr/>
          <p:nvPr>
            <p:custDataLst>
              <p:tags r:id="rId5"/>
            </p:custDataLst>
          </p:nvPr>
        </p:nvSpPr>
        <p:spPr>
          <a:xfrm>
            <a:off x="1173822" y="1544320"/>
            <a:ext cx="6261052" cy="3683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英文术语的优先使用</a:t>
            </a:r>
            <a:endParaRPr lang="en-US" sz="1600" dirty="0"/>
          </a:p>
        </p:txBody>
      </p:sp>
      <p:sp>
        <p:nvSpPr>
          <p:cNvPr id="8" name="Text 5"/>
          <p:cNvSpPr/>
          <p:nvPr>
            <p:custDataLst>
              <p:tags r:id="rId6"/>
            </p:custDataLst>
          </p:nvPr>
        </p:nvSpPr>
        <p:spPr>
          <a:xfrm>
            <a:off x="1172845" y="2029460"/>
            <a:ext cx="6263005" cy="1024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40000"/>
              </a:lnSpc>
              <a:buNone/>
            </a:pPr>
            <a:r>
              <a:rPr lang="en-US" sz="16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在面试中，先抛出Closure、Event Loop等英文术语，再补充中文解释，能够瞬间建立技术深度印象。这种表达方式能够掌控面试话语权，提升专业感。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95630" y="525145"/>
            <a:ext cx="7378065" cy="1149350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中文概念先丢英文术语立住专业感</a:t>
            </a:r>
            <a:endParaRPr lang="en-US" sz="1600" dirty="0"/>
          </a:p>
        </p:txBody>
      </p:sp>
      <p:pic>
        <p:nvPicPr>
          <p:cNvPr id="10" name="Image 1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kimi-img.moonshot.cn/pub/slides/slides_tmpl/image/25-09-08-12:56:03-d2v63otnfo2stf9dk57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7780" y="3222625"/>
            <a:ext cx="7583170" cy="1505585"/>
          </a:xfrm>
          <a:prstGeom prst="rect">
            <a:avLst/>
          </a:prstGeom>
        </p:spPr>
      </p:pic>
      <p:pic>
        <p:nvPicPr>
          <p:cNvPr id="3" name="Image 1" descr="https://kimi-img.moonshot.cn/pub/slides/slides_tmpl/image/25-09-08-12:56:03-d2v63otnfo2stf9dk57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7780" y="1482725"/>
            <a:ext cx="7583170" cy="1505585"/>
          </a:xfrm>
          <a:prstGeom prst="rect">
            <a:avLst/>
          </a:prstGeom>
        </p:spPr>
      </p:pic>
      <p:pic>
        <p:nvPicPr>
          <p:cNvPr id="4" name="Image 2" descr="https://kimi-img.moonshot.cn/pub/slides/slides_tmpl/image/25-09-08-12:56:04-d2v63p5nfo2stf9dk580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3930" y="4836160"/>
            <a:ext cx="10447020" cy="1529715"/>
          </a:xfrm>
          <a:prstGeom prst="rect">
            <a:avLst/>
          </a:prstGeom>
        </p:spPr>
      </p:pic>
      <p:pic>
        <p:nvPicPr>
          <p:cNvPr id="5" name="Image 3" descr="https://kimi-img.moonshot.cn/pub/slides/slides_tmpl/image/25-09-08-12:56:05-d2v63pdnfo2stf9dk5a0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106" r="106"/>
          <a:stretch>
            <a:fillRect/>
          </a:stretch>
        </p:blipFill>
        <p:spPr>
          <a:xfrm>
            <a:off x="937260" y="1459865"/>
            <a:ext cx="2700655" cy="3205480"/>
          </a:xfrm>
          <a:prstGeom prst="rect">
            <a:avLst/>
          </a:prstGeom>
        </p:spPr>
      </p:pic>
      <p:sp>
        <p:nvSpPr>
          <p:cNvPr id="6" name="Text 0"/>
          <p:cNvSpPr/>
          <p:nvPr>
            <p:custDataLst>
              <p:tags r:id="rId8"/>
            </p:custDataLst>
          </p:nvPr>
        </p:nvSpPr>
        <p:spPr>
          <a:xfrm>
            <a:off x="3933190" y="1586865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英文指标的精准表达</a:t>
            </a:r>
            <a:endParaRPr lang="en-US" sz="1600" dirty="0"/>
          </a:p>
        </p:txBody>
      </p:sp>
      <p:sp>
        <p:nvSpPr>
          <p:cNvPr id="7" name="Text 1"/>
          <p:cNvSpPr/>
          <p:nvPr>
            <p:custDataLst>
              <p:tags r:id="rId9"/>
            </p:custDataLst>
          </p:nvPr>
        </p:nvSpPr>
        <p:spPr>
          <a:xfrm>
            <a:off x="3933190" y="1960245"/>
            <a:ext cx="7302500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使用Repaint &amp; Reflow等英文指标解释渲染瓶颈，能够精准定位性能问题。这种表达方式能够让面试官快速理解候选人的技术思路。</a:t>
            </a:r>
            <a:endParaRPr lang="en-US" sz="1600" dirty="0"/>
          </a:p>
        </p:txBody>
      </p:sp>
      <p:sp>
        <p:nvSpPr>
          <p:cNvPr id="8" name="Text 2"/>
          <p:cNvSpPr/>
          <p:nvPr>
            <p:custDataLst>
              <p:tags r:id="rId10"/>
            </p:custDataLst>
          </p:nvPr>
        </p:nvSpPr>
        <p:spPr>
          <a:xfrm>
            <a:off x="3933190" y="3300730"/>
            <a:ext cx="7150100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量化性能体验</a:t>
            </a:r>
            <a:endParaRPr lang="en-US" sz="1600" dirty="0"/>
          </a:p>
        </p:txBody>
      </p:sp>
      <p:sp>
        <p:nvSpPr>
          <p:cNvPr id="9" name="Text 3"/>
          <p:cNvSpPr/>
          <p:nvPr>
            <p:custDataLst>
              <p:tags r:id="rId11"/>
            </p:custDataLst>
          </p:nvPr>
        </p:nvSpPr>
        <p:spPr>
          <a:xfrm>
            <a:off x="3933190" y="3674110"/>
            <a:ext cx="7302500" cy="6502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40404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通过LCP &amp; TTI等指标量化用户体验，能够直观展示性能优化的效果。这种量化表达能够提升候选人在性能优化方面的专业形象。</a:t>
            </a:r>
            <a:endParaRPr lang="en-US" sz="1600" dirty="0"/>
          </a:p>
        </p:txBody>
      </p:sp>
      <p:sp>
        <p:nvSpPr>
          <p:cNvPr id="10" name="Text 4"/>
          <p:cNvSpPr/>
          <p:nvPr>
            <p:custDataLst>
              <p:tags r:id="rId12"/>
            </p:custDataLst>
          </p:nvPr>
        </p:nvSpPr>
        <p:spPr>
          <a:xfrm>
            <a:off x="1249763" y="5023485"/>
            <a:ext cx="9398635" cy="2762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优化手段的英文描述</a:t>
            </a:r>
            <a:endParaRPr lang="en-US" sz="1600" dirty="0"/>
          </a:p>
        </p:txBody>
      </p:sp>
      <p:sp>
        <p:nvSpPr>
          <p:cNvPr id="11" name="Text 5"/>
          <p:cNvSpPr/>
          <p:nvPr>
            <p:custDataLst>
              <p:tags r:id="rId13"/>
            </p:custDataLst>
          </p:nvPr>
        </p:nvSpPr>
        <p:spPr>
          <a:xfrm>
            <a:off x="1249763" y="5396865"/>
            <a:ext cx="9985424" cy="554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使用Bundle Splitting &amp; Tree-shaking等英文术语描述优化手段，能够让面试官感知到候选人的技术深度和体系化思维。这种描述方式能够显著提升面试表现。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595630" y="525145"/>
            <a:ext cx="7004685" cy="546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015DB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性能痛点用英文指标一击命中</a:t>
            </a:r>
            <a:endParaRPr lang="en-US" sz="1600" dirty="0"/>
          </a:p>
        </p:txBody>
      </p:sp>
      <p:pic>
        <p:nvPicPr>
          <p:cNvPr id="13" name="Image 4" descr="https://kimi-img.moonshot.cn/pub/slides/slides_tmpl/image/25-09-08-12:55:42-d2v63jlnfo2stf9dk4r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240" y="487045"/>
            <a:ext cx="579755" cy="6521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10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1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2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3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4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5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16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7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8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19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20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1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2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3.xml><?xml version="1.0" encoding="utf-8"?>
<p:tagLst xmlns:p="http://schemas.openxmlformats.org/presentationml/2006/main">
  <p:tag name="KSO_WM_DIAGRAM_VIRTUALLY_FRAME" val="{&quot;height&quot;:350.15,&quot;left&quot;:58.65,&quot;top&quot;:131.05,&quot;width&quot;:842.75}"/>
</p:tagLst>
</file>

<file path=ppt/tags/tag24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5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6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7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8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29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30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1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2.xml><?xml version="1.0" encoding="utf-8"?>
<p:tagLst xmlns:p="http://schemas.openxmlformats.org/presentationml/2006/main">
  <p:tag name="KSO_WM_DIAGRAM_VIRTUALLY_FRAME" val="{&quot;height&quot;:349.45,&quot;left&quot;:66.7,&quot;top&quot;:135.4,&quot;width&quot;:832.6}"/>
</p:tagLst>
</file>

<file path=ppt/tags/tag33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4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5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6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7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8.xml><?xml version="1.0" encoding="utf-8"?>
<p:tagLst xmlns:p="http://schemas.openxmlformats.org/presentationml/2006/main">
  <p:tag name="KSO_WM_DIAGRAM_VIRTUALLY_FRAME" val="{&quot;height&quot;:244.8,&quot;left&quot;:75.65,&quot;top&quot;:151.85,&quot;width&quot;:817.85}"/>
</p:tagLst>
</file>

<file path=ppt/tags/tag39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40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1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2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3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44.xml><?xml version="1.0" encoding="utf-8"?>
<p:tagLst xmlns:p="http://schemas.openxmlformats.org/presentationml/2006/main">
  <p:tag name="KSO_WM_DIAGRAM_VIRTUALLY_FRAME" val="{&quot;height&quot;:332.65,&quot;left&quot;:68.3,&quot;top&quot;:142.9,&quot;width&quot;:814.3}"/>
</p:tagLst>
</file>

<file path=ppt/tags/tag5.xml><?xml version="1.0" encoding="utf-8"?>
<p:tagLst xmlns:p="http://schemas.openxmlformats.org/presentationml/2006/main">
  <p:tag name="KSO_WM_DIAGRAM_VIRTUALLY_FRAME" val="{&quot;height&quot;:355.9,&quot;left&quot;:63.4,&quot;top&quot;:121.6,&quot;width&quot;:613.5}"/>
</p:tagLst>
</file>

<file path=ppt/tags/tag6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7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8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ags/tag9.xml><?xml version="1.0" encoding="utf-8"?>
<p:tagLst xmlns:p="http://schemas.openxmlformats.org/presentationml/2006/main">
  <p:tag name="KSO_WM_DIAGRAM_VIRTUALLY_FRAME" val="{&quot;height&quot;:386.3,&quot;left&quot;:73.8,&quot;top&quot;:114.95,&quot;width&quot;:824.7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46EB"/>
      </a:accent1>
      <a:accent2>
        <a:srgbClr val="1CA97E"/>
      </a:accent2>
      <a:accent3>
        <a:srgbClr val="5D91F0"/>
      </a:accent3>
      <a:accent4>
        <a:srgbClr val="000000"/>
      </a:accent4>
      <a:accent5>
        <a:srgbClr val="FFFFFF"/>
      </a:accent5>
      <a:accent6>
        <a:srgbClr val="FF920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E46EB"/>
      </a:accent1>
      <a:accent2>
        <a:srgbClr val="1CA97E"/>
      </a:accent2>
      <a:accent3>
        <a:srgbClr val="5D91F0"/>
      </a:accent3>
      <a:accent4>
        <a:srgbClr val="000000"/>
      </a:accent4>
      <a:accent5>
        <a:srgbClr val="FFFFFF"/>
      </a:accent5>
      <a:accent6>
        <a:srgbClr val="FF9202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5723</Words>
  <Application>WPS 演示</Application>
  <PresentationFormat>On-screen Show (16:9)</PresentationFormat>
  <Paragraphs>410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Arial</vt:lpstr>
      <vt:lpstr>宋体</vt:lpstr>
      <vt:lpstr>Wingdings</vt:lpstr>
      <vt:lpstr>MiSans</vt:lpstr>
      <vt:lpstr>MiSans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英文强化：前端面试与技术沟通全攻略</dc:title>
  <dc:creator>Kimi</dc:creator>
  <dc:subject>英文强化：前端面试与技术沟通全攻略</dc:subject>
  <cp:lastModifiedBy>子心</cp:lastModifiedBy>
  <cp:revision>6</cp:revision>
  <dcterms:created xsi:type="dcterms:W3CDTF">2025-09-12T12:10:00Z</dcterms:created>
  <dcterms:modified xsi:type="dcterms:W3CDTF">2025-10-16T02:39:24Z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{"Label":"英文强化：前端面试与技术沟通全攻略","ContentProducer":"001191110108MACG2KBH8F10000","ProduceID":"d320n6fpma9k0a5raq60","ReservedCode1":"","ContentPropagator":"001191110108MACG2KBH8F20000","PropagateID":"d320n6fpma9k0a5raq60","ReservedCode2":""}</vt:lpwstr>
  </property>
  <property fmtid="{D5CDD505-2E9C-101B-9397-08002B2CF9AE}" pid="3" name="ICV">
    <vt:lpwstr>BDCBFA447C2347328CBD4900A0E4070F_12</vt:lpwstr>
  </property>
  <property fmtid="{D5CDD505-2E9C-101B-9397-08002B2CF9AE}" pid="4" name="KSOProductBuildVer">
    <vt:lpwstr>2052-12.1.0.23125</vt:lpwstr>
  </property>
</Properties>
</file>