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77" r:id="rId8"/>
    <p:sldId id="270" r:id="rId9"/>
    <p:sldId id="278" r:id="rId10"/>
    <p:sldId id="271" r:id="rId11"/>
    <p:sldId id="272" r:id="rId12"/>
    <p:sldId id="273" r:id="rId13"/>
    <p:sldId id="274" r:id="rId14"/>
    <p:sldId id="275" r:id="rId15"/>
    <p:sldId id="276" r:id="rId16"/>
    <p:sldId id="279" r:id="rId17"/>
    <p:sldId id="265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0CE99E-61A6-41EF-9328-09D1667C2C4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829B5F-3C3C-457B-85B2-49FC5BE4E536}">
      <dgm:prSet/>
      <dgm:spPr/>
      <dgm:t>
        <a:bodyPr/>
        <a:lstStyle/>
        <a:p>
          <a:pPr>
            <a:defRPr b="1"/>
          </a:pPr>
          <a:r>
            <a:rPr lang="en-US"/>
            <a:t>Frontend:</a:t>
          </a:r>
        </a:p>
      </dgm:t>
    </dgm:pt>
    <dgm:pt modelId="{3FBFB944-E40C-49EF-98FC-6AE37CB32FFA}" type="parTrans" cxnId="{F9277E02-353F-4AC4-B4D4-87B0BCCC5BAE}">
      <dgm:prSet/>
      <dgm:spPr/>
      <dgm:t>
        <a:bodyPr/>
        <a:lstStyle/>
        <a:p>
          <a:endParaRPr lang="en-US"/>
        </a:p>
      </dgm:t>
    </dgm:pt>
    <dgm:pt modelId="{237D3D7F-4EE5-404B-9550-E69E33BB08F5}" type="sibTrans" cxnId="{F9277E02-353F-4AC4-B4D4-87B0BCCC5BAE}">
      <dgm:prSet/>
      <dgm:spPr/>
      <dgm:t>
        <a:bodyPr/>
        <a:lstStyle/>
        <a:p>
          <a:endParaRPr lang="en-US"/>
        </a:p>
      </dgm:t>
    </dgm:pt>
    <dgm:pt modelId="{2D1A2B52-7591-4987-93F4-7E16F652BFF8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Next.js with App Router for server-side rendering</a:t>
          </a:r>
        </a:p>
      </dgm:t>
    </dgm:pt>
    <dgm:pt modelId="{860BE9E3-6723-40F8-876F-4E94839CA9DB}" type="parTrans" cxnId="{56C55BE1-1F93-4AAF-B773-48CD3E9F008B}">
      <dgm:prSet/>
      <dgm:spPr/>
      <dgm:t>
        <a:bodyPr/>
        <a:lstStyle/>
        <a:p>
          <a:endParaRPr lang="en-US"/>
        </a:p>
      </dgm:t>
    </dgm:pt>
    <dgm:pt modelId="{38490997-C5BA-428D-8F16-164B4E948209}" type="sibTrans" cxnId="{56C55BE1-1F93-4AAF-B773-48CD3E9F008B}">
      <dgm:prSet/>
      <dgm:spPr/>
      <dgm:t>
        <a:bodyPr/>
        <a:lstStyle/>
        <a:p>
          <a:endParaRPr lang="en-US"/>
        </a:p>
      </dgm:t>
    </dgm:pt>
    <dgm:pt modelId="{F9C7BF42-916A-4350-9F3E-129ACD5391EF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TypeScript(TS)</a:t>
          </a:r>
        </a:p>
      </dgm:t>
    </dgm:pt>
    <dgm:pt modelId="{65C0981A-0008-4B85-9D66-51AE4ACBF3A4}" type="parTrans" cxnId="{DC5EFAFA-2098-423B-9685-759A43D0A94D}">
      <dgm:prSet/>
      <dgm:spPr/>
      <dgm:t>
        <a:bodyPr/>
        <a:lstStyle/>
        <a:p>
          <a:endParaRPr lang="en-US"/>
        </a:p>
      </dgm:t>
    </dgm:pt>
    <dgm:pt modelId="{5FE7D2A2-BA08-4F7C-8A76-6B3844402663}" type="sibTrans" cxnId="{DC5EFAFA-2098-423B-9685-759A43D0A94D}">
      <dgm:prSet/>
      <dgm:spPr/>
      <dgm:t>
        <a:bodyPr/>
        <a:lstStyle/>
        <a:p>
          <a:endParaRPr lang="en-US"/>
        </a:p>
      </dgm:t>
    </dgm:pt>
    <dgm:pt modelId="{27C473EA-1573-4F7F-A453-527A66CC21DE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Tailwind CSS for styling</a:t>
          </a:r>
        </a:p>
      </dgm:t>
    </dgm:pt>
    <dgm:pt modelId="{9DB819AA-705E-4D3A-9C47-C9DF49D07ADF}" type="parTrans" cxnId="{64908F9A-B68D-4EEB-9118-8E5BA9990471}">
      <dgm:prSet/>
      <dgm:spPr/>
      <dgm:t>
        <a:bodyPr/>
        <a:lstStyle/>
        <a:p>
          <a:endParaRPr lang="en-US"/>
        </a:p>
      </dgm:t>
    </dgm:pt>
    <dgm:pt modelId="{B6A54CE7-3BD4-4C46-9980-A97D6A41D1DB}" type="sibTrans" cxnId="{64908F9A-B68D-4EEB-9118-8E5BA9990471}">
      <dgm:prSet/>
      <dgm:spPr/>
      <dgm:t>
        <a:bodyPr/>
        <a:lstStyle/>
        <a:p>
          <a:endParaRPr lang="en-US"/>
        </a:p>
      </dgm:t>
    </dgm:pt>
    <dgm:pt modelId="{B580EC92-17F1-42F0-9C40-0526AE07A010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 err="1"/>
            <a:t>Shadcn</a:t>
          </a:r>
          <a:r>
            <a:rPr lang="en-US" dirty="0"/>
            <a:t>/</a:t>
          </a:r>
          <a:r>
            <a:rPr lang="en-US" dirty="0" err="1"/>
            <a:t>ui</a:t>
          </a:r>
          <a:r>
            <a:rPr lang="en-US" dirty="0"/>
            <a:t> component library build on Radix UI</a:t>
          </a:r>
        </a:p>
      </dgm:t>
    </dgm:pt>
    <dgm:pt modelId="{D086D46F-684E-49C6-8E40-5524FF837D94}" type="parTrans" cxnId="{D3545875-7664-4BEA-87C1-F9B2B3A27E1A}">
      <dgm:prSet/>
      <dgm:spPr/>
      <dgm:t>
        <a:bodyPr/>
        <a:lstStyle/>
        <a:p>
          <a:endParaRPr lang="en-US"/>
        </a:p>
      </dgm:t>
    </dgm:pt>
    <dgm:pt modelId="{E61FE534-648A-49BF-9EBF-5AD15AD6B9BE}" type="sibTrans" cxnId="{D3545875-7664-4BEA-87C1-F9B2B3A27E1A}">
      <dgm:prSet/>
      <dgm:spPr/>
      <dgm:t>
        <a:bodyPr/>
        <a:lstStyle/>
        <a:p>
          <a:endParaRPr lang="en-US"/>
        </a:p>
      </dgm:t>
    </dgm:pt>
    <dgm:pt modelId="{60F2DAF5-3FE4-4262-B13B-A0AF68D8AA8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Recharts for analytics</a:t>
          </a:r>
        </a:p>
      </dgm:t>
    </dgm:pt>
    <dgm:pt modelId="{06A9D831-7B6D-41A9-B84F-8AEABFF80BFF}" type="parTrans" cxnId="{DD74F2F0-1BDE-40CF-89AA-80B3B46C3602}">
      <dgm:prSet/>
      <dgm:spPr/>
      <dgm:t>
        <a:bodyPr/>
        <a:lstStyle/>
        <a:p>
          <a:endParaRPr lang="en-US"/>
        </a:p>
      </dgm:t>
    </dgm:pt>
    <dgm:pt modelId="{A72E88F6-720A-4531-A74A-E6947C73BBE0}" type="sibTrans" cxnId="{DD74F2F0-1BDE-40CF-89AA-80B3B46C3602}">
      <dgm:prSet/>
      <dgm:spPr/>
      <dgm:t>
        <a:bodyPr/>
        <a:lstStyle/>
        <a:p>
          <a:endParaRPr lang="en-US"/>
        </a:p>
      </dgm:t>
    </dgm:pt>
    <dgm:pt modelId="{384A8D66-B080-4231-A06C-90CF237EBACA}">
      <dgm:prSet/>
      <dgm:spPr/>
      <dgm:t>
        <a:bodyPr/>
        <a:lstStyle/>
        <a:p>
          <a:pPr>
            <a:defRPr b="1"/>
          </a:pPr>
          <a:r>
            <a:rPr lang="en-US"/>
            <a:t>Backend:</a:t>
          </a:r>
        </a:p>
      </dgm:t>
    </dgm:pt>
    <dgm:pt modelId="{272CA37B-EE72-4C7B-9906-78CA8865F659}" type="parTrans" cxnId="{563080B3-FA76-42DE-914D-361CDEE480B6}">
      <dgm:prSet/>
      <dgm:spPr/>
      <dgm:t>
        <a:bodyPr/>
        <a:lstStyle/>
        <a:p>
          <a:endParaRPr lang="en-US"/>
        </a:p>
      </dgm:t>
    </dgm:pt>
    <dgm:pt modelId="{F7CD71EC-DB71-4152-83BF-9E1A389C8F95}" type="sibTrans" cxnId="{563080B3-FA76-42DE-914D-361CDEE480B6}">
      <dgm:prSet/>
      <dgm:spPr/>
      <dgm:t>
        <a:bodyPr/>
        <a:lstStyle/>
        <a:p>
          <a:endParaRPr lang="en-US"/>
        </a:p>
      </dgm:t>
    </dgm:pt>
    <dgm:pt modelId="{18D640D5-9262-4BEA-99C3-2E606562228A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Next.js API Routes for serverless backend functions</a:t>
          </a:r>
        </a:p>
      </dgm:t>
    </dgm:pt>
    <dgm:pt modelId="{C32F416D-B826-4C25-82DA-2EA6798E64AA}" type="parTrans" cxnId="{09A2562C-815F-4555-BBA8-16CF97A3B97F}">
      <dgm:prSet/>
      <dgm:spPr/>
      <dgm:t>
        <a:bodyPr/>
        <a:lstStyle/>
        <a:p>
          <a:endParaRPr lang="en-US"/>
        </a:p>
      </dgm:t>
    </dgm:pt>
    <dgm:pt modelId="{76E14E0C-52A0-48BA-A5E4-4F501CF2A105}" type="sibTrans" cxnId="{09A2562C-815F-4555-BBA8-16CF97A3B97F}">
      <dgm:prSet/>
      <dgm:spPr/>
      <dgm:t>
        <a:bodyPr/>
        <a:lstStyle/>
        <a:p>
          <a:endParaRPr lang="en-US"/>
        </a:p>
      </dgm:t>
    </dgm:pt>
    <dgm:pt modelId="{D00D0472-ACE5-4BA2-9BF5-83B21B11A490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Prisma ORM for DB queries</a:t>
          </a:r>
        </a:p>
      </dgm:t>
    </dgm:pt>
    <dgm:pt modelId="{5D6AE263-A02E-470E-8221-D9AE96896313}" type="parTrans" cxnId="{0F0A06F4-4028-4A4B-AB8F-1549AE579A86}">
      <dgm:prSet/>
      <dgm:spPr/>
      <dgm:t>
        <a:bodyPr/>
        <a:lstStyle/>
        <a:p>
          <a:endParaRPr lang="en-US"/>
        </a:p>
      </dgm:t>
    </dgm:pt>
    <dgm:pt modelId="{2B01BFF9-B0FD-43CD-BFFD-7CE80B00EC3C}" type="sibTrans" cxnId="{0F0A06F4-4028-4A4B-AB8F-1549AE579A86}">
      <dgm:prSet/>
      <dgm:spPr/>
      <dgm:t>
        <a:bodyPr/>
        <a:lstStyle/>
        <a:p>
          <a:endParaRPr lang="en-US"/>
        </a:p>
      </dgm:t>
    </dgm:pt>
    <dgm:pt modelId="{336CBD7A-03C0-47D3-BFF3-AAB8EA5EACCB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JWT Auth with </a:t>
          </a:r>
          <a:r>
            <a:rPr lang="en-US" dirty="0" err="1"/>
            <a:t>bcrypt</a:t>
          </a:r>
          <a:endParaRPr lang="en-US" dirty="0"/>
        </a:p>
      </dgm:t>
    </dgm:pt>
    <dgm:pt modelId="{88EE9A83-D0FF-4F2D-96DC-910B7BFE6055}" type="parTrans" cxnId="{BE0B7717-C8EA-40BA-8D72-546A5E74A68B}">
      <dgm:prSet/>
      <dgm:spPr/>
      <dgm:t>
        <a:bodyPr/>
        <a:lstStyle/>
        <a:p>
          <a:endParaRPr lang="en-US"/>
        </a:p>
      </dgm:t>
    </dgm:pt>
    <dgm:pt modelId="{6CB7A7E0-8E29-48EA-BFE3-1E842A9ED456}" type="sibTrans" cxnId="{BE0B7717-C8EA-40BA-8D72-546A5E74A68B}">
      <dgm:prSet/>
      <dgm:spPr/>
      <dgm:t>
        <a:bodyPr/>
        <a:lstStyle/>
        <a:p>
          <a:endParaRPr lang="en-US"/>
        </a:p>
      </dgm:t>
    </dgm:pt>
    <dgm:pt modelId="{F16C44C0-3A95-437D-BD34-B8A7B7E44C8E}">
      <dgm:prSet/>
      <dgm:spPr/>
      <dgm:t>
        <a:bodyPr/>
        <a:lstStyle/>
        <a:p>
          <a:pPr>
            <a:defRPr b="1"/>
          </a:pPr>
          <a:r>
            <a:rPr lang="en-US"/>
            <a:t>Database Architecture:</a:t>
          </a:r>
        </a:p>
      </dgm:t>
    </dgm:pt>
    <dgm:pt modelId="{5EC8572B-EB68-42D9-B7ED-367E6FFA2FD1}" type="parTrans" cxnId="{215A2F02-127F-4679-BDDA-C9E15C7609F3}">
      <dgm:prSet/>
      <dgm:spPr/>
      <dgm:t>
        <a:bodyPr/>
        <a:lstStyle/>
        <a:p>
          <a:endParaRPr lang="en-US"/>
        </a:p>
      </dgm:t>
    </dgm:pt>
    <dgm:pt modelId="{AE7806B9-7C45-44CC-94A4-CD06BF5604AF}" type="sibTrans" cxnId="{215A2F02-127F-4679-BDDA-C9E15C7609F3}">
      <dgm:prSet/>
      <dgm:spPr/>
      <dgm:t>
        <a:bodyPr/>
        <a:lstStyle/>
        <a:p>
          <a:endParaRPr lang="en-US"/>
        </a:p>
      </dgm:t>
    </dgm:pt>
    <dgm:pt modelId="{C01012E4-4896-4145-B3B0-9ED3464A6853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PostgreSQL hosted on </a:t>
          </a:r>
          <a:r>
            <a:rPr lang="en-US" dirty="0" err="1"/>
            <a:t>Supabase</a:t>
          </a:r>
          <a:endParaRPr lang="en-US" dirty="0"/>
        </a:p>
      </dgm:t>
    </dgm:pt>
    <dgm:pt modelId="{61465481-EF66-4BAE-A360-F2671324D9F0}" type="parTrans" cxnId="{066BD299-1278-42D8-8A43-43AB3D212282}">
      <dgm:prSet/>
      <dgm:spPr/>
      <dgm:t>
        <a:bodyPr/>
        <a:lstStyle/>
        <a:p>
          <a:endParaRPr lang="en-US"/>
        </a:p>
      </dgm:t>
    </dgm:pt>
    <dgm:pt modelId="{45194022-53A7-47A1-A50B-7DBCC50D4003}" type="sibTrans" cxnId="{066BD299-1278-42D8-8A43-43AB3D212282}">
      <dgm:prSet/>
      <dgm:spPr/>
      <dgm:t>
        <a:bodyPr/>
        <a:lstStyle/>
        <a:p>
          <a:endParaRPr lang="en-US"/>
        </a:p>
      </dgm:t>
    </dgm:pt>
    <dgm:pt modelId="{3F3DD930-EA5F-4495-A7B0-D5936C81F711}">
      <dgm:prSet/>
      <dgm:spPr/>
      <dgm:t>
        <a:bodyPr/>
        <a:lstStyle/>
        <a:p>
          <a:pPr>
            <a:lnSpc>
              <a:spcPct val="200000"/>
            </a:lnSpc>
          </a:pPr>
          <a:r>
            <a:rPr lang="en-US" dirty="0"/>
            <a:t>Connection pooling for serverless compatibility</a:t>
          </a:r>
        </a:p>
      </dgm:t>
    </dgm:pt>
    <dgm:pt modelId="{E0DB58DE-1E15-4816-9CE2-A08E9EFBE489}" type="parTrans" cxnId="{A14CAA4A-7536-4145-866B-7DC17E3E47F3}">
      <dgm:prSet/>
      <dgm:spPr/>
      <dgm:t>
        <a:bodyPr/>
        <a:lstStyle/>
        <a:p>
          <a:endParaRPr lang="en-US"/>
        </a:p>
      </dgm:t>
    </dgm:pt>
    <dgm:pt modelId="{9E238579-66FA-48EB-A8B3-3482B4AE78FE}" type="sibTrans" cxnId="{A14CAA4A-7536-4145-866B-7DC17E3E47F3}">
      <dgm:prSet/>
      <dgm:spPr/>
      <dgm:t>
        <a:bodyPr/>
        <a:lstStyle/>
        <a:p>
          <a:endParaRPr lang="en-US"/>
        </a:p>
      </dgm:t>
    </dgm:pt>
    <dgm:pt modelId="{12C9D181-CBAD-46B9-8900-0754F8076972}">
      <dgm:prSet/>
      <dgm:spPr/>
      <dgm:t>
        <a:bodyPr/>
        <a:lstStyle/>
        <a:p>
          <a:pPr>
            <a:defRPr b="1"/>
          </a:pPr>
          <a:r>
            <a:rPr lang="en-US" dirty="0"/>
            <a:t>External Services</a:t>
          </a:r>
        </a:p>
      </dgm:t>
    </dgm:pt>
    <dgm:pt modelId="{06486CC2-D745-478B-9377-B67D97F008B1}" type="parTrans" cxnId="{053E10E2-E99B-4A46-BDF8-BF856CA78FCF}">
      <dgm:prSet/>
      <dgm:spPr/>
      <dgm:t>
        <a:bodyPr/>
        <a:lstStyle/>
        <a:p>
          <a:endParaRPr lang="en-US"/>
        </a:p>
      </dgm:t>
    </dgm:pt>
    <dgm:pt modelId="{4D63C976-4B97-46FC-86A7-90AC3657C168}" type="sibTrans" cxnId="{053E10E2-E99B-4A46-BDF8-BF856CA78FCF}">
      <dgm:prSet/>
      <dgm:spPr/>
      <dgm:t>
        <a:bodyPr/>
        <a:lstStyle/>
        <a:p>
          <a:endParaRPr lang="en-US"/>
        </a:p>
      </dgm:t>
    </dgm:pt>
    <dgm:pt modelId="{3135FBC4-D02B-4969-94DF-9D4F1C715A06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/>
            <a:t>Google Routes API(s) for all-in-one route optimization</a:t>
          </a:r>
        </a:p>
      </dgm:t>
    </dgm:pt>
    <dgm:pt modelId="{616793FF-B607-4D6C-A237-72997AD6B369}" type="parTrans" cxnId="{AE6B60FC-FD16-45A8-AE89-60606FD15504}">
      <dgm:prSet/>
      <dgm:spPr/>
      <dgm:t>
        <a:bodyPr/>
        <a:lstStyle/>
        <a:p>
          <a:endParaRPr lang="en-US"/>
        </a:p>
      </dgm:t>
    </dgm:pt>
    <dgm:pt modelId="{DBC721F0-4E30-449F-8362-BB2EE81695F5}" type="sibTrans" cxnId="{AE6B60FC-FD16-45A8-AE89-60606FD15504}">
      <dgm:prSet/>
      <dgm:spPr/>
      <dgm:t>
        <a:bodyPr/>
        <a:lstStyle/>
        <a:p>
          <a:endParaRPr lang="en-US"/>
        </a:p>
      </dgm:t>
    </dgm:pt>
    <dgm:pt modelId="{02B88F76-07BF-4C44-9200-42B2DB412AB1}">
      <dgm:prSet/>
      <dgm:spPr/>
      <dgm:t>
        <a:bodyPr/>
        <a:lstStyle/>
        <a:p>
          <a:pPr>
            <a:lnSpc>
              <a:spcPct val="150000"/>
            </a:lnSpc>
          </a:pPr>
          <a:r>
            <a:rPr lang="en-US" dirty="0" err="1"/>
            <a:t>Vercel</a:t>
          </a:r>
          <a:r>
            <a:rPr lang="en-US" dirty="0"/>
            <a:t> for deployment and hosting</a:t>
          </a:r>
        </a:p>
      </dgm:t>
    </dgm:pt>
    <dgm:pt modelId="{1C8BAFBA-AB4B-4DB6-9609-0116F8EBF5C4}" type="parTrans" cxnId="{666ABCDE-A46F-49C3-A319-12D7988E9E26}">
      <dgm:prSet/>
      <dgm:spPr/>
      <dgm:t>
        <a:bodyPr/>
        <a:lstStyle/>
        <a:p>
          <a:endParaRPr lang="en-US"/>
        </a:p>
      </dgm:t>
    </dgm:pt>
    <dgm:pt modelId="{7A269EF0-3F0F-45A2-970E-E3A4C89DAB14}" type="sibTrans" cxnId="{666ABCDE-A46F-49C3-A319-12D7988E9E26}">
      <dgm:prSet/>
      <dgm:spPr/>
      <dgm:t>
        <a:bodyPr/>
        <a:lstStyle/>
        <a:p>
          <a:endParaRPr lang="en-US"/>
        </a:p>
      </dgm:t>
    </dgm:pt>
    <dgm:pt modelId="{73D5F3FC-4A74-4582-A084-B7DEFA35704E}" type="pres">
      <dgm:prSet presAssocID="{D90CE99E-61A6-41EF-9328-09D1667C2C4D}" presName="Name0" presStyleCnt="0">
        <dgm:presLayoutVars>
          <dgm:dir/>
          <dgm:animLvl val="lvl"/>
          <dgm:resizeHandles val="exact"/>
        </dgm:presLayoutVars>
      </dgm:prSet>
      <dgm:spPr/>
    </dgm:pt>
    <dgm:pt modelId="{7706840B-2CAB-4ACE-804B-A0E6B1682068}" type="pres">
      <dgm:prSet presAssocID="{0D829B5F-3C3C-457B-85B2-49FC5BE4E536}" presName="composite" presStyleCnt="0"/>
      <dgm:spPr/>
    </dgm:pt>
    <dgm:pt modelId="{3C8EF00C-0E6D-48E1-A2E2-C90BD76E01E1}" type="pres">
      <dgm:prSet presAssocID="{0D829B5F-3C3C-457B-85B2-49FC5BE4E53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C571BA3F-F1BC-4879-AE8E-AD189A78DA7A}" type="pres">
      <dgm:prSet presAssocID="{0D829B5F-3C3C-457B-85B2-49FC5BE4E536}" presName="desTx" presStyleLbl="alignAccFollowNode1" presStyleIdx="0" presStyleCnt="4">
        <dgm:presLayoutVars>
          <dgm:bulletEnabled val="1"/>
        </dgm:presLayoutVars>
      </dgm:prSet>
      <dgm:spPr/>
    </dgm:pt>
    <dgm:pt modelId="{55FCED75-44AA-4F5B-A914-BDC424CF6B43}" type="pres">
      <dgm:prSet presAssocID="{237D3D7F-4EE5-404B-9550-E69E33BB08F5}" presName="space" presStyleCnt="0"/>
      <dgm:spPr/>
    </dgm:pt>
    <dgm:pt modelId="{69503A61-8DB6-461F-9B86-878F38A3E124}" type="pres">
      <dgm:prSet presAssocID="{384A8D66-B080-4231-A06C-90CF237EBACA}" presName="composite" presStyleCnt="0"/>
      <dgm:spPr/>
    </dgm:pt>
    <dgm:pt modelId="{208C1636-FE9B-4F3A-A28E-DD6D04922A79}" type="pres">
      <dgm:prSet presAssocID="{384A8D66-B080-4231-A06C-90CF237EBACA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67CE4C6B-D81D-4E6C-916B-9A1165F6FCC0}" type="pres">
      <dgm:prSet presAssocID="{384A8D66-B080-4231-A06C-90CF237EBACA}" presName="desTx" presStyleLbl="alignAccFollowNode1" presStyleIdx="1" presStyleCnt="4">
        <dgm:presLayoutVars>
          <dgm:bulletEnabled val="1"/>
        </dgm:presLayoutVars>
      </dgm:prSet>
      <dgm:spPr/>
    </dgm:pt>
    <dgm:pt modelId="{7ECB9BE7-FCB4-44CC-BDEB-5088AA49ECA9}" type="pres">
      <dgm:prSet presAssocID="{F7CD71EC-DB71-4152-83BF-9E1A389C8F95}" presName="space" presStyleCnt="0"/>
      <dgm:spPr/>
    </dgm:pt>
    <dgm:pt modelId="{A9AA045E-4DCC-40F8-9D65-4FFB0EAAFCA3}" type="pres">
      <dgm:prSet presAssocID="{F16C44C0-3A95-437D-BD34-B8A7B7E44C8E}" presName="composite" presStyleCnt="0"/>
      <dgm:spPr/>
    </dgm:pt>
    <dgm:pt modelId="{1D34CE95-30B4-4885-8389-EAC9CEBE41A6}" type="pres">
      <dgm:prSet presAssocID="{F16C44C0-3A95-437D-BD34-B8A7B7E44C8E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DB209A80-9605-453C-AA51-EFD1148849C8}" type="pres">
      <dgm:prSet presAssocID="{F16C44C0-3A95-437D-BD34-B8A7B7E44C8E}" presName="desTx" presStyleLbl="alignAccFollowNode1" presStyleIdx="2" presStyleCnt="4">
        <dgm:presLayoutVars>
          <dgm:bulletEnabled val="1"/>
        </dgm:presLayoutVars>
      </dgm:prSet>
      <dgm:spPr/>
    </dgm:pt>
    <dgm:pt modelId="{EEBC252C-20B1-48AA-B895-8AE75ABE15BC}" type="pres">
      <dgm:prSet presAssocID="{AE7806B9-7C45-44CC-94A4-CD06BF5604AF}" presName="space" presStyleCnt="0"/>
      <dgm:spPr/>
    </dgm:pt>
    <dgm:pt modelId="{2A6C0DA9-5015-44C0-819F-857AC5A47519}" type="pres">
      <dgm:prSet presAssocID="{12C9D181-CBAD-46B9-8900-0754F8076972}" presName="composite" presStyleCnt="0"/>
      <dgm:spPr/>
    </dgm:pt>
    <dgm:pt modelId="{37197822-D63E-412B-941A-CC2EE5FE1CC3}" type="pres">
      <dgm:prSet presAssocID="{12C9D181-CBAD-46B9-8900-0754F8076972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97496BA-244C-46C1-A1B2-5EEC5BAB3F47}" type="pres">
      <dgm:prSet presAssocID="{12C9D181-CBAD-46B9-8900-0754F8076972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15A2F02-127F-4679-BDDA-C9E15C7609F3}" srcId="{D90CE99E-61A6-41EF-9328-09D1667C2C4D}" destId="{F16C44C0-3A95-437D-BD34-B8A7B7E44C8E}" srcOrd="2" destOrd="0" parTransId="{5EC8572B-EB68-42D9-B7ED-367E6FFA2FD1}" sibTransId="{AE7806B9-7C45-44CC-94A4-CD06BF5604AF}"/>
    <dgm:cxn modelId="{F9277E02-353F-4AC4-B4D4-87B0BCCC5BAE}" srcId="{D90CE99E-61A6-41EF-9328-09D1667C2C4D}" destId="{0D829B5F-3C3C-457B-85B2-49FC5BE4E536}" srcOrd="0" destOrd="0" parTransId="{3FBFB944-E40C-49EF-98FC-6AE37CB32FFA}" sibTransId="{237D3D7F-4EE5-404B-9550-E69E33BB08F5}"/>
    <dgm:cxn modelId="{A8CB7E0A-4AA3-4959-8BDF-AD5576F15639}" type="presOf" srcId="{F16C44C0-3A95-437D-BD34-B8A7B7E44C8E}" destId="{1D34CE95-30B4-4885-8389-EAC9CEBE41A6}" srcOrd="0" destOrd="0" presId="urn:microsoft.com/office/officeart/2005/8/layout/hList1"/>
    <dgm:cxn modelId="{E2601311-2505-49FA-B4E8-8C144EFA517C}" type="presOf" srcId="{336CBD7A-03C0-47D3-BFF3-AAB8EA5EACCB}" destId="{67CE4C6B-D81D-4E6C-916B-9A1165F6FCC0}" srcOrd="0" destOrd="2" presId="urn:microsoft.com/office/officeart/2005/8/layout/hList1"/>
    <dgm:cxn modelId="{BE0B7717-C8EA-40BA-8D72-546A5E74A68B}" srcId="{384A8D66-B080-4231-A06C-90CF237EBACA}" destId="{336CBD7A-03C0-47D3-BFF3-AAB8EA5EACCB}" srcOrd="2" destOrd="0" parTransId="{88EE9A83-D0FF-4F2D-96DC-910B7BFE6055}" sibTransId="{6CB7A7E0-8E29-48EA-BFE3-1E842A9ED456}"/>
    <dgm:cxn modelId="{9E277229-46EB-4C09-93CF-650DB82091F1}" type="presOf" srcId="{D90CE99E-61A6-41EF-9328-09D1667C2C4D}" destId="{73D5F3FC-4A74-4582-A084-B7DEFA35704E}" srcOrd="0" destOrd="0" presId="urn:microsoft.com/office/officeart/2005/8/layout/hList1"/>
    <dgm:cxn modelId="{09A2562C-815F-4555-BBA8-16CF97A3B97F}" srcId="{384A8D66-B080-4231-A06C-90CF237EBACA}" destId="{18D640D5-9262-4BEA-99C3-2E606562228A}" srcOrd="0" destOrd="0" parTransId="{C32F416D-B826-4C25-82DA-2EA6798E64AA}" sibTransId="{76E14E0C-52A0-48BA-A5E4-4F501CF2A105}"/>
    <dgm:cxn modelId="{1C3FD131-B1B2-4893-A06B-30335F166EEC}" type="presOf" srcId="{384A8D66-B080-4231-A06C-90CF237EBACA}" destId="{208C1636-FE9B-4F3A-A28E-DD6D04922A79}" srcOrd="0" destOrd="0" presId="urn:microsoft.com/office/officeart/2005/8/layout/hList1"/>
    <dgm:cxn modelId="{2A728540-794C-4BCF-B623-F848CE50D654}" type="presOf" srcId="{3135FBC4-D02B-4969-94DF-9D4F1C715A06}" destId="{C97496BA-244C-46C1-A1B2-5EEC5BAB3F47}" srcOrd="0" destOrd="0" presId="urn:microsoft.com/office/officeart/2005/8/layout/hList1"/>
    <dgm:cxn modelId="{70B33C62-F2FC-449C-939A-F87737BDB838}" type="presOf" srcId="{C01012E4-4896-4145-B3B0-9ED3464A6853}" destId="{DB209A80-9605-453C-AA51-EFD1148849C8}" srcOrd="0" destOrd="0" presId="urn:microsoft.com/office/officeart/2005/8/layout/hList1"/>
    <dgm:cxn modelId="{A14CAA4A-7536-4145-866B-7DC17E3E47F3}" srcId="{F16C44C0-3A95-437D-BD34-B8A7B7E44C8E}" destId="{3F3DD930-EA5F-4495-A7B0-D5936C81F711}" srcOrd="1" destOrd="0" parTransId="{E0DB58DE-1E15-4816-9CE2-A08E9EFBE489}" sibTransId="{9E238579-66FA-48EB-A8B3-3482B4AE78FE}"/>
    <dgm:cxn modelId="{29878072-DBCB-4A66-9B95-EC94023BC0D3}" type="presOf" srcId="{0D829B5F-3C3C-457B-85B2-49FC5BE4E536}" destId="{3C8EF00C-0E6D-48E1-A2E2-C90BD76E01E1}" srcOrd="0" destOrd="0" presId="urn:microsoft.com/office/officeart/2005/8/layout/hList1"/>
    <dgm:cxn modelId="{D137B453-D236-467E-A544-8BB56A509C2F}" type="presOf" srcId="{18D640D5-9262-4BEA-99C3-2E606562228A}" destId="{67CE4C6B-D81D-4E6C-916B-9A1165F6FCC0}" srcOrd="0" destOrd="0" presId="urn:microsoft.com/office/officeart/2005/8/layout/hList1"/>
    <dgm:cxn modelId="{69DB6755-89F2-4A2B-B9A5-483E9093BD39}" type="presOf" srcId="{D00D0472-ACE5-4BA2-9BF5-83B21B11A490}" destId="{67CE4C6B-D81D-4E6C-916B-9A1165F6FCC0}" srcOrd="0" destOrd="1" presId="urn:microsoft.com/office/officeart/2005/8/layout/hList1"/>
    <dgm:cxn modelId="{D3545875-7664-4BEA-87C1-F9B2B3A27E1A}" srcId="{0D829B5F-3C3C-457B-85B2-49FC5BE4E536}" destId="{B580EC92-17F1-42F0-9C40-0526AE07A010}" srcOrd="3" destOrd="0" parTransId="{D086D46F-684E-49C6-8E40-5524FF837D94}" sibTransId="{E61FE534-648A-49BF-9EBF-5AD15AD6B9BE}"/>
    <dgm:cxn modelId="{4D74177A-A7B2-4DE8-9CC1-754870E53F09}" type="presOf" srcId="{02B88F76-07BF-4C44-9200-42B2DB412AB1}" destId="{C97496BA-244C-46C1-A1B2-5EEC5BAB3F47}" srcOrd="0" destOrd="1" presId="urn:microsoft.com/office/officeart/2005/8/layout/hList1"/>
    <dgm:cxn modelId="{7D4DDC84-6715-4DFC-A3D2-0872BCE475A3}" type="presOf" srcId="{B580EC92-17F1-42F0-9C40-0526AE07A010}" destId="{C571BA3F-F1BC-4879-AE8E-AD189A78DA7A}" srcOrd="0" destOrd="3" presId="urn:microsoft.com/office/officeart/2005/8/layout/hList1"/>
    <dgm:cxn modelId="{DED2168A-4B3F-44CB-9506-713E37F9842B}" type="presOf" srcId="{27C473EA-1573-4F7F-A453-527A66CC21DE}" destId="{C571BA3F-F1BC-4879-AE8E-AD189A78DA7A}" srcOrd="0" destOrd="2" presId="urn:microsoft.com/office/officeart/2005/8/layout/hList1"/>
    <dgm:cxn modelId="{066BD299-1278-42D8-8A43-43AB3D212282}" srcId="{F16C44C0-3A95-437D-BD34-B8A7B7E44C8E}" destId="{C01012E4-4896-4145-B3B0-9ED3464A6853}" srcOrd="0" destOrd="0" parTransId="{61465481-EF66-4BAE-A360-F2671324D9F0}" sibTransId="{45194022-53A7-47A1-A50B-7DBCC50D4003}"/>
    <dgm:cxn modelId="{64908F9A-B68D-4EEB-9118-8E5BA9990471}" srcId="{0D829B5F-3C3C-457B-85B2-49FC5BE4E536}" destId="{27C473EA-1573-4F7F-A453-527A66CC21DE}" srcOrd="2" destOrd="0" parTransId="{9DB819AA-705E-4D3A-9C47-C9DF49D07ADF}" sibTransId="{B6A54CE7-3BD4-4C46-9980-A97D6A41D1DB}"/>
    <dgm:cxn modelId="{A55E8F9E-60F4-4D23-8702-9BDC76BB1DB1}" type="presOf" srcId="{12C9D181-CBAD-46B9-8900-0754F8076972}" destId="{37197822-D63E-412B-941A-CC2EE5FE1CC3}" srcOrd="0" destOrd="0" presId="urn:microsoft.com/office/officeart/2005/8/layout/hList1"/>
    <dgm:cxn modelId="{D37A4FB3-BA9D-4304-947A-08B0736C1224}" type="presOf" srcId="{60F2DAF5-3FE4-4262-B13B-A0AF68D8AA81}" destId="{C571BA3F-F1BC-4879-AE8E-AD189A78DA7A}" srcOrd="0" destOrd="4" presId="urn:microsoft.com/office/officeart/2005/8/layout/hList1"/>
    <dgm:cxn modelId="{563080B3-FA76-42DE-914D-361CDEE480B6}" srcId="{D90CE99E-61A6-41EF-9328-09D1667C2C4D}" destId="{384A8D66-B080-4231-A06C-90CF237EBACA}" srcOrd="1" destOrd="0" parTransId="{272CA37B-EE72-4C7B-9906-78CA8865F659}" sibTransId="{F7CD71EC-DB71-4152-83BF-9E1A389C8F95}"/>
    <dgm:cxn modelId="{A762BFBA-C56B-4948-9DD6-1940FC204911}" type="presOf" srcId="{2D1A2B52-7591-4987-93F4-7E16F652BFF8}" destId="{C571BA3F-F1BC-4879-AE8E-AD189A78DA7A}" srcOrd="0" destOrd="0" presId="urn:microsoft.com/office/officeart/2005/8/layout/hList1"/>
    <dgm:cxn modelId="{367911DC-363D-4AF8-8A63-43374D9BC98A}" type="presOf" srcId="{3F3DD930-EA5F-4495-A7B0-D5936C81F711}" destId="{DB209A80-9605-453C-AA51-EFD1148849C8}" srcOrd="0" destOrd="1" presId="urn:microsoft.com/office/officeart/2005/8/layout/hList1"/>
    <dgm:cxn modelId="{666ABCDE-A46F-49C3-A319-12D7988E9E26}" srcId="{12C9D181-CBAD-46B9-8900-0754F8076972}" destId="{02B88F76-07BF-4C44-9200-42B2DB412AB1}" srcOrd="1" destOrd="0" parTransId="{1C8BAFBA-AB4B-4DB6-9609-0116F8EBF5C4}" sibTransId="{7A269EF0-3F0F-45A2-970E-E3A4C89DAB14}"/>
    <dgm:cxn modelId="{56C55BE1-1F93-4AAF-B773-48CD3E9F008B}" srcId="{0D829B5F-3C3C-457B-85B2-49FC5BE4E536}" destId="{2D1A2B52-7591-4987-93F4-7E16F652BFF8}" srcOrd="0" destOrd="0" parTransId="{860BE9E3-6723-40F8-876F-4E94839CA9DB}" sibTransId="{38490997-C5BA-428D-8F16-164B4E948209}"/>
    <dgm:cxn modelId="{053E10E2-E99B-4A46-BDF8-BF856CA78FCF}" srcId="{D90CE99E-61A6-41EF-9328-09D1667C2C4D}" destId="{12C9D181-CBAD-46B9-8900-0754F8076972}" srcOrd="3" destOrd="0" parTransId="{06486CC2-D745-478B-9377-B67D97F008B1}" sibTransId="{4D63C976-4B97-46FC-86A7-90AC3657C168}"/>
    <dgm:cxn modelId="{0ABD94F0-99F6-4315-A1DD-632F4E49D674}" type="presOf" srcId="{F9C7BF42-916A-4350-9F3E-129ACD5391EF}" destId="{C571BA3F-F1BC-4879-AE8E-AD189A78DA7A}" srcOrd="0" destOrd="1" presId="urn:microsoft.com/office/officeart/2005/8/layout/hList1"/>
    <dgm:cxn modelId="{DD74F2F0-1BDE-40CF-89AA-80B3B46C3602}" srcId="{0D829B5F-3C3C-457B-85B2-49FC5BE4E536}" destId="{60F2DAF5-3FE4-4262-B13B-A0AF68D8AA81}" srcOrd="4" destOrd="0" parTransId="{06A9D831-7B6D-41A9-B84F-8AEABFF80BFF}" sibTransId="{A72E88F6-720A-4531-A74A-E6947C73BBE0}"/>
    <dgm:cxn modelId="{0F0A06F4-4028-4A4B-AB8F-1549AE579A86}" srcId="{384A8D66-B080-4231-A06C-90CF237EBACA}" destId="{D00D0472-ACE5-4BA2-9BF5-83B21B11A490}" srcOrd="1" destOrd="0" parTransId="{5D6AE263-A02E-470E-8221-D9AE96896313}" sibTransId="{2B01BFF9-B0FD-43CD-BFFD-7CE80B00EC3C}"/>
    <dgm:cxn modelId="{DC5EFAFA-2098-423B-9685-759A43D0A94D}" srcId="{0D829B5F-3C3C-457B-85B2-49FC5BE4E536}" destId="{F9C7BF42-916A-4350-9F3E-129ACD5391EF}" srcOrd="1" destOrd="0" parTransId="{65C0981A-0008-4B85-9D66-51AE4ACBF3A4}" sibTransId="{5FE7D2A2-BA08-4F7C-8A76-6B3844402663}"/>
    <dgm:cxn modelId="{AE6B60FC-FD16-45A8-AE89-60606FD15504}" srcId="{12C9D181-CBAD-46B9-8900-0754F8076972}" destId="{3135FBC4-D02B-4969-94DF-9D4F1C715A06}" srcOrd="0" destOrd="0" parTransId="{616793FF-B607-4D6C-A237-72997AD6B369}" sibTransId="{DBC721F0-4E30-449F-8362-BB2EE81695F5}"/>
    <dgm:cxn modelId="{D41B895C-8E57-4643-B4D5-BEC42B9B4FB3}" type="presParOf" srcId="{73D5F3FC-4A74-4582-A084-B7DEFA35704E}" destId="{7706840B-2CAB-4ACE-804B-A0E6B1682068}" srcOrd="0" destOrd="0" presId="urn:microsoft.com/office/officeart/2005/8/layout/hList1"/>
    <dgm:cxn modelId="{A9862E7E-46D7-4EAA-BDD6-5E64270284B3}" type="presParOf" srcId="{7706840B-2CAB-4ACE-804B-A0E6B1682068}" destId="{3C8EF00C-0E6D-48E1-A2E2-C90BD76E01E1}" srcOrd="0" destOrd="0" presId="urn:microsoft.com/office/officeart/2005/8/layout/hList1"/>
    <dgm:cxn modelId="{1E5E857E-EBBA-4DA0-A7D1-DDB4412C6DC5}" type="presParOf" srcId="{7706840B-2CAB-4ACE-804B-A0E6B1682068}" destId="{C571BA3F-F1BC-4879-AE8E-AD189A78DA7A}" srcOrd="1" destOrd="0" presId="urn:microsoft.com/office/officeart/2005/8/layout/hList1"/>
    <dgm:cxn modelId="{50868360-BE30-4385-B876-57D3E5CC37BC}" type="presParOf" srcId="{73D5F3FC-4A74-4582-A084-B7DEFA35704E}" destId="{55FCED75-44AA-4F5B-A914-BDC424CF6B43}" srcOrd="1" destOrd="0" presId="urn:microsoft.com/office/officeart/2005/8/layout/hList1"/>
    <dgm:cxn modelId="{B32CB334-1A4A-43A3-8102-1472E96E726D}" type="presParOf" srcId="{73D5F3FC-4A74-4582-A084-B7DEFA35704E}" destId="{69503A61-8DB6-461F-9B86-878F38A3E124}" srcOrd="2" destOrd="0" presId="urn:microsoft.com/office/officeart/2005/8/layout/hList1"/>
    <dgm:cxn modelId="{A51E4354-0C71-41C8-8854-E3A3BA1AC002}" type="presParOf" srcId="{69503A61-8DB6-461F-9B86-878F38A3E124}" destId="{208C1636-FE9B-4F3A-A28E-DD6D04922A79}" srcOrd="0" destOrd="0" presId="urn:microsoft.com/office/officeart/2005/8/layout/hList1"/>
    <dgm:cxn modelId="{FEFBB80C-7C1D-40E1-8CFC-22528CD26F19}" type="presParOf" srcId="{69503A61-8DB6-461F-9B86-878F38A3E124}" destId="{67CE4C6B-D81D-4E6C-916B-9A1165F6FCC0}" srcOrd="1" destOrd="0" presId="urn:microsoft.com/office/officeart/2005/8/layout/hList1"/>
    <dgm:cxn modelId="{D04FCA9A-1361-4152-9C4A-1612EB555956}" type="presParOf" srcId="{73D5F3FC-4A74-4582-A084-B7DEFA35704E}" destId="{7ECB9BE7-FCB4-44CC-BDEB-5088AA49ECA9}" srcOrd="3" destOrd="0" presId="urn:microsoft.com/office/officeart/2005/8/layout/hList1"/>
    <dgm:cxn modelId="{9E08D3D2-FFCE-44B9-A15A-082AEF0E6D31}" type="presParOf" srcId="{73D5F3FC-4A74-4582-A084-B7DEFA35704E}" destId="{A9AA045E-4DCC-40F8-9D65-4FFB0EAAFCA3}" srcOrd="4" destOrd="0" presId="urn:microsoft.com/office/officeart/2005/8/layout/hList1"/>
    <dgm:cxn modelId="{FD4CF0BE-F32B-4065-A606-7312C4069DBB}" type="presParOf" srcId="{A9AA045E-4DCC-40F8-9D65-4FFB0EAAFCA3}" destId="{1D34CE95-30B4-4885-8389-EAC9CEBE41A6}" srcOrd="0" destOrd="0" presId="urn:microsoft.com/office/officeart/2005/8/layout/hList1"/>
    <dgm:cxn modelId="{B8BDB2D2-515C-4DAA-BB7D-8C5CB9E6C028}" type="presParOf" srcId="{A9AA045E-4DCC-40F8-9D65-4FFB0EAAFCA3}" destId="{DB209A80-9605-453C-AA51-EFD1148849C8}" srcOrd="1" destOrd="0" presId="urn:microsoft.com/office/officeart/2005/8/layout/hList1"/>
    <dgm:cxn modelId="{8B02927E-860D-47E3-B566-7A4F7BF0225F}" type="presParOf" srcId="{73D5F3FC-4A74-4582-A084-B7DEFA35704E}" destId="{EEBC252C-20B1-48AA-B895-8AE75ABE15BC}" srcOrd="5" destOrd="0" presId="urn:microsoft.com/office/officeart/2005/8/layout/hList1"/>
    <dgm:cxn modelId="{F166FA09-4E13-4614-8B6A-BDC254D37E04}" type="presParOf" srcId="{73D5F3FC-4A74-4582-A084-B7DEFA35704E}" destId="{2A6C0DA9-5015-44C0-819F-857AC5A47519}" srcOrd="6" destOrd="0" presId="urn:microsoft.com/office/officeart/2005/8/layout/hList1"/>
    <dgm:cxn modelId="{723D4280-F5F8-45B0-9DE8-F28C9DEF248B}" type="presParOf" srcId="{2A6C0DA9-5015-44C0-819F-857AC5A47519}" destId="{37197822-D63E-412B-941A-CC2EE5FE1CC3}" srcOrd="0" destOrd="0" presId="urn:microsoft.com/office/officeart/2005/8/layout/hList1"/>
    <dgm:cxn modelId="{35A54011-EEC1-4A3E-ACB6-98895F17EC60}" type="presParOf" srcId="{2A6C0DA9-5015-44C0-819F-857AC5A47519}" destId="{C97496BA-244C-46C1-A1B2-5EEC5BAB3F4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8EF00C-0E6D-48E1-A2E2-C90BD76E01E1}">
      <dsp:nvSpPr>
        <dsp:cNvPr id="0" name=""/>
        <dsp:cNvSpPr/>
      </dsp:nvSpPr>
      <dsp:spPr>
        <a:xfrm>
          <a:off x="4094" y="294658"/>
          <a:ext cx="24621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Frontend:</a:t>
          </a:r>
        </a:p>
      </dsp:txBody>
      <dsp:txXfrm>
        <a:off x="4094" y="294658"/>
        <a:ext cx="2462158" cy="432000"/>
      </dsp:txXfrm>
    </dsp:sp>
    <dsp:sp modelId="{C571BA3F-F1BC-4879-AE8E-AD189A78DA7A}">
      <dsp:nvSpPr>
        <dsp:cNvPr id="0" name=""/>
        <dsp:cNvSpPr/>
      </dsp:nvSpPr>
      <dsp:spPr>
        <a:xfrm>
          <a:off x="4094" y="726658"/>
          <a:ext cx="246215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Next.js with App Router for server-side rendering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TypeScript(TS)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Tailwind CSS for styling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Shadcn</a:t>
          </a:r>
          <a:r>
            <a:rPr lang="en-US" sz="1500" kern="1200" dirty="0"/>
            <a:t>/</a:t>
          </a:r>
          <a:r>
            <a:rPr lang="en-US" sz="1500" kern="1200" dirty="0" err="1"/>
            <a:t>ui</a:t>
          </a:r>
          <a:r>
            <a:rPr lang="en-US" sz="1500" kern="1200" dirty="0"/>
            <a:t> component library build on Radix UI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Recharts for analytics</a:t>
          </a:r>
        </a:p>
      </dsp:txBody>
      <dsp:txXfrm>
        <a:off x="4094" y="726658"/>
        <a:ext cx="2462158" cy="2717550"/>
      </dsp:txXfrm>
    </dsp:sp>
    <dsp:sp modelId="{208C1636-FE9B-4F3A-A28E-DD6D04922A79}">
      <dsp:nvSpPr>
        <dsp:cNvPr id="0" name=""/>
        <dsp:cNvSpPr/>
      </dsp:nvSpPr>
      <dsp:spPr>
        <a:xfrm>
          <a:off x="2810955" y="294658"/>
          <a:ext cx="24621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Backend:</a:t>
          </a:r>
        </a:p>
      </dsp:txBody>
      <dsp:txXfrm>
        <a:off x="2810955" y="294658"/>
        <a:ext cx="2462158" cy="432000"/>
      </dsp:txXfrm>
    </dsp:sp>
    <dsp:sp modelId="{67CE4C6B-D81D-4E6C-916B-9A1165F6FCC0}">
      <dsp:nvSpPr>
        <dsp:cNvPr id="0" name=""/>
        <dsp:cNvSpPr/>
      </dsp:nvSpPr>
      <dsp:spPr>
        <a:xfrm>
          <a:off x="2810955" y="726658"/>
          <a:ext cx="246215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Next.js API Routes for serverless backend functions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Prisma ORM for DB queries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JWT Auth with </a:t>
          </a:r>
          <a:r>
            <a:rPr lang="en-US" sz="1500" kern="1200" dirty="0" err="1"/>
            <a:t>bcrypt</a:t>
          </a:r>
          <a:endParaRPr lang="en-US" sz="1500" kern="1200" dirty="0"/>
        </a:p>
      </dsp:txBody>
      <dsp:txXfrm>
        <a:off x="2810955" y="726658"/>
        <a:ext cx="2462158" cy="2717550"/>
      </dsp:txXfrm>
    </dsp:sp>
    <dsp:sp modelId="{1D34CE95-30B4-4885-8389-EAC9CEBE41A6}">
      <dsp:nvSpPr>
        <dsp:cNvPr id="0" name=""/>
        <dsp:cNvSpPr/>
      </dsp:nvSpPr>
      <dsp:spPr>
        <a:xfrm>
          <a:off x="5617815" y="294658"/>
          <a:ext cx="24621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Database Architecture:</a:t>
          </a:r>
        </a:p>
      </dsp:txBody>
      <dsp:txXfrm>
        <a:off x="5617815" y="294658"/>
        <a:ext cx="2462158" cy="432000"/>
      </dsp:txXfrm>
    </dsp:sp>
    <dsp:sp modelId="{DB209A80-9605-453C-AA51-EFD1148849C8}">
      <dsp:nvSpPr>
        <dsp:cNvPr id="0" name=""/>
        <dsp:cNvSpPr/>
      </dsp:nvSpPr>
      <dsp:spPr>
        <a:xfrm>
          <a:off x="5617815" y="726658"/>
          <a:ext cx="246215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PostgreSQL hosted on </a:t>
          </a:r>
          <a:r>
            <a:rPr lang="en-US" sz="1500" kern="1200" dirty="0" err="1"/>
            <a:t>Supabase</a:t>
          </a:r>
          <a:endParaRPr lang="en-US" sz="1500" kern="1200" dirty="0"/>
        </a:p>
        <a:p>
          <a:pPr marL="114300" lvl="1" indent="-114300" algn="l" defTabSz="666750">
            <a:lnSpc>
              <a:spcPct val="2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Connection pooling for serverless compatibility</a:t>
          </a:r>
        </a:p>
      </dsp:txBody>
      <dsp:txXfrm>
        <a:off x="5617815" y="726658"/>
        <a:ext cx="2462158" cy="2717550"/>
      </dsp:txXfrm>
    </dsp:sp>
    <dsp:sp modelId="{37197822-D63E-412B-941A-CC2EE5FE1CC3}">
      <dsp:nvSpPr>
        <dsp:cNvPr id="0" name=""/>
        <dsp:cNvSpPr/>
      </dsp:nvSpPr>
      <dsp:spPr>
        <a:xfrm>
          <a:off x="8424676" y="294658"/>
          <a:ext cx="2462158" cy="432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 dirty="0"/>
            <a:t>External Services</a:t>
          </a:r>
        </a:p>
      </dsp:txBody>
      <dsp:txXfrm>
        <a:off x="8424676" y="294658"/>
        <a:ext cx="2462158" cy="432000"/>
      </dsp:txXfrm>
    </dsp:sp>
    <dsp:sp modelId="{C97496BA-244C-46C1-A1B2-5EEC5BAB3F47}">
      <dsp:nvSpPr>
        <dsp:cNvPr id="0" name=""/>
        <dsp:cNvSpPr/>
      </dsp:nvSpPr>
      <dsp:spPr>
        <a:xfrm>
          <a:off x="8424676" y="726658"/>
          <a:ext cx="2462158" cy="271755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Google Routes API(s) for all-in-one route optimization</a:t>
          </a:r>
        </a:p>
        <a:p>
          <a:pPr marL="114300" lvl="1" indent="-114300" algn="l" defTabSz="66675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Vercel</a:t>
          </a:r>
          <a:r>
            <a:rPr lang="en-US" sz="1500" kern="1200" dirty="0"/>
            <a:t> for deployment and hosting</a:t>
          </a:r>
        </a:p>
      </dsp:txBody>
      <dsp:txXfrm>
        <a:off x="8424676" y="726658"/>
        <a:ext cx="2462158" cy="271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D8DFB-8FDB-4719-978C-B8F9F36281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A818F2-4D38-4426-8906-08F62DE4C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74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A818F2-4D38-4426-8906-08F62DE4CC8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3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257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9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1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3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9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0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6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4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4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25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cfo-platform.vercel.app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71BE3-3E4A-9FFA-3079-5C3352B42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 dirty="0"/>
              <a:t>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1936A4-6DCC-9944-A87C-2153F563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Frank Vocatura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5D3B7D7-FD58-F452-1DB3-8ACBEB65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05" r="31528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6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55D-209D-82DF-F03B-2706DF063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Routes API(s)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C681C-588E-67BC-7116-C2687616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request is made, model returns 3 alternative routes for user to choose.</a:t>
            </a:r>
          </a:p>
          <a:p>
            <a:r>
              <a:rPr lang="en-US" dirty="0"/>
              <a:t>Model will identify the fastest (shortest duration) and most efficient (shortest distance).</a:t>
            </a:r>
          </a:p>
          <a:p>
            <a:r>
              <a:rPr lang="en-US" dirty="0"/>
              <a:t>Calculates CO2 savings by comparing it against the baseline route.</a:t>
            </a:r>
          </a:p>
          <a:p>
            <a:endParaRPr lang="en-US" dirty="0"/>
          </a:p>
          <a:p>
            <a:r>
              <a:rPr lang="en-US" dirty="0"/>
              <a:t>Error Handling:</a:t>
            </a:r>
          </a:p>
          <a:p>
            <a:pPr lvl="1"/>
            <a:r>
              <a:rPr lang="en-US" dirty="0"/>
              <a:t>Very rare but if for some reason API fails it falls back to mock data</a:t>
            </a:r>
          </a:p>
          <a:p>
            <a:pPr lvl="1"/>
            <a:r>
              <a:rPr lang="en-US" dirty="0"/>
              <a:t>API Key validation and environment specific configuration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034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8120C-9F97-9586-840D-1ED12284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Routes API(s) Integration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5F792-041C-866D-5CE1-6DFFD66E0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Removed fuel consumption/emission rates and utilized base rates due to compatibility issues with routing preference.</a:t>
            </a:r>
          </a:p>
          <a:p>
            <a:r>
              <a:rPr lang="en-US" dirty="0"/>
              <a:t>Connection Pooling Conflict. </a:t>
            </a:r>
            <a:r>
              <a:rPr lang="en-US" dirty="0" err="1"/>
              <a:t>Supabase’s</a:t>
            </a:r>
            <a:r>
              <a:rPr lang="en-US" dirty="0"/>
              <a:t> connection pooler conflicted with my Prisma generated statements.</a:t>
            </a:r>
          </a:p>
          <a:p>
            <a:r>
              <a:rPr lang="en-US" dirty="0"/>
              <a:t>Solution was changing to a transaction pooler for Production, different strings for local and production.</a:t>
            </a:r>
          </a:p>
        </p:txBody>
      </p:sp>
    </p:spTree>
    <p:extLst>
      <p:ext uri="{BB962C8B-B14F-4D97-AF65-F5344CB8AC3E}">
        <p14:creationId xmlns:p14="http://schemas.microsoft.com/office/powerpoint/2010/main" val="498160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E6BE-A87C-3489-BDF1-25538137D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29" y="137160"/>
            <a:ext cx="10890929" cy="1097280"/>
          </a:xfrm>
        </p:spPr>
        <p:txBody>
          <a:bodyPr/>
          <a:lstStyle/>
          <a:p>
            <a:r>
              <a:rPr lang="en-US" dirty="0"/>
              <a:t>Performance 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1DD7-2C2E-CA3C-6C22-9B8F7D77E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29" y="1278255"/>
            <a:ext cx="4718304" cy="3566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Database Queries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Aggregated stats were stored separately(no recalculation needed)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Indexed FKs for fast lookup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Limit recent routes query for last 10 items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65176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70292E-63C5-A2B6-A8AB-9D88EBE57462}"/>
              </a:ext>
            </a:extLst>
          </p:cNvPr>
          <p:cNvSpPr txBox="1">
            <a:spLocks/>
          </p:cNvSpPr>
          <p:nvPr/>
        </p:nvSpPr>
        <p:spPr>
          <a:xfrm>
            <a:off x="7271769" y="1234440"/>
            <a:ext cx="4718304" cy="2375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API response caching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Route Comparison data calculated once, reused for display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Stats aggregation happens on save, not on read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65176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740529-BD85-9004-A2EF-3EC7CC2F35F5}"/>
              </a:ext>
            </a:extLst>
          </p:cNvPr>
          <p:cNvSpPr txBox="1">
            <a:spLocks/>
          </p:cNvSpPr>
          <p:nvPr/>
        </p:nvSpPr>
        <p:spPr>
          <a:xfrm>
            <a:off x="3736849" y="4053840"/>
            <a:ext cx="4718304" cy="2080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Front end Rendering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Responsive containers for charts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Load states prevent a shift in layout</a:t>
            </a:r>
          </a:p>
          <a:p>
            <a:pPr marL="722376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Debounced Form inputs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endParaRPr lang="en-US" dirty="0"/>
          </a:p>
          <a:p>
            <a:pPr marL="265176" lvl="1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64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8B6E5-5057-3564-B98B-A108D0F8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Implements/Features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6C089-EDE0-71A3-B373-04B11688C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1329416" cy="356616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Public landing page with real-time global stats</a:t>
            </a:r>
          </a:p>
          <a:p>
            <a:pPr>
              <a:lnSpc>
                <a:spcPct val="150000"/>
              </a:lnSpc>
            </a:pPr>
            <a:r>
              <a:rPr lang="en-US" dirty="0"/>
              <a:t>Route comparison page for detailed side-by-side analysis</a:t>
            </a:r>
          </a:p>
          <a:p>
            <a:pPr>
              <a:lnSpc>
                <a:spcPct val="150000"/>
              </a:lnSpc>
            </a:pPr>
            <a:r>
              <a:rPr lang="en-US" dirty="0"/>
              <a:t>Analytics Dashboard with: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7 day trend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Vehicle Breakdown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Optimization preference tracking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Environmental impact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94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7D11-40F0-931E-D26F-D60EE9FEF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BE9AD-6139-3904-4178-1EF8BBEDA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Prisma + Serverless solved with connection pooling config</a:t>
            </a:r>
          </a:p>
          <a:p>
            <a:pPr>
              <a:lnSpc>
                <a:spcPct val="200000"/>
              </a:lnSpc>
            </a:pPr>
            <a:r>
              <a:rPr lang="en-US" dirty="0"/>
              <a:t>Google Routes API Restrictions: Adapted and configured parameters after discovering issues</a:t>
            </a:r>
          </a:p>
          <a:p>
            <a:pPr>
              <a:lnSpc>
                <a:spcPct val="200000"/>
              </a:lnSpc>
            </a:pPr>
            <a:r>
              <a:rPr lang="en-US" dirty="0"/>
              <a:t>Chart Rendering: Maintaining style while also showing relevant data</a:t>
            </a:r>
          </a:p>
          <a:p>
            <a:pPr>
              <a:lnSpc>
                <a:spcPct val="200000"/>
              </a:lnSpc>
            </a:pPr>
            <a:r>
              <a:rPr lang="en-US" dirty="0"/>
              <a:t>Use of interfaces for all data structure for Type Safety</a:t>
            </a:r>
          </a:p>
        </p:txBody>
      </p:sp>
    </p:spTree>
    <p:extLst>
      <p:ext uri="{BB962C8B-B14F-4D97-AF65-F5344CB8AC3E}">
        <p14:creationId xmlns:p14="http://schemas.microsoft.com/office/powerpoint/2010/main" val="3621731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DAFA-1C8B-D006-FFD4-76372737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Production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E89CA-DA66-4AD5-A8E5-AA97DE31F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Hosted on </a:t>
            </a:r>
            <a:r>
              <a:rPr lang="en-US" dirty="0" err="1"/>
              <a:t>Vercel</a:t>
            </a:r>
            <a:r>
              <a:rPr lang="en-US" dirty="0"/>
              <a:t> with automatic CI/CD</a:t>
            </a:r>
          </a:p>
          <a:p>
            <a:pPr>
              <a:lnSpc>
                <a:spcPct val="200000"/>
              </a:lnSpc>
            </a:pPr>
            <a:r>
              <a:rPr lang="en-US" dirty="0"/>
              <a:t>ENV variables managed with </a:t>
            </a:r>
            <a:r>
              <a:rPr lang="en-US" dirty="0" err="1"/>
              <a:t>Vercel</a:t>
            </a:r>
            <a:r>
              <a:rPr lang="en-US" dirty="0"/>
              <a:t> dashboard</a:t>
            </a:r>
          </a:p>
          <a:p>
            <a:pPr>
              <a:lnSpc>
                <a:spcPct val="200000"/>
              </a:lnSpc>
            </a:pPr>
            <a:r>
              <a:rPr lang="en-US" dirty="0"/>
              <a:t>Automatic redeploys with git push</a:t>
            </a:r>
          </a:p>
          <a:p>
            <a:pPr>
              <a:lnSpc>
                <a:spcPct val="200000"/>
              </a:lnSpc>
            </a:pPr>
            <a:r>
              <a:rPr lang="en-US" dirty="0"/>
              <a:t>Utilized development and production for pushing new features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1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F6287-FA6D-4A61-C87B-608FD1C4B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49B1D-63AE-394E-4873-9F81B793B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https://cfo-platform.vercel.app/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809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89E5529-5A03-8CEC-FF67-B022AE25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094" y="-123825"/>
            <a:ext cx="10223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86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357B3-97DD-89ED-EB91-20A7BC43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BFEF1-FB3A-11C9-9B63-26D77F69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Long term app development working throughout 20 weeks</a:t>
            </a:r>
          </a:p>
          <a:p>
            <a:pPr>
              <a:lnSpc>
                <a:spcPct val="200000"/>
              </a:lnSpc>
            </a:pPr>
            <a:r>
              <a:rPr lang="en-US" dirty="0"/>
              <a:t>Managing frontend/backend tasks</a:t>
            </a:r>
          </a:p>
          <a:p>
            <a:pPr>
              <a:lnSpc>
                <a:spcPct val="200000"/>
              </a:lnSpc>
            </a:pPr>
            <a:r>
              <a:rPr lang="en-US" dirty="0"/>
              <a:t>Documenting and designing a project from scratch</a:t>
            </a:r>
          </a:p>
          <a:p>
            <a:pPr>
              <a:lnSpc>
                <a:spcPct val="200000"/>
              </a:lnSpc>
            </a:pPr>
            <a:r>
              <a:rPr lang="en-US" dirty="0"/>
              <a:t>Practiced development</a:t>
            </a:r>
          </a:p>
        </p:txBody>
      </p:sp>
    </p:spTree>
    <p:extLst>
      <p:ext uri="{BB962C8B-B14F-4D97-AF65-F5344CB8AC3E}">
        <p14:creationId xmlns:p14="http://schemas.microsoft.com/office/powerpoint/2010/main" val="205332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F297-568C-B97F-1C47-A5C52FDA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– CFO(Carbon Footprint Optimizer)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379AC-4A57-6244-729D-A9FE4A210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Web based application that utilizes Google Route API(s) with AI to optimizes delivery routes while also considering carbon emissions, allowing the user to compare multiple routes and track personal impact.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Successfully created a </a:t>
            </a:r>
            <a:r>
              <a:rPr lang="en-US" dirty="0" err="1"/>
              <a:t>FullStack</a:t>
            </a:r>
            <a:r>
              <a:rPr lang="en-US" dirty="0"/>
              <a:t> application with integrated Google Routes API(s) with real-time CO2 calculations, providing users with actionable data to reduce their carbon footprint.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6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1C69525-1BE4-4BA0-A23C-3BB6C162E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3AD66-6CCB-934E-0491-4CF90F81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</p:spPr>
        <p:txBody>
          <a:bodyPr>
            <a:normAutofit/>
          </a:bodyPr>
          <a:lstStyle/>
          <a:p>
            <a:r>
              <a:rPr lang="en-US"/>
              <a:t>Techstack</a:t>
            </a:r>
            <a:r>
              <a:rPr lang="en-US" dirty="0"/>
              <a:t> &amp; Architecture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8AF875-C18B-4B48-AE4C-A63FD3CEF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FBA6AAAF-4A19-7D6F-2039-B0DA799F9D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5152046"/>
              </p:ext>
            </p:extLst>
          </p:nvPr>
        </p:nvGraphicFramePr>
        <p:xfrm>
          <a:off x="640079" y="2559050"/>
          <a:ext cx="10890929" cy="3738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248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F4FF75-E5D0-7953-7B5E-6719456A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" r="10563" b="-1"/>
          <a:stretch>
            <a:fillRect/>
          </a:stretch>
        </p:blipFill>
        <p:spPr>
          <a:xfrm>
            <a:off x="-2867005" y="0"/>
            <a:ext cx="12191979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5705856"/>
            <a:ext cx="12192001" cy="1152144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27038-92A9-D683-3F2D-C8042B9F3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5" y="5863030"/>
            <a:ext cx="7955280" cy="870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Database Schema Design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0A4642-D29D-0121-4C05-5A5559BC5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6281928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0E23E8-CA10-9B4D-160D-9F31273C944C}"/>
              </a:ext>
            </a:extLst>
          </p:cNvPr>
          <p:cNvSpPr txBox="1"/>
          <p:nvPr/>
        </p:nvSpPr>
        <p:spPr>
          <a:xfrm>
            <a:off x="7250538" y="1194714"/>
            <a:ext cx="3599714" cy="3775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Separate stats table for aggregated data(more optimized requests)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JSON field for </a:t>
            </a:r>
            <a:r>
              <a:rPr lang="en-US" dirty="0" err="1"/>
              <a:t>routeData</a:t>
            </a:r>
            <a:r>
              <a:rPr lang="en-US" dirty="0"/>
              <a:t> (optimized for Google Response)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Indexed </a:t>
            </a:r>
            <a:r>
              <a:rPr lang="en-US" dirty="0" err="1"/>
              <a:t>userId</a:t>
            </a:r>
            <a:r>
              <a:rPr lang="en-US" dirty="0"/>
              <a:t> for fast queries </a:t>
            </a:r>
          </a:p>
        </p:txBody>
      </p:sp>
    </p:spTree>
    <p:extLst>
      <p:ext uri="{BB962C8B-B14F-4D97-AF65-F5344CB8AC3E}">
        <p14:creationId xmlns:p14="http://schemas.microsoft.com/office/powerpoint/2010/main" val="162390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52C42-9A9B-5989-77B9-D94313DB5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Implementations -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C477-73E4-C595-1551-918E4942E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10890928" cy="3566160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Utilized JWT stored in HTTP-only cookies</a:t>
            </a:r>
          </a:p>
          <a:p>
            <a:pPr>
              <a:lnSpc>
                <a:spcPct val="200000"/>
              </a:lnSpc>
            </a:pPr>
            <a:r>
              <a:rPr lang="en-US" dirty="0"/>
              <a:t>Middleware-based route protection</a:t>
            </a:r>
          </a:p>
          <a:p>
            <a:pPr>
              <a:lnSpc>
                <a:spcPct val="200000"/>
              </a:lnSpc>
            </a:pPr>
            <a:r>
              <a:rPr lang="en-US" dirty="0"/>
              <a:t>Token verification on all API calls</a:t>
            </a:r>
          </a:p>
          <a:p>
            <a:pPr>
              <a:lnSpc>
                <a:spcPct val="200000"/>
              </a:lnSpc>
            </a:pPr>
            <a:r>
              <a:rPr lang="en-US" dirty="0"/>
              <a:t>Stats are loaded on user creation</a:t>
            </a:r>
          </a:p>
          <a:p>
            <a:pPr>
              <a:lnSpc>
                <a:spcPct val="200000"/>
              </a:lnSpc>
            </a:pPr>
            <a:r>
              <a:rPr lang="en-US" dirty="0"/>
              <a:t>Error checking on all fields</a:t>
            </a:r>
          </a:p>
        </p:txBody>
      </p:sp>
    </p:spTree>
    <p:extLst>
      <p:ext uri="{BB962C8B-B14F-4D97-AF65-F5344CB8AC3E}">
        <p14:creationId xmlns:p14="http://schemas.microsoft.com/office/powerpoint/2010/main" val="3434129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526A5-6402-8761-A3E4-DF705DDA3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Optimization/Comparison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A317-46D0-F7C9-A1D1-2926667B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346699" cy="35661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Route Optimization:</a:t>
            </a:r>
          </a:p>
          <a:p>
            <a:pPr marL="6080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 Inputs</a:t>
            </a:r>
          </a:p>
          <a:p>
            <a:pPr marL="6080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Google Route API(s)</a:t>
            </a:r>
          </a:p>
          <a:p>
            <a:pPr marL="6080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Route/Emissions</a:t>
            </a:r>
          </a:p>
          <a:p>
            <a:pPr marL="6080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User selects</a:t>
            </a:r>
          </a:p>
          <a:p>
            <a:pPr marL="6080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Save to DB</a:t>
            </a:r>
          </a:p>
          <a:p>
            <a:pPr marL="608076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Global stats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3353B-928C-38D0-1D96-FCE3FFC455D0}"/>
              </a:ext>
            </a:extLst>
          </p:cNvPr>
          <p:cNvSpPr txBox="1"/>
          <p:nvPr/>
        </p:nvSpPr>
        <p:spPr>
          <a:xfrm>
            <a:off x="4894869" y="2633472"/>
            <a:ext cx="6094428" cy="1698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Route Comparison: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Fastest: Optimizes for time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Efficient: Minimizes distance/emissions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Balanced: Google’s recommended route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E7BA5B-70E3-D2E6-D1E7-A52FA7F55FB8}"/>
              </a:ext>
            </a:extLst>
          </p:cNvPr>
          <p:cNvSpPr txBox="1"/>
          <p:nvPr/>
        </p:nvSpPr>
        <p:spPr>
          <a:xfrm>
            <a:off x="4986779" y="4628561"/>
            <a:ext cx="4346699" cy="16980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route includes: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Real-time distance/duration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Traffic Conditions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Savings compared to the baseline</a:t>
            </a:r>
          </a:p>
        </p:txBody>
      </p:sp>
    </p:spTree>
    <p:extLst>
      <p:ext uri="{BB962C8B-B14F-4D97-AF65-F5344CB8AC3E}">
        <p14:creationId xmlns:p14="http://schemas.microsoft.com/office/powerpoint/2010/main" val="1821330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B29D-D58F-1685-E07B-D609B9A3D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Cloud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1097-569E-B0DD-EB13-EEA590992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What is it?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GCP is Googles cloud computing service, much like AWS.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Offering tools like computing power, storage, ML services, APIs for various Google services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Created a project that acts as a container for all the resources used</a:t>
            </a:r>
          </a:p>
          <a:p>
            <a:pPr>
              <a:lnSpc>
                <a:spcPct val="150000"/>
              </a:lnSpc>
            </a:pPr>
            <a:r>
              <a:rPr lang="en-US" dirty="0"/>
              <a:t>Created an API key with only select ones needed</a:t>
            </a:r>
          </a:p>
          <a:p>
            <a:pPr>
              <a:lnSpc>
                <a:spcPct val="150000"/>
              </a:lnSpc>
            </a:pPr>
            <a:r>
              <a:rPr lang="en-US" dirty="0"/>
              <a:t>Restrictions to only be used on this certain domain, and only restrict to select API(s)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48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1C4D3-0705-016B-B767-D449A643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Routes API(s) Integration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07481-276D-76BA-20BD-3AF02BA43A7C}"/>
              </a:ext>
            </a:extLst>
          </p:cNvPr>
          <p:cNvSpPr txBox="1"/>
          <p:nvPr/>
        </p:nvSpPr>
        <p:spPr>
          <a:xfrm>
            <a:off x="931174" y="2800160"/>
            <a:ext cx="5724525" cy="4433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Request Optimization: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fielded masks to reduce the response size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Removed fuel consumption/emission rates and utilized base rates due to compatibility issues with routing preference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8BC904-227A-F926-B384-AED8EBBB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619" y="2662238"/>
            <a:ext cx="3901389" cy="394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78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AF9C-913E-EC0E-5A47-113818D6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Routes API(s) Integration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9292-782C-DB24-B67C-E7F6C7C31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inputs required fields </a:t>
            </a:r>
            <a:r>
              <a:rPr lang="en-US" dirty="0">
                <a:sym typeface="Wingdings" panose="05000000000000000000" pitchFamily="2" charset="2"/>
              </a:rPr>
              <a:t> Backend sends HTTPS request to Google  Returns Multiple Routes, processed with data such as km/minutes and CO2 calculations based on vehicle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A801D-DA84-C932-FEBE-D90CF81F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205" y="3734638"/>
            <a:ext cx="6924675" cy="277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9879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761</Words>
  <Application>Microsoft Office PowerPoint</Application>
  <PresentationFormat>Widescreen</PresentationFormat>
  <Paragraphs>121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Avenir Next LT Pro</vt:lpstr>
      <vt:lpstr>Grandview Display</vt:lpstr>
      <vt:lpstr>Wingdings</vt:lpstr>
      <vt:lpstr>DashVTI</vt:lpstr>
      <vt:lpstr>Final Presentation</vt:lpstr>
      <vt:lpstr>Overview – CFO(Carbon Footprint Optimizer)</vt:lpstr>
      <vt:lpstr>Techstack &amp; Architecture</vt:lpstr>
      <vt:lpstr>Database Schema Design</vt:lpstr>
      <vt:lpstr>Technical Implementations - Authentication</vt:lpstr>
      <vt:lpstr>Route Optimization/Comparison Implementation</vt:lpstr>
      <vt:lpstr>Google Cloud Platform</vt:lpstr>
      <vt:lpstr>Google Routes API(s) Integration</vt:lpstr>
      <vt:lpstr>Google Routes API(s) Integration Flow</vt:lpstr>
      <vt:lpstr>Google Routes API(s) Integration</vt:lpstr>
      <vt:lpstr>Google Routes API(s) Integration Challenges</vt:lpstr>
      <vt:lpstr>Performance Optimizations</vt:lpstr>
      <vt:lpstr>Key Implements/Features</vt:lpstr>
      <vt:lpstr>Challenges &amp; Solutions</vt:lpstr>
      <vt:lpstr>Production Deployment</vt:lpstr>
      <vt:lpstr>Demo</vt:lpstr>
      <vt:lpstr>PowerPoint Presentation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Vocatura, Francesco Mi</dc:creator>
  <cp:lastModifiedBy>Vocatura, Francesco Mi</cp:lastModifiedBy>
  <cp:revision>6</cp:revision>
  <dcterms:created xsi:type="dcterms:W3CDTF">2025-04-24T14:38:19Z</dcterms:created>
  <dcterms:modified xsi:type="dcterms:W3CDTF">2025-09-17T18:42:31Z</dcterms:modified>
</cp:coreProperties>
</file>